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135"/>
  </p:notesMasterIdLst>
  <p:sldIdLst>
    <p:sldId id="256" r:id="rId3"/>
    <p:sldId id="411" r:id="rId4"/>
    <p:sldId id="413" r:id="rId5"/>
    <p:sldId id="408" r:id="rId6"/>
    <p:sldId id="257" r:id="rId7"/>
    <p:sldId id="258" r:id="rId8"/>
    <p:sldId id="268" r:id="rId9"/>
    <p:sldId id="274" r:id="rId10"/>
    <p:sldId id="277" r:id="rId11"/>
    <p:sldId id="300" r:id="rId12"/>
    <p:sldId id="308" r:id="rId13"/>
    <p:sldId id="271" r:id="rId14"/>
    <p:sldId id="305" r:id="rId15"/>
    <p:sldId id="306" r:id="rId16"/>
    <p:sldId id="307" r:id="rId17"/>
    <p:sldId id="304" r:id="rId18"/>
    <p:sldId id="273" r:id="rId19"/>
    <p:sldId id="299" r:id="rId20"/>
    <p:sldId id="314" r:id="rId21"/>
    <p:sldId id="316" r:id="rId22"/>
    <p:sldId id="365" r:id="rId23"/>
    <p:sldId id="317" r:id="rId24"/>
    <p:sldId id="366" r:id="rId25"/>
    <p:sldId id="319" r:id="rId26"/>
    <p:sldId id="367" r:id="rId27"/>
    <p:sldId id="368" r:id="rId28"/>
    <p:sldId id="298" r:id="rId29"/>
    <p:sldId id="310" r:id="rId30"/>
    <p:sldId id="311" r:id="rId31"/>
    <p:sldId id="312" r:id="rId32"/>
    <p:sldId id="414" r:id="rId33"/>
    <p:sldId id="279" r:id="rId34"/>
    <p:sldId id="292" r:id="rId35"/>
    <p:sldId id="293" r:id="rId36"/>
    <p:sldId id="321" r:id="rId37"/>
    <p:sldId id="323" r:id="rId38"/>
    <p:sldId id="427" r:id="rId39"/>
    <p:sldId id="425" r:id="rId40"/>
    <p:sldId id="369" r:id="rId41"/>
    <p:sldId id="326" r:id="rId42"/>
    <p:sldId id="324" r:id="rId43"/>
    <p:sldId id="325" r:id="rId44"/>
    <p:sldId id="327" r:id="rId45"/>
    <p:sldId id="280" r:id="rId46"/>
    <p:sldId id="370" r:id="rId47"/>
    <p:sldId id="334" r:id="rId48"/>
    <p:sldId id="335" r:id="rId49"/>
    <p:sldId id="336" r:id="rId50"/>
    <p:sldId id="282" r:id="rId51"/>
    <p:sldId id="350" r:id="rId52"/>
    <p:sldId id="340" r:id="rId53"/>
    <p:sldId id="341" r:id="rId54"/>
    <p:sldId id="342" r:id="rId55"/>
    <p:sldId id="343" r:id="rId56"/>
    <p:sldId id="344" r:id="rId57"/>
    <p:sldId id="345" r:id="rId58"/>
    <p:sldId id="347" r:id="rId59"/>
    <p:sldId id="281" r:id="rId60"/>
    <p:sldId id="446" r:id="rId61"/>
    <p:sldId id="447" r:id="rId62"/>
    <p:sldId id="449" r:id="rId63"/>
    <p:sldId id="450" r:id="rId64"/>
    <p:sldId id="352" r:id="rId65"/>
    <p:sldId id="377" r:id="rId66"/>
    <p:sldId id="378" r:id="rId67"/>
    <p:sldId id="375" r:id="rId68"/>
    <p:sldId id="362" r:id="rId69"/>
    <p:sldId id="387" r:id="rId70"/>
    <p:sldId id="389" r:id="rId71"/>
    <p:sldId id="391" r:id="rId72"/>
    <p:sldId id="392" r:id="rId73"/>
    <p:sldId id="361" r:id="rId74"/>
    <p:sldId id="393" r:id="rId75"/>
    <p:sldId id="395" r:id="rId76"/>
    <p:sldId id="396" r:id="rId77"/>
    <p:sldId id="394" r:id="rId78"/>
    <p:sldId id="402" r:id="rId79"/>
    <p:sldId id="360" r:id="rId80"/>
    <p:sldId id="397" r:id="rId81"/>
    <p:sldId id="398" r:id="rId82"/>
    <p:sldId id="359" r:id="rId83"/>
    <p:sldId id="399" r:id="rId84"/>
    <p:sldId id="400" r:id="rId85"/>
    <p:sldId id="443" r:id="rId86"/>
    <p:sldId id="428" r:id="rId87"/>
    <p:sldId id="283" r:id="rId88"/>
    <p:sldId id="444" r:id="rId89"/>
    <p:sldId id="445" r:id="rId90"/>
    <p:sldId id="403" r:id="rId91"/>
    <p:sldId id="404" r:id="rId92"/>
    <p:sldId id="407" r:id="rId93"/>
    <p:sldId id="372" r:id="rId94"/>
    <p:sldId id="405" r:id="rId95"/>
    <p:sldId id="406" r:id="rId96"/>
    <p:sldId id="278" r:id="rId97"/>
    <p:sldId id="415" r:id="rId98"/>
    <p:sldId id="265" r:id="rId99"/>
    <p:sldId id="266" r:id="rId100"/>
    <p:sldId id="416" r:id="rId101"/>
    <p:sldId id="339" r:id="rId102"/>
    <p:sldId id="338" r:id="rId103"/>
    <p:sldId id="337" r:id="rId104"/>
    <p:sldId id="448" r:id="rId105"/>
    <p:sldId id="418" r:id="rId106"/>
    <p:sldId id="420" r:id="rId107"/>
    <p:sldId id="419" r:id="rId108"/>
    <p:sldId id="423" r:id="rId109"/>
    <p:sldId id="424" r:id="rId110"/>
    <p:sldId id="442" r:id="rId111"/>
    <p:sldId id="430" r:id="rId112"/>
    <p:sldId id="431" r:id="rId113"/>
    <p:sldId id="432" r:id="rId114"/>
    <p:sldId id="433" r:id="rId115"/>
    <p:sldId id="434" r:id="rId116"/>
    <p:sldId id="435" r:id="rId117"/>
    <p:sldId id="436" r:id="rId118"/>
    <p:sldId id="437" r:id="rId119"/>
    <p:sldId id="438" r:id="rId120"/>
    <p:sldId id="439" r:id="rId121"/>
    <p:sldId id="440" r:id="rId122"/>
    <p:sldId id="441" r:id="rId123"/>
    <p:sldId id="421" r:id="rId124"/>
    <p:sldId id="259" r:id="rId125"/>
    <p:sldId id="260" r:id="rId126"/>
    <p:sldId id="261" r:id="rId127"/>
    <p:sldId id="309" r:id="rId128"/>
    <p:sldId id="262" r:id="rId129"/>
    <p:sldId id="322" r:id="rId130"/>
    <p:sldId id="422" r:id="rId131"/>
    <p:sldId id="269" r:id="rId132"/>
    <p:sldId id="272" r:id="rId133"/>
    <p:sldId id="297" r:id="rId134"/>
  </p:sldIdLst>
  <p:sldSz cx="12192000" cy="6858000"/>
  <p:notesSz cx="6858000" cy="9144000"/>
  <p:defaultTextStyle>
    <a:defPPr>
      <a:defRPr lang="fr-FR"/>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797087DB-8DD5-4465-B011-A3352D355313}">
          <p14:sldIdLst>
            <p14:sldId id="256"/>
            <p14:sldId id="411"/>
            <p14:sldId id="413"/>
            <p14:sldId id="408"/>
          </p14:sldIdLst>
        </p14:section>
        <p14:section name="ABSTRACT" id="{FDA8788F-8B37-491E-B77C-7C64BE19F962}">
          <p14:sldIdLst>
            <p14:sldId id="257"/>
            <p14:sldId id="258"/>
          </p14:sldIdLst>
        </p14:section>
        <p14:section name="I. FIL ROUGE" id="{40B25170-B17D-442E-AF28-A0B627F8FA66}">
          <p14:sldIdLst>
            <p14:sldId id="268"/>
            <p14:sldId id="274"/>
            <p14:sldId id="277"/>
            <p14:sldId id="300"/>
            <p14:sldId id="308"/>
            <p14:sldId id="271"/>
            <p14:sldId id="305"/>
            <p14:sldId id="306"/>
            <p14:sldId id="307"/>
            <p14:sldId id="304"/>
          </p14:sldIdLst>
        </p14:section>
        <p14:section name="II. JEU DE DONNÉES" id="{9D1BA6B7-2DF9-4C9F-8B57-3848CB5A29DD}">
          <p14:sldIdLst>
            <p14:sldId id="273"/>
            <p14:sldId id="299"/>
            <p14:sldId id="314"/>
            <p14:sldId id="316"/>
            <p14:sldId id="365"/>
            <p14:sldId id="317"/>
            <p14:sldId id="366"/>
            <p14:sldId id="319"/>
            <p14:sldId id="367"/>
            <p14:sldId id="368"/>
            <p14:sldId id="298"/>
            <p14:sldId id="310"/>
            <p14:sldId id="311"/>
            <p14:sldId id="312"/>
            <p14:sldId id="414"/>
          </p14:sldIdLst>
        </p14:section>
        <p14:section name="III. REVUE DE LITTÉRATURE" id="{64FDBC1B-91D1-48A9-8AC1-8585278679B1}">
          <p14:sldIdLst>
            <p14:sldId id="279"/>
            <p14:sldId id="292"/>
            <p14:sldId id="293"/>
            <p14:sldId id="321"/>
            <p14:sldId id="323"/>
            <p14:sldId id="427"/>
            <p14:sldId id="425"/>
          </p14:sldIdLst>
        </p14:section>
        <p14:section name="IV. INTUITIONS" id="{18A8375F-E6A6-4A48-871C-B74E15D6EF47}">
          <p14:sldIdLst>
            <p14:sldId id="369"/>
            <p14:sldId id="326"/>
            <p14:sldId id="324"/>
            <p14:sldId id="325"/>
            <p14:sldId id="327"/>
          </p14:sldIdLst>
        </p14:section>
        <p14:section name="V. INTERACTIVE CLUSTERING" id="{BE6768C2-560E-4382-A8AB-6397F4806D24}">
          <p14:sldIdLst>
            <p14:sldId id="280"/>
            <p14:sldId id="370"/>
            <p14:sldId id="334"/>
            <p14:sldId id="335"/>
            <p14:sldId id="336"/>
          </p14:sldIdLst>
        </p14:section>
        <p14:section name="VI. DÉMONSTRATION" id="{6A6A83BF-8FA8-45EC-BE24-1CB2E39D0DEF}">
          <p14:sldIdLst>
            <p14:sldId id="282"/>
            <p14:sldId id="350"/>
            <p14:sldId id="340"/>
            <p14:sldId id="341"/>
            <p14:sldId id="342"/>
            <p14:sldId id="343"/>
            <p14:sldId id="344"/>
            <p14:sldId id="345"/>
            <p14:sldId id="347"/>
          </p14:sldIdLst>
        </p14:section>
        <p14:section name="VII. ETUDES" id="{F03D689F-C98E-4FF2-8751-0551A34A8E40}">
          <p14:sldIdLst>
            <p14:sldId id="281"/>
            <p14:sldId id="446"/>
            <p14:sldId id="447"/>
            <p14:sldId id="449"/>
            <p14:sldId id="450"/>
            <p14:sldId id="352"/>
            <p14:sldId id="377"/>
            <p14:sldId id="378"/>
            <p14:sldId id="375"/>
            <p14:sldId id="362"/>
            <p14:sldId id="387"/>
            <p14:sldId id="389"/>
            <p14:sldId id="391"/>
            <p14:sldId id="392"/>
            <p14:sldId id="361"/>
            <p14:sldId id="393"/>
            <p14:sldId id="395"/>
            <p14:sldId id="396"/>
            <p14:sldId id="394"/>
            <p14:sldId id="402"/>
            <p14:sldId id="360"/>
            <p14:sldId id="397"/>
            <p14:sldId id="398"/>
            <p14:sldId id="359"/>
            <p14:sldId id="399"/>
            <p14:sldId id="400"/>
            <p14:sldId id="443"/>
            <p14:sldId id="428"/>
          </p14:sldIdLst>
        </p14:section>
        <p14:section name="VIII. BILAN" id="{A77757C3-244C-4B44-AD55-5D489A4F38AC}">
          <p14:sldIdLst>
            <p14:sldId id="283"/>
            <p14:sldId id="444"/>
            <p14:sldId id="445"/>
            <p14:sldId id="403"/>
            <p14:sldId id="404"/>
            <p14:sldId id="407"/>
            <p14:sldId id="372"/>
            <p14:sldId id="405"/>
            <p14:sldId id="406"/>
          </p14:sldIdLst>
        </p14:section>
        <p14:section name="MERCI !" id="{3238FFDC-4080-4796-BD6F-3EE207714C2F}">
          <p14:sldIdLst>
            <p14:sldId id="278"/>
          </p14:sldIdLst>
        </p14:section>
        <p14:section name="ANNEXE A. JEUX DE DONNÉES" id="{D4BAD7BE-AAB4-4860-9C2E-5900BA3A3973}">
          <p14:sldIdLst>
            <p14:sldId id="415"/>
            <p14:sldId id="265"/>
            <p14:sldId id="266"/>
          </p14:sldIdLst>
        </p14:section>
        <p14:section name="ANNEXE B. IMPLEMENTATIONS" id="{A62E61DE-161B-4209-8AFD-1F5AB6E85CBF}">
          <p14:sldIdLst>
            <p14:sldId id="416"/>
            <p14:sldId id="339"/>
            <p14:sldId id="338"/>
            <p14:sldId id="337"/>
            <p14:sldId id="448"/>
            <p14:sldId id="418"/>
            <p14:sldId id="420"/>
            <p14:sldId id="419"/>
          </p14:sldIdLst>
        </p14:section>
        <p14:section name="ANNEXE C. ETUDES" id="{43B99990-7C6B-4850-A977-928AAD28F513}">
          <p14:sldIdLst>
            <p14:sldId id="423"/>
            <p14:sldId id="424"/>
            <p14:sldId id="442"/>
            <p14:sldId id="430"/>
            <p14:sldId id="431"/>
            <p14:sldId id="432"/>
            <p14:sldId id="433"/>
            <p14:sldId id="434"/>
            <p14:sldId id="435"/>
            <p14:sldId id="436"/>
            <p14:sldId id="437"/>
            <p14:sldId id="438"/>
            <p14:sldId id="439"/>
            <p14:sldId id="440"/>
            <p14:sldId id="441"/>
          </p14:sldIdLst>
        </p14:section>
        <p14:section name="BIBLIOGRAPHIE" id="{89E23CBB-C019-49B0-9B54-BD4D58800816}">
          <p14:sldIdLst>
            <p14:sldId id="421"/>
            <p14:sldId id="259"/>
            <p14:sldId id="260"/>
            <p14:sldId id="261"/>
            <p14:sldId id="309"/>
            <p14:sldId id="262"/>
            <p14:sldId id="322"/>
          </p14:sldIdLst>
        </p14:section>
        <p14:section name="IMAGES GÉNÉRÉES" id="{3D1650FA-3372-481E-9E43-7703086922DE}">
          <p14:sldIdLst>
            <p14:sldId id="422"/>
            <p14:sldId id="269"/>
            <p14:sldId id="27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a:srgbClr val="993300"/>
    <a:srgbClr val="003A8D"/>
    <a:srgbClr val="FFA7A7"/>
    <a:srgbClr val="E7E6E6"/>
    <a:srgbClr val="8CAFBF"/>
    <a:srgbClr val="C00000"/>
    <a:srgbClr val="73B262"/>
    <a:srgbClr val="70AD47"/>
    <a:srgbClr val="FE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0" autoAdjust="0"/>
    <p:restoredTop sz="93942" autoAdjust="0"/>
  </p:normalViewPr>
  <p:slideViewPr>
    <p:cSldViewPr snapToGrid="0">
      <p:cViewPr>
        <p:scale>
          <a:sx n="50" d="100"/>
          <a:sy n="50" d="100"/>
        </p:scale>
        <p:origin x="2580" y="1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FA140-F6BC-4AEB-9C9E-D693CD85540B}" type="datetimeFigureOut">
              <a:rPr lang="fr-FR" smtClean="0"/>
              <a:t>26/03/2024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0EF0A-DB7A-46A9-803A-8D5E7FC3D9AB}" type="slidenum">
              <a:rPr lang="fr-FR" smtClean="0"/>
              <a:t>‹N°›</a:t>
            </a:fld>
            <a:endParaRPr lang="fr-FR"/>
          </a:p>
        </p:txBody>
      </p:sp>
    </p:spTree>
    <p:extLst>
      <p:ext uri="{BB962C8B-B14F-4D97-AF65-F5344CB8AC3E}">
        <p14:creationId xmlns:p14="http://schemas.microsoft.com/office/powerpoint/2010/main" val="4141365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3845CA06-929C-49F1-B794-B9B729657868}" type="slidenum">
              <a:rPr lang="fr-FR" smtClean="0"/>
              <a:t>2</a:t>
            </a:fld>
            <a:endParaRPr lang="fr-FR"/>
          </a:p>
        </p:txBody>
      </p:sp>
    </p:spTree>
    <p:extLst>
      <p:ext uri="{BB962C8B-B14F-4D97-AF65-F5344CB8AC3E}">
        <p14:creationId xmlns:p14="http://schemas.microsoft.com/office/powerpoint/2010/main" val="3715447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30</a:t>
            </a:fld>
            <a:endParaRPr lang="fr-FR"/>
          </a:p>
        </p:txBody>
      </p:sp>
    </p:spTree>
    <p:extLst>
      <p:ext uri="{BB962C8B-B14F-4D97-AF65-F5344CB8AC3E}">
        <p14:creationId xmlns:p14="http://schemas.microsoft.com/office/powerpoint/2010/main" val="806745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b="1" dirty="0" smtClean="0"/>
              <a:t>Constat</a:t>
            </a:r>
            <a:r>
              <a:rPr lang="fr-FR" b="1" baseline="0" dirty="0" smtClean="0"/>
              <a:t> : </a:t>
            </a:r>
            <a:r>
              <a:rPr lang="fr-FR" b="1" dirty="0" smtClean="0"/>
              <a:t>Nos garagistes ne sont ni linguistes, ni experts en analyse de données, ni experts en intelligence artificielle !</a:t>
            </a: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31</a:t>
            </a:fld>
            <a:endParaRPr lang="fr-FR"/>
          </a:p>
        </p:txBody>
      </p:sp>
    </p:spTree>
    <p:extLst>
      <p:ext uri="{BB962C8B-B14F-4D97-AF65-F5344CB8AC3E}">
        <p14:creationId xmlns:p14="http://schemas.microsoft.com/office/powerpoint/2010/main" val="102580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36</a:t>
            </a:fld>
            <a:endParaRPr lang="fr-FR"/>
          </a:p>
        </p:txBody>
      </p:sp>
    </p:spTree>
    <p:extLst>
      <p:ext uri="{BB962C8B-B14F-4D97-AF65-F5344CB8AC3E}">
        <p14:creationId xmlns:p14="http://schemas.microsoft.com/office/powerpoint/2010/main" val="3009415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37</a:t>
            </a:fld>
            <a:endParaRPr lang="fr-FR"/>
          </a:p>
        </p:txBody>
      </p:sp>
    </p:spTree>
    <p:extLst>
      <p:ext uri="{BB962C8B-B14F-4D97-AF65-F5344CB8AC3E}">
        <p14:creationId xmlns:p14="http://schemas.microsoft.com/office/powerpoint/2010/main" val="2876861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38</a:t>
            </a:fld>
            <a:endParaRPr lang="fr-FR"/>
          </a:p>
        </p:txBody>
      </p:sp>
    </p:spTree>
    <p:extLst>
      <p:ext uri="{BB962C8B-B14F-4D97-AF65-F5344CB8AC3E}">
        <p14:creationId xmlns:p14="http://schemas.microsoft.com/office/powerpoint/2010/main" val="2894811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40</a:t>
            </a:fld>
            <a:endParaRPr lang="fr-FR"/>
          </a:p>
        </p:txBody>
      </p:sp>
    </p:spTree>
    <p:extLst>
      <p:ext uri="{BB962C8B-B14F-4D97-AF65-F5344CB8AC3E}">
        <p14:creationId xmlns:p14="http://schemas.microsoft.com/office/powerpoint/2010/main" val="3964182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41</a:t>
            </a:fld>
            <a:endParaRPr lang="fr-FR"/>
          </a:p>
        </p:txBody>
      </p:sp>
    </p:spTree>
    <p:extLst>
      <p:ext uri="{BB962C8B-B14F-4D97-AF65-F5344CB8AC3E}">
        <p14:creationId xmlns:p14="http://schemas.microsoft.com/office/powerpoint/2010/main" val="2331978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42</a:t>
            </a:fld>
            <a:endParaRPr lang="fr-FR"/>
          </a:p>
        </p:txBody>
      </p:sp>
    </p:spTree>
    <p:extLst>
      <p:ext uri="{BB962C8B-B14F-4D97-AF65-F5344CB8AC3E}">
        <p14:creationId xmlns:p14="http://schemas.microsoft.com/office/powerpoint/2010/main" val="50453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Même si on fait 1% de ces annotations, il faudrait 49 jours de travail</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43</a:t>
            </a:fld>
            <a:endParaRPr lang="fr-FR"/>
          </a:p>
        </p:txBody>
      </p:sp>
    </p:spTree>
    <p:extLst>
      <p:ext uri="{BB962C8B-B14F-4D97-AF65-F5344CB8AC3E}">
        <p14:creationId xmlns:p14="http://schemas.microsoft.com/office/powerpoint/2010/main" val="396313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63</a:t>
            </a:fld>
            <a:endParaRPr lang="fr-FR"/>
          </a:p>
        </p:txBody>
      </p:sp>
    </p:spTree>
    <p:extLst>
      <p:ext uri="{BB962C8B-B14F-4D97-AF65-F5344CB8AC3E}">
        <p14:creationId xmlns:p14="http://schemas.microsoft.com/office/powerpoint/2010/main" val="125966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3845CA06-929C-49F1-B794-B9B729657868}" type="slidenum">
              <a:rPr lang="fr-FR" smtClean="0"/>
              <a:t>3</a:t>
            </a:fld>
            <a:endParaRPr lang="fr-FR"/>
          </a:p>
        </p:txBody>
      </p:sp>
    </p:spTree>
    <p:extLst>
      <p:ext uri="{BB962C8B-B14F-4D97-AF65-F5344CB8AC3E}">
        <p14:creationId xmlns:p14="http://schemas.microsoft.com/office/powerpoint/2010/main" val="2522203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FR" b="1"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85</a:t>
            </a:fld>
            <a:endParaRPr lang="fr-FR"/>
          </a:p>
        </p:txBody>
      </p:sp>
    </p:spTree>
    <p:extLst>
      <p:ext uri="{BB962C8B-B14F-4D97-AF65-F5344CB8AC3E}">
        <p14:creationId xmlns:p14="http://schemas.microsoft.com/office/powerpoint/2010/main" val="1409047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86</a:t>
            </a:fld>
            <a:endParaRPr lang="fr-FR"/>
          </a:p>
        </p:txBody>
      </p:sp>
    </p:spTree>
    <p:extLst>
      <p:ext uri="{BB962C8B-B14F-4D97-AF65-F5344CB8AC3E}">
        <p14:creationId xmlns:p14="http://schemas.microsoft.com/office/powerpoint/2010/main" val="72317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96</a:t>
            </a:fld>
            <a:endParaRPr lang="fr-FR"/>
          </a:p>
        </p:txBody>
      </p:sp>
    </p:spTree>
    <p:extLst>
      <p:ext uri="{BB962C8B-B14F-4D97-AF65-F5344CB8AC3E}">
        <p14:creationId xmlns:p14="http://schemas.microsoft.com/office/powerpoint/2010/main" val="1990831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97</a:t>
            </a:fld>
            <a:endParaRPr lang="fr-FR"/>
          </a:p>
        </p:txBody>
      </p:sp>
    </p:spTree>
    <p:extLst>
      <p:ext uri="{BB962C8B-B14F-4D97-AF65-F5344CB8AC3E}">
        <p14:creationId xmlns:p14="http://schemas.microsoft.com/office/powerpoint/2010/main" val="328886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05,0 – 07,0 – 14,0 – 02,0</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                       2,5</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04,0 – 06,0 – 16,5 – 02,0</a:t>
            </a:r>
          </a:p>
          <a:p>
            <a:endParaRPr lang="fr-FR" dirty="0"/>
          </a:p>
        </p:txBody>
      </p:sp>
      <p:sp>
        <p:nvSpPr>
          <p:cNvPr id="4" name="Espace réservé du numéro de diapositive 3"/>
          <p:cNvSpPr>
            <a:spLocks noGrp="1"/>
          </p:cNvSpPr>
          <p:nvPr>
            <p:ph type="sldNum" sz="quarter" idx="10"/>
          </p:nvPr>
        </p:nvSpPr>
        <p:spPr/>
        <p:txBody>
          <a:bodyPr/>
          <a:lstStyle/>
          <a:p>
            <a:fld id="{9C004625-B4BB-4687-8288-3C1C64CC3D53}" type="slidenum">
              <a:rPr lang="fr-FR" smtClean="0"/>
              <a:t>98</a:t>
            </a:fld>
            <a:endParaRPr lang="fr-FR"/>
          </a:p>
        </p:txBody>
      </p:sp>
    </p:spTree>
    <p:extLst>
      <p:ext uri="{BB962C8B-B14F-4D97-AF65-F5344CB8AC3E}">
        <p14:creationId xmlns:p14="http://schemas.microsoft.com/office/powerpoint/2010/main" val="3298979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99</a:t>
            </a:fld>
            <a:endParaRPr lang="fr-FR"/>
          </a:p>
        </p:txBody>
      </p:sp>
    </p:spTree>
    <p:extLst>
      <p:ext uri="{BB962C8B-B14F-4D97-AF65-F5344CB8AC3E}">
        <p14:creationId xmlns:p14="http://schemas.microsoft.com/office/powerpoint/2010/main" val="455261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107</a:t>
            </a:fld>
            <a:endParaRPr lang="fr-FR"/>
          </a:p>
        </p:txBody>
      </p:sp>
    </p:spTree>
    <p:extLst>
      <p:ext uri="{BB962C8B-B14F-4D97-AF65-F5344CB8AC3E}">
        <p14:creationId xmlns:p14="http://schemas.microsoft.com/office/powerpoint/2010/main" val="1650401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122</a:t>
            </a:fld>
            <a:endParaRPr lang="fr-FR"/>
          </a:p>
        </p:txBody>
      </p:sp>
    </p:spTree>
    <p:extLst>
      <p:ext uri="{BB962C8B-B14F-4D97-AF65-F5344CB8AC3E}">
        <p14:creationId xmlns:p14="http://schemas.microsoft.com/office/powerpoint/2010/main" val="1205252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129</a:t>
            </a:fld>
            <a:endParaRPr lang="fr-FR"/>
          </a:p>
        </p:txBody>
      </p:sp>
    </p:spTree>
    <p:extLst>
      <p:ext uri="{BB962C8B-B14F-4D97-AF65-F5344CB8AC3E}">
        <p14:creationId xmlns:p14="http://schemas.microsoft.com/office/powerpoint/2010/main" val="128856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Costello et </a:t>
            </a:r>
            <a:r>
              <a:rPr lang="en-US" sz="1200" b="1" dirty="0" err="1" smtClean="0">
                <a:solidFill>
                  <a:schemeClr val="accent3"/>
                </a:solidFill>
              </a:rPr>
              <a:t>LoDolce</a:t>
            </a:r>
            <a:r>
              <a:rPr lang="en-US" sz="1200" b="1" dirty="0" smtClean="0">
                <a:solidFill>
                  <a:schemeClr val="accent3"/>
                </a:solidFill>
              </a:rPr>
              <a:t> (2022)</a:t>
            </a:r>
            <a:r>
              <a:rPr lang="en-US" sz="1200" dirty="0" smtClean="0">
                <a:solidFill>
                  <a:schemeClr val="accent3"/>
                </a:solidFill>
              </a:rPr>
              <a:t> : </a:t>
            </a:r>
            <a:r>
              <a:rPr lang="en-US" sz="1200" i="1" dirty="0" err="1" smtClean="0">
                <a:solidFill>
                  <a:schemeClr val="accent3"/>
                </a:solidFill>
              </a:rPr>
              <a:t>En</a:t>
            </a:r>
            <a:r>
              <a:rPr lang="en-US" sz="1200" i="1" dirty="0" smtClean="0">
                <a:solidFill>
                  <a:schemeClr val="accent3"/>
                </a:solidFill>
              </a:rPr>
              <a:t> 2022 : </a:t>
            </a:r>
            <a:r>
              <a:rPr lang="en-US" sz="1200" i="1" dirty="0" err="1" smtClean="0">
                <a:solidFill>
                  <a:schemeClr val="accent3"/>
                </a:solidFill>
              </a:rPr>
              <a:t>près</a:t>
            </a:r>
            <a:r>
              <a:rPr lang="en-US" sz="1200" i="1" dirty="0" smtClean="0">
                <a:solidFill>
                  <a:schemeClr val="accent3"/>
                </a:solidFill>
              </a:rPr>
              <a:t> de 50% des </a:t>
            </a:r>
            <a:r>
              <a:rPr lang="fr-FR" sz="1200" i="1" dirty="0" smtClean="0">
                <a:solidFill>
                  <a:schemeClr val="accent3"/>
                </a:solidFill>
              </a:rPr>
              <a:t>entreprises gèrent </a:t>
            </a:r>
            <a:r>
              <a:rPr lang="fr-FR" sz="1200" i="1" u="sng" dirty="0" smtClean="0">
                <a:solidFill>
                  <a:schemeClr val="accent3"/>
                </a:solidFill>
              </a:rPr>
              <a:t>une partie</a:t>
            </a:r>
            <a:r>
              <a:rPr lang="fr-FR" sz="1200" i="1" dirty="0" smtClean="0">
                <a:solidFill>
                  <a:schemeClr val="accent3"/>
                </a:solidFill>
              </a:rPr>
              <a:t> de leur relation client avec des chatbots</a:t>
            </a:r>
            <a:r>
              <a:rPr lang="fr-FR" sz="1200" i="1" baseline="0" dirty="0" smtClean="0">
                <a:solidFill>
                  <a:schemeClr val="accent3"/>
                </a:solidFill>
              </a:rPr>
              <a:t> ; En 2027</a:t>
            </a:r>
            <a:r>
              <a:rPr lang="fr-FR" sz="1200" i="1" dirty="0" smtClean="0">
                <a:solidFill>
                  <a:schemeClr val="accent3"/>
                </a:solidFill>
              </a:rPr>
              <a:t>, 25% des entreprises géreront</a:t>
            </a:r>
            <a:r>
              <a:rPr lang="fr-FR" sz="1200" i="1" baseline="0" dirty="0" smtClean="0">
                <a:solidFill>
                  <a:schemeClr val="accent3"/>
                </a:solidFill>
              </a:rPr>
              <a:t> </a:t>
            </a:r>
            <a:r>
              <a:rPr lang="fr-FR" sz="1200" i="1" u="sng" baseline="0" dirty="0" smtClean="0">
                <a:solidFill>
                  <a:schemeClr val="accent3"/>
                </a:solidFill>
              </a:rPr>
              <a:t>toute</a:t>
            </a:r>
            <a:r>
              <a:rPr lang="fr-FR" sz="1200" i="1" dirty="0" smtClean="0">
                <a:solidFill>
                  <a:schemeClr val="accent3"/>
                </a:solidFill>
              </a:rPr>
              <a:t> leur relation client avec des chatbots.</a:t>
            </a:r>
            <a:endParaRPr lang="fr-FR" sz="1200" i="1" dirty="0" smtClean="0">
              <a:solidFill>
                <a:schemeClr val="accent3"/>
              </a:solidFill>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8</a:t>
            </a:fld>
            <a:endParaRPr lang="fr-FR"/>
          </a:p>
        </p:txBody>
      </p:sp>
    </p:spTree>
    <p:extLst>
      <p:ext uri="{BB962C8B-B14F-4D97-AF65-F5344CB8AC3E}">
        <p14:creationId xmlns:p14="http://schemas.microsoft.com/office/powerpoint/2010/main" val="216860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11</a:t>
            </a:fld>
            <a:endParaRPr lang="fr-FR"/>
          </a:p>
        </p:txBody>
      </p:sp>
    </p:spTree>
    <p:extLst>
      <p:ext uri="{BB962C8B-B14F-4D97-AF65-F5344CB8AC3E}">
        <p14:creationId xmlns:p14="http://schemas.microsoft.com/office/powerpoint/2010/main" val="4175896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12</a:t>
            </a:fld>
            <a:endParaRPr lang="fr-FR"/>
          </a:p>
        </p:txBody>
      </p:sp>
    </p:spTree>
    <p:extLst>
      <p:ext uri="{BB962C8B-B14F-4D97-AF65-F5344CB8AC3E}">
        <p14:creationId xmlns:p14="http://schemas.microsoft.com/office/powerpoint/2010/main" val="3819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i="1" noProof="0" dirty="0" smtClean="0">
                <a:solidFill>
                  <a:schemeClr val="accent3"/>
                </a:solidFill>
              </a:rPr>
              <a:t>Note sur l’erreur : En bon français, on éteint</a:t>
            </a:r>
            <a:r>
              <a:rPr lang="fr-FR" sz="1200" i="1" baseline="0" noProof="0" dirty="0" smtClean="0">
                <a:solidFill>
                  <a:schemeClr val="accent3"/>
                </a:solidFill>
              </a:rPr>
              <a:t> les lumières et on ferme les portes, pas l’inverse !</a:t>
            </a:r>
            <a:endParaRPr lang="fr-FR" i="1" noProof="0" dirty="0" smtClean="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13</a:t>
            </a:fld>
            <a:endParaRPr lang="fr-FR"/>
          </a:p>
        </p:txBody>
      </p:sp>
    </p:spTree>
    <p:extLst>
      <p:ext uri="{BB962C8B-B14F-4D97-AF65-F5344CB8AC3E}">
        <p14:creationId xmlns:p14="http://schemas.microsoft.com/office/powerpoint/2010/main" val="2605753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14</a:t>
            </a:fld>
            <a:endParaRPr lang="fr-FR"/>
          </a:p>
        </p:txBody>
      </p:sp>
    </p:spTree>
    <p:extLst>
      <p:ext uri="{BB962C8B-B14F-4D97-AF65-F5344CB8AC3E}">
        <p14:creationId xmlns:p14="http://schemas.microsoft.com/office/powerpoint/2010/main" val="3207829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FR" sz="1200" b="1" noProof="0" dirty="0" smtClean="0">
                <a:solidFill>
                  <a:schemeClr val="accent3"/>
                </a:solidFill>
              </a:rPr>
              <a:t>Chen</a:t>
            </a:r>
            <a:r>
              <a:rPr lang="fr-FR" sz="1200" b="1" baseline="0" noProof="0" dirty="0" smtClean="0">
                <a:solidFill>
                  <a:schemeClr val="accent3"/>
                </a:solidFill>
              </a:rPr>
              <a:t> et al.</a:t>
            </a:r>
            <a:r>
              <a:rPr lang="fr-FR" sz="1200" b="1" noProof="0" dirty="0" smtClean="0">
                <a:solidFill>
                  <a:schemeClr val="accent3"/>
                </a:solidFill>
              </a:rPr>
              <a:t> (2017)</a:t>
            </a:r>
            <a:r>
              <a:rPr lang="fr-FR" sz="1200" noProof="0" dirty="0" smtClean="0">
                <a:solidFill>
                  <a:schemeClr val="accent3"/>
                </a:solidFill>
              </a:rPr>
              <a:t> : Chatbot Task-oriented vs Chatbot Chat-</a:t>
            </a:r>
            <a:r>
              <a:rPr lang="fr-FR" sz="1200" noProof="0" dirty="0" err="1" smtClean="0">
                <a:solidFill>
                  <a:schemeClr val="accent3"/>
                </a:solidFill>
              </a:rPr>
              <a:t>oriented</a:t>
            </a:r>
            <a:endParaRPr lang="fr-FR" sz="1200" noProof="0" dirty="0" smtClean="0">
              <a:solidFill>
                <a:schemeClr val="accent3"/>
              </a:solidFill>
            </a:endParaRPr>
          </a:p>
          <a:p>
            <a:pPr marL="171450" indent="-171450">
              <a:buFont typeface="Arial" panose="020B0604020202020204" pitchFamily="34" charset="0"/>
              <a:buChar char="•"/>
            </a:pPr>
            <a:r>
              <a:rPr lang="fr-FR" sz="1200" i="1" noProof="0" dirty="0" smtClean="0">
                <a:solidFill>
                  <a:schemeClr val="accent3"/>
                </a:solidFill>
              </a:rPr>
              <a:t>Note sur l’erreur : Henry Ford est concepteur automobile,</a:t>
            </a:r>
            <a:r>
              <a:rPr lang="fr-FR" sz="1200" i="1" baseline="0" noProof="0" dirty="0" smtClean="0">
                <a:solidFill>
                  <a:schemeClr val="accent3"/>
                </a:solidFill>
              </a:rPr>
              <a:t> mais par Harrison Ford !</a:t>
            </a:r>
            <a:endParaRPr lang="fr-FR" i="1" noProof="0"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15</a:t>
            </a:fld>
            <a:endParaRPr lang="fr-FR"/>
          </a:p>
        </p:txBody>
      </p:sp>
    </p:spTree>
    <p:extLst>
      <p:ext uri="{BB962C8B-B14F-4D97-AF65-F5344CB8AC3E}">
        <p14:creationId xmlns:p14="http://schemas.microsoft.com/office/powerpoint/2010/main" val="71029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sz="1200" b="1" dirty="0" smtClean="0">
                <a:solidFill>
                  <a:schemeClr val="accent3"/>
                </a:solidFill>
              </a:rPr>
              <a:t>Chen</a:t>
            </a:r>
            <a:r>
              <a:rPr lang="en-US" sz="1200" b="1" baseline="0" dirty="0" smtClean="0">
                <a:solidFill>
                  <a:schemeClr val="accent3"/>
                </a:solidFill>
              </a:rPr>
              <a:t> et al.</a:t>
            </a:r>
            <a:r>
              <a:rPr lang="en-US" sz="1200" b="1" dirty="0" smtClean="0">
                <a:solidFill>
                  <a:schemeClr val="accent3"/>
                </a:solidFill>
              </a:rPr>
              <a:t> (2017)</a:t>
            </a:r>
            <a:r>
              <a:rPr lang="en-US" sz="1200" dirty="0" smtClean="0">
                <a:solidFill>
                  <a:schemeClr val="accent3"/>
                </a:solidFill>
              </a:rPr>
              <a:t> : Chatbot Task-oriented vs Chatbot Chat-oriented</a:t>
            </a:r>
            <a:endParaRPr lang="fr-FR" dirty="0"/>
          </a:p>
        </p:txBody>
      </p:sp>
      <p:sp>
        <p:nvSpPr>
          <p:cNvPr id="4" name="Espace réservé du numéro de diapositive 3"/>
          <p:cNvSpPr>
            <a:spLocks noGrp="1"/>
          </p:cNvSpPr>
          <p:nvPr>
            <p:ph type="sldNum" sz="quarter" idx="10"/>
          </p:nvPr>
        </p:nvSpPr>
        <p:spPr/>
        <p:txBody>
          <a:bodyPr/>
          <a:lstStyle/>
          <a:p>
            <a:fld id="{C870EF0A-DB7A-46A9-803A-8D5E7FC3D9AB}" type="slidenum">
              <a:rPr lang="fr-FR" smtClean="0"/>
              <a:t>16</a:t>
            </a:fld>
            <a:endParaRPr lang="fr-FR"/>
          </a:p>
        </p:txBody>
      </p:sp>
    </p:spTree>
    <p:extLst>
      <p:ext uri="{BB962C8B-B14F-4D97-AF65-F5344CB8AC3E}">
        <p14:creationId xmlns:p14="http://schemas.microsoft.com/office/powerpoint/2010/main" val="369772166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4"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7034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144557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322045" y="223200"/>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Titre 3"/>
          <p:cNvSpPr>
            <a:spLocks noGrp="1"/>
          </p:cNvSpPr>
          <p:nvPr>
            <p:ph type="title"/>
          </p:nvPr>
        </p:nvSpPr>
        <p:spPr>
          <a:xfrm>
            <a:off x="406240" y="365125"/>
            <a:ext cx="11411512" cy="252952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4" name="Espace réservé du contenu 23"/>
          <p:cNvSpPr>
            <a:spLocks noGrp="1"/>
          </p:cNvSpPr>
          <p:nvPr>
            <p:ph sz="quarter" idx="10"/>
          </p:nvPr>
        </p:nvSpPr>
        <p:spPr>
          <a:xfrm>
            <a:off x="406240" y="3098800"/>
            <a:ext cx="11411512" cy="2463800"/>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4051263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re et contenu (1 colonn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89707D6B-494C-45B6-ACD0-E650E5B9BE3B}"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4532170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présenta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347546"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4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4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464059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17" name="Titre 1"/>
          <p:cNvSpPr>
            <a:spLocks noGrp="1"/>
          </p:cNvSpPr>
          <p:nvPr>
            <p:ph type="title"/>
          </p:nvPr>
        </p:nvSpPr>
        <p:spPr>
          <a:xfrm>
            <a:off x="0" y="33697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sp>
        <p:nvSpPr>
          <p:cNvPr id="21" name="Espace réservé du contenu 23"/>
          <p:cNvSpPr>
            <a:spLocks noGrp="1"/>
          </p:cNvSpPr>
          <p:nvPr>
            <p:ph sz="quarter" idx="10"/>
          </p:nvPr>
        </p:nvSpPr>
        <p:spPr>
          <a:xfrm>
            <a:off x="6531716" y="342900"/>
            <a:ext cx="5286036" cy="2861358"/>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28366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sp>
        <p:nvSpPr>
          <p:cNvPr id="15" name="Rectangle avec coin arrondi 14"/>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241223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10" name="Rectangle avec coin arrondi 9"/>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3392946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97482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12" name="Rectangle avec coin arrondi 11"/>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00462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3052193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ection">
    <p:bg>
      <p:bgPr>
        <a:solidFill>
          <a:srgbClr val="003A8D"/>
        </a:solidFill>
        <a:effectLst/>
      </p:bgPr>
    </p:bg>
    <p:spTree>
      <p:nvGrpSpPr>
        <p:cNvPr id="1" name=""/>
        <p:cNvGrpSpPr/>
        <p:nvPr/>
      </p:nvGrpSpPr>
      <p:grpSpPr>
        <a:xfrm>
          <a:off x="0" y="0"/>
          <a:ext cx="0" cy="0"/>
          <a:chOff x="0" y="0"/>
          <a:chExt cx="0" cy="0"/>
        </a:xfrm>
      </p:grpSpPr>
      <p:sp>
        <p:nvSpPr>
          <p:cNvPr id="11" name="Rectangle à coins arrondis 10"/>
          <p:cNvSpPr/>
          <p:nvPr userDrawn="1"/>
        </p:nvSpPr>
        <p:spPr>
          <a:xfrm>
            <a:off x="266700" y="190501"/>
            <a:ext cx="11658600" cy="5549900"/>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2" name="Rectangle à coins arrondis 11"/>
          <p:cNvSpPr/>
          <p:nvPr userDrawn="1"/>
        </p:nvSpPr>
        <p:spPr>
          <a:xfrm>
            <a:off x="266700" y="190501"/>
            <a:ext cx="11658600" cy="5549900"/>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 name="Titre 1"/>
          <p:cNvSpPr>
            <a:spLocks noGrp="1"/>
          </p:cNvSpPr>
          <p:nvPr>
            <p:ph type="title"/>
          </p:nvPr>
        </p:nvSpPr>
        <p:spPr>
          <a:xfrm>
            <a:off x="0" y="4360333"/>
            <a:ext cx="12192000" cy="1422402"/>
          </a:xfrm>
          <a:prstGeom prst="rect">
            <a:avLst/>
          </a:prstGeom>
          <a:solidFill>
            <a:srgbClr val="003A8D"/>
          </a:solidFill>
          <a:ln>
            <a:solidFill>
              <a:srgbClr val="003A8D"/>
            </a:solidFill>
          </a:ln>
        </p:spPr>
        <p:txBody>
          <a:bodyPr anchor="ctr"/>
          <a:lstStyle>
            <a:lvl1pPr algn="ctr">
              <a:defRPr sz="3600">
                <a:solidFill>
                  <a:schemeClr val="bg1"/>
                </a:solidFill>
              </a:defRPr>
            </a:lvl1pPr>
          </a:lstStyle>
          <a:p>
            <a:endParaRPr lang="fr-FR" dirty="0"/>
          </a:p>
        </p:txBody>
      </p:sp>
      <p:grpSp>
        <p:nvGrpSpPr>
          <p:cNvPr id="13" name="Groupe 12"/>
          <p:cNvGrpSpPr/>
          <p:nvPr userDrawn="1"/>
        </p:nvGrpSpPr>
        <p:grpSpPr>
          <a:xfrm>
            <a:off x="778365" y="5786580"/>
            <a:ext cx="10635270" cy="941409"/>
            <a:chOff x="314670" y="5811980"/>
            <a:chExt cx="10635270" cy="941409"/>
          </a:xfrm>
        </p:grpSpPr>
        <p:grpSp>
          <p:nvGrpSpPr>
            <p:cNvPr id="14" name="Groupe 13"/>
            <p:cNvGrpSpPr/>
            <p:nvPr/>
          </p:nvGrpSpPr>
          <p:grpSpPr>
            <a:xfrm>
              <a:off x="314670" y="6152565"/>
              <a:ext cx="2728968" cy="260238"/>
              <a:chOff x="896641" y="6341639"/>
              <a:chExt cx="2728968" cy="260238"/>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41" y="6341639"/>
                <a:ext cx="2007930" cy="252000"/>
              </a:xfrm>
              <a:prstGeom prst="rect">
                <a:avLst/>
              </a:prstGeom>
            </p:spPr>
          </p:pic>
          <p:pic>
            <p:nvPicPr>
              <p:cNvPr id="20" name="Image 19"/>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3046841" y="6349877"/>
                <a:ext cx="578768" cy="252000"/>
              </a:xfrm>
              <a:prstGeom prst="rect">
                <a:avLst/>
              </a:prstGeom>
            </p:spPr>
          </p:pic>
        </p:grpSp>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6120" y="5811980"/>
              <a:ext cx="1018605" cy="941409"/>
            </a:xfrm>
            <a:prstGeom prst="rect">
              <a:avLst/>
            </a:prstGeom>
          </p:spPr>
        </p:pic>
        <p:pic>
          <p:nvPicPr>
            <p:cNvPr id="16" name="Image 15"/>
            <p:cNvPicPr>
              <a:picLocks noChangeAspect="1"/>
            </p:cNvPicPr>
            <p:nvPr/>
          </p:nvPicPr>
          <p:blipFill rotWithShape="1">
            <a:blip r:embed="rId6" cstate="print">
              <a:extLst>
                <a:ext uri="{28A0092B-C50C-407E-A947-70E740481C1C}">
                  <a14:useLocalDpi xmlns:a14="http://schemas.microsoft.com/office/drawing/2010/main" val="0"/>
                </a:ext>
              </a:extLst>
            </a:blip>
            <a:srcRect l="3231" t="4613" r="3284" b="5172"/>
            <a:stretch/>
          </p:blipFill>
          <p:spPr>
            <a:xfrm>
              <a:off x="6627450" y="5857234"/>
              <a:ext cx="1663700" cy="850901"/>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150" y="5883269"/>
              <a:ext cx="2298790" cy="798830"/>
            </a:xfrm>
            <a:prstGeom prst="rect">
              <a:avLst/>
            </a:prstGeom>
          </p:spPr>
        </p:pic>
        <p:pic>
          <p:nvPicPr>
            <p:cNvPr id="18" name="Image 17"/>
            <p:cNvPicPr>
              <a:picLocks noChangeAspect="1"/>
            </p:cNvPicPr>
            <p:nvPr/>
          </p:nvPicPr>
          <p:blipFill rotWithShape="1">
            <a:blip r:embed="rId8">
              <a:extLst>
                <a:ext uri="{28A0092B-C50C-407E-A947-70E740481C1C}">
                  <a14:useLocalDpi xmlns:a14="http://schemas.microsoft.com/office/drawing/2010/main" val="0"/>
                </a:ext>
              </a:extLst>
            </a:blip>
            <a:srcRect l="4640" t="19758" r="4673" b="25460"/>
            <a:stretch/>
          </p:blipFill>
          <p:spPr>
            <a:xfrm>
              <a:off x="4784725" y="5969947"/>
              <a:ext cx="1482725" cy="625475"/>
            </a:xfrm>
            <a:prstGeom prst="rect">
              <a:avLst/>
            </a:prstGeom>
          </p:spPr>
        </p:pic>
      </p:grpSp>
      <p:sp>
        <p:nvSpPr>
          <p:cNvPr id="23" name="Espace réservé du contenu 23"/>
          <p:cNvSpPr>
            <a:spLocks noGrp="1"/>
          </p:cNvSpPr>
          <p:nvPr>
            <p:ph sz="quarter" idx="10"/>
          </p:nvPr>
        </p:nvSpPr>
        <p:spPr>
          <a:xfrm>
            <a:off x="6531716" y="342899"/>
            <a:ext cx="5286036" cy="3855621"/>
          </a:xfrm>
          <a:prstGeom prst="rect">
            <a:avLst/>
          </a:prstGeom>
        </p:spPr>
        <p:txBody>
          <a:bodyPr anchor="ctr"/>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201968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14" name="Rectangle avec coin arrondi 1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5"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9"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20"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96208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03387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Notes et brouillons">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11" name="Groupe 10"/>
          <p:cNvGrpSpPr/>
          <p:nvPr userDrawn="1"/>
        </p:nvGrpSpPr>
        <p:grpSpPr>
          <a:xfrm>
            <a:off x="-4456" y="-2103"/>
            <a:ext cx="821531" cy="6020684"/>
            <a:chOff x="-12076" y="-2103"/>
            <a:chExt cx="821531" cy="6020684"/>
          </a:xfrm>
        </p:grpSpPr>
        <p:pic>
          <p:nvPicPr>
            <p:cNvPr id="12"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3"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2371503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rgbClr val="003A8D"/>
        </a:solidFill>
        <a:effectLst/>
      </p:bgPr>
    </p:bg>
    <p:spTree>
      <p:nvGrpSpPr>
        <p:cNvPr id="1" name=""/>
        <p:cNvGrpSpPr/>
        <p:nvPr/>
      </p:nvGrpSpPr>
      <p:grpSpPr>
        <a:xfrm>
          <a:off x="0" y="0"/>
          <a:ext cx="0" cy="0"/>
          <a:chOff x="0" y="0"/>
          <a:chExt cx="0" cy="0"/>
        </a:xfrm>
      </p:grpSpPr>
      <p:sp>
        <p:nvSpPr>
          <p:cNvPr id="24" name="Rectangle avec coin arrondi 23"/>
          <p:cNvSpPr/>
          <p:nvPr userDrawn="1"/>
        </p:nvSpPr>
        <p:spPr>
          <a:xfrm flipH="1">
            <a:off x="9042000" y="4788000"/>
            <a:ext cx="3150000" cy="2070000"/>
          </a:xfrm>
          <a:prstGeom prst="round1Rect">
            <a:avLst/>
          </a:prstGeom>
          <a:solidFill>
            <a:srgbClr val="003A8D"/>
          </a:solid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1" dirty="0" smtClean="0">
                <a:solidFill>
                  <a:schemeClr val="bg1"/>
                </a:solidFill>
                <a:latin typeface="Segoe UI" panose="020B0502040204020203" pitchFamily="34" charset="0"/>
                <a:cs typeface="Segoe UI" panose="020B0502040204020203" pitchFamily="34" charset="0"/>
              </a:rPr>
              <a:t>ZONE</a:t>
            </a:r>
          </a:p>
          <a:p>
            <a:pPr algn="ctr"/>
            <a:r>
              <a:rPr lang="fr-FR" sz="2000" i="1" dirty="0" smtClean="0">
                <a:solidFill>
                  <a:schemeClr val="bg1"/>
                </a:solidFill>
                <a:latin typeface="Segoe UI" panose="020B0502040204020203" pitchFamily="34" charset="0"/>
                <a:cs typeface="Segoe UI" panose="020B0502040204020203" pitchFamily="34" charset="0"/>
              </a:rPr>
              <a:t>CAMERA</a:t>
            </a:r>
            <a:endParaRPr lang="fr-FR" sz="2000" i="1" dirty="0">
              <a:solidFill>
                <a:schemeClr val="bg1"/>
              </a:solidFill>
              <a:latin typeface="Segoe UI" panose="020B0502040204020203" pitchFamily="34" charset="0"/>
              <a:cs typeface="Segoe UI" panose="020B0502040204020203" pitchFamily="34" charset="0"/>
            </a:endParaRPr>
          </a:p>
        </p:txBody>
      </p:sp>
      <p:sp>
        <p:nvSpPr>
          <p:cNvPr id="25" name="Rectangle à coins arrondis 24"/>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6" name="Rectangle à coins arrondis 25"/>
          <p:cNvSpPr/>
          <p:nvPr userDrawn="1"/>
        </p:nvSpPr>
        <p:spPr>
          <a:xfrm>
            <a:off x="2667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7" name="Rectangle à coins arrondis 26"/>
          <p:cNvSpPr/>
          <p:nvPr userDrawn="1"/>
        </p:nvSpPr>
        <p:spPr>
          <a:xfrm>
            <a:off x="266700" y="190501"/>
            <a:ext cx="11658600" cy="5226451"/>
          </a:xfrm>
          <a:prstGeom prst="roundRect">
            <a:avLst>
              <a:gd name="adj" fmla="val 3479"/>
            </a:avLst>
          </a:prstGeom>
          <a:blipFill>
            <a:blip r:embed="rId2"/>
            <a:srcRect/>
            <a:stretch>
              <a:fillRect t="-1" b="-15312"/>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28" name="Rectangle à coins arrondis 27"/>
          <p:cNvSpPr/>
          <p:nvPr userDrawn="1"/>
        </p:nvSpPr>
        <p:spPr>
          <a:xfrm>
            <a:off x="241300" y="190501"/>
            <a:ext cx="11658600" cy="5226451"/>
          </a:xfrm>
          <a:prstGeom prst="roundRect">
            <a:avLst>
              <a:gd name="adj" fmla="val 3479"/>
            </a:avLst>
          </a:prstGeom>
          <a:solidFill>
            <a:srgbClr val="003A8D">
              <a:alpha val="4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pSp>
        <p:nvGrpSpPr>
          <p:cNvPr id="29" name="Groupe 28"/>
          <p:cNvGrpSpPr/>
          <p:nvPr userDrawn="1"/>
        </p:nvGrpSpPr>
        <p:grpSpPr>
          <a:xfrm>
            <a:off x="406240" y="5513864"/>
            <a:ext cx="2374434" cy="252000"/>
            <a:chOff x="642548" y="6084346"/>
            <a:chExt cx="2374434" cy="252000"/>
          </a:xfrm>
        </p:grpSpPr>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2548" y="6102346"/>
              <a:ext cx="1721083" cy="216000"/>
            </a:xfrm>
            <a:prstGeom prst="rect">
              <a:avLst/>
            </a:prstGeom>
          </p:spPr>
        </p:pic>
        <p:pic>
          <p:nvPicPr>
            <p:cNvPr id="31" name="Image 30"/>
            <p:cNvPicPr>
              <a:picLocks noChangeAspect="1"/>
            </p:cNvPicPr>
            <p:nvPr/>
          </p:nvPicPr>
          <p:blipFill rotWithShape="1">
            <a:blip r:embed="rId4">
              <a:extLst>
                <a:ext uri="{28A0092B-C50C-407E-A947-70E740481C1C}">
                  <a14:useLocalDpi xmlns:a14="http://schemas.microsoft.com/office/drawing/2010/main" val="0"/>
                </a:ext>
              </a:extLst>
            </a:blip>
            <a:srcRect l="3401" t="11289" r="2258" b="9235"/>
            <a:stretch/>
          </p:blipFill>
          <p:spPr>
            <a:xfrm>
              <a:off x="2438214" y="6084346"/>
              <a:ext cx="578768" cy="252000"/>
            </a:xfrm>
            <a:prstGeom prst="rect">
              <a:avLst/>
            </a:prstGeom>
          </p:spPr>
        </p:pic>
      </p:grpSp>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61210" y="5913339"/>
            <a:ext cx="779040" cy="720000"/>
          </a:xfrm>
          <a:prstGeom prst="rect">
            <a:avLst/>
          </a:prstGeom>
        </p:spPr>
      </p:pic>
      <p:pic>
        <p:nvPicPr>
          <p:cNvPr id="33" name="Image 32"/>
          <p:cNvPicPr>
            <a:picLocks noChangeAspect="1"/>
          </p:cNvPicPr>
          <p:nvPr userDrawn="1"/>
        </p:nvPicPr>
        <p:blipFill rotWithShape="1">
          <a:blip r:embed="rId6" cstate="print">
            <a:extLst>
              <a:ext uri="{28A0092B-C50C-407E-A947-70E740481C1C}">
                <a14:useLocalDpi xmlns:a14="http://schemas.microsoft.com/office/drawing/2010/main" val="0"/>
              </a:ext>
            </a:extLst>
          </a:blip>
          <a:srcRect l="3231" t="4613" r="3284" b="5172"/>
          <a:stretch/>
        </p:blipFill>
        <p:spPr>
          <a:xfrm>
            <a:off x="4903859" y="5531864"/>
            <a:ext cx="1407759" cy="720000"/>
          </a:xfrm>
          <a:prstGeom prst="rect">
            <a:avLst/>
          </a:prstGeom>
        </p:spPr>
      </p:pic>
      <p:pic>
        <p:nvPicPr>
          <p:cNvPr id="34" name="Image 3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531716" y="5914874"/>
            <a:ext cx="2071941" cy="720000"/>
          </a:xfrm>
          <a:prstGeom prst="rect">
            <a:avLst/>
          </a:prstGeom>
        </p:spPr>
      </p:pic>
      <p:pic>
        <p:nvPicPr>
          <p:cNvPr id="35" name="Image 34"/>
          <p:cNvPicPr>
            <a:picLocks noChangeAspect="1"/>
          </p:cNvPicPr>
          <p:nvPr userDrawn="1"/>
        </p:nvPicPr>
        <p:blipFill rotWithShape="1">
          <a:blip r:embed="rId8">
            <a:extLst>
              <a:ext uri="{28A0092B-C50C-407E-A947-70E740481C1C}">
                <a14:useLocalDpi xmlns:a14="http://schemas.microsoft.com/office/drawing/2010/main" val="0"/>
              </a:ext>
            </a:extLst>
          </a:blip>
          <a:srcRect l="4640" t="19758" r="4673" b="25460"/>
          <a:stretch/>
        </p:blipFill>
        <p:spPr>
          <a:xfrm>
            <a:off x="2934848" y="5919057"/>
            <a:ext cx="1706802" cy="720000"/>
          </a:xfrm>
          <a:prstGeom prst="rect">
            <a:avLst/>
          </a:prstGeom>
        </p:spPr>
      </p:pic>
      <p:sp>
        <p:nvSpPr>
          <p:cNvPr id="20" name="Titre 3"/>
          <p:cNvSpPr>
            <a:spLocks noGrp="1"/>
          </p:cNvSpPr>
          <p:nvPr>
            <p:ph type="title"/>
          </p:nvPr>
        </p:nvSpPr>
        <p:spPr>
          <a:xfrm>
            <a:off x="406240" y="365125"/>
            <a:ext cx="11411512" cy="2377699"/>
          </a:xfrm>
          <a:prstGeom prst="rect">
            <a:avLst/>
          </a:prstGeom>
        </p:spPr>
        <p:txBody>
          <a:bodyPr anchor="ctr"/>
          <a:lstStyle>
            <a:lvl1pPr algn="ctr">
              <a:defRPr sz="6000">
                <a:solidFill>
                  <a:srgbClr val="FFFFFF"/>
                </a:solidFill>
              </a:defRPr>
            </a:lvl1pPr>
          </a:lstStyle>
          <a:p>
            <a:r>
              <a:rPr lang="fr-FR" dirty="0" smtClean="0"/>
              <a:t>Modifiez le style du titre</a:t>
            </a:r>
            <a:endParaRPr lang="fr-FR" dirty="0"/>
          </a:p>
        </p:txBody>
      </p:sp>
      <p:sp>
        <p:nvSpPr>
          <p:cNvPr id="21" name="Espace réservé du contenu 23"/>
          <p:cNvSpPr>
            <a:spLocks noGrp="1"/>
          </p:cNvSpPr>
          <p:nvPr>
            <p:ph sz="quarter" idx="10"/>
          </p:nvPr>
        </p:nvSpPr>
        <p:spPr>
          <a:xfrm>
            <a:off x="406240" y="2908300"/>
            <a:ext cx="11411512" cy="1782788"/>
          </a:xfrm>
          <a:prstGeom prst="rect">
            <a:avLst/>
          </a:prstGeom>
        </p:spPr>
        <p:txBody>
          <a:bodyPr anchor="b"/>
          <a:lstStyle>
            <a:lvl1pPr algn="ctr">
              <a:defRPr sz="2400">
                <a:solidFill>
                  <a:srgbClr val="FFFFFF"/>
                </a:solidFill>
              </a:defRPr>
            </a:lvl1pPr>
            <a:lvl2pPr algn="ctr">
              <a:defRPr sz="2000">
                <a:solidFill>
                  <a:srgbClr val="FFFFFF"/>
                </a:solidFill>
              </a:defRPr>
            </a:lvl2pPr>
            <a:lvl3pPr algn="ctr">
              <a:defRPr sz="1600">
                <a:solidFill>
                  <a:srgbClr val="FFFFFF"/>
                </a:solidFill>
              </a:defRPr>
            </a:lvl3pPr>
            <a:lvl4pPr algn="ctr">
              <a:defRPr sz="1100">
                <a:solidFill>
                  <a:srgbClr val="FFFFFF"/>
                </a:solidFill>
              </a:defRPr>
            </a:lvl4pPr>
            <a:lvl5pPr algn="ctr">
              <a:defRPr sz="2400">
                <a:solidFill>
                  <a:srgbClr val="FFFFFF"/>
                </a:solidFill>
              </a:defRPr>
            </a:lvl5pPr>
          </a:lstStyle>
          <a:p>
            <a:pPr lvl="0"/>
            <a:r>
              <a:rPr lang="fr-FR" dirty="0" smtClean="0"/>
              <a:t>Modifier les styles du texte du masque</a:t>
            </a:r>
          </a:p>
        </p:txBody>
      </p:sp>
    </p:spTree>
    <p:extLst>
      <p:ext uri="{BB962C8B-B14F-4D97-AF65-F5344CB8AC3E}">
        <p14:creationId xmlns:p14="http://schemas.microsoft.com/office/powerpoint/2010/main" val="311447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vide">
    <p:bg>
      <p:bgPr>
        <a:solidFill>
          <a:srgbClr val="003A8D"/>
        </a:solidFill>
        <a:effectLst/>
      </p:bgPr>
    </p:bg>
    <p:spTree>
      <p:nvGrpSpPr>
        <p:cNvPr id="1" name=""/>
        <p:cNvGrpSpPr/>
        <p:nvPr/>
      </p:nvGrpSpPr>
      <p:grpSpPr>
        <a:xfrm>
          <a:off x="0" y="0"/>
          <a:ext cx="0" cy="0"/>
          <a:chOff x="0" y="0"/>
          <a:chExt cx="0" cy="0"/>
        </a:xfrm>
      </p:grpSpPr>
      <p:grpSp>
        <p:nvGrpSpPr>
          <p:cNvPr id="13" name="Groupe 12"/>
          <p:cNvGrpSpPr/>
          <p:nvPr/>
        </p:nvGrpSpPr>
        <p:grpSpPr>
          <a:xfrm>
            <a:off x="62153" y="6153414"/>
            <a:ext cx="630000" cy="630000"/>
            <a:chOff x="11254317" y="5942649"/>
            <a:chExt cx="630000" cy="630000"/>
          </a:xfrm>
        </p:grpSpPr>
        <p:sp>
          <p:nvSpPr>
            <p:cNvPr id="14"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19" name="Espace réservé du pied de page 4"/>
          <p:cNvSpPr>
            <a:spLocks noGrp="1"/>
          </p:cNvSpPr>
          <p:nvPr>
            <p:ph type="ftr" sz="quarter" idx="11"/>
          </p:nvPr>
        </p:nvSpPr>
        <p:spPr>
          <a:xfrm>
            <a:off x="1337733" y="6443131"/>
            <a:ext cx="10515601" cy="225426"/>
          </a:xfrm>
          <a:prstGeom prst="rect">
            <a:avLst/>
          </a:prstGeom>
        </p:spPr>
        <p:txBody>
          <a:bodyPr anchor="ctr"/>
          <a:lstStyle>
            <a:lvl1pP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0"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11"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16" name="Espace réservé du texte 5"/>
          <p:cNvSpPr>
            <a:spLocks noGrp="1"/>
          </p:cNvSpPr>
          <p:nvPr>
            <p:ph type="body" sz="quarter" idx="14" hasCustomPrompt="1"/>
          </p:nvPr>
        </p:nvSpPr>
        <p:spPr>
          <a:xfrm>
            <a:off x="821531" y="868902"/>
            <a:ext cx="11031538" cy="352957"/>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9" name="Groupe 8"/>
          <p:cNvGrpSpPr/>
          <p:nvPr/>
        </p:nvGrpSpPr>
        <p:grpSpPr>
          <a:xfrm>
            <a:off x="62153" y="6153414"/>
            <a:ext cx="630000" cy="630000"/>
            <a:chOff x="11254317" y="5942649"/>
            <a:chExt cx="630000" cy="630000"/>
          </a:xfrm>
        </p:grpSpPr>
        <p:sp>
          <p:nvSpPr>
            <p:cNvPr id="10"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Tree>
    <p:extLst>
      <p:ext uri="{BB962C8B-B14F-4D97-AF65-F5344CB8AC3E}">
        <p14:creationId xmlns:p14="http://schemas.microsoft.com/office/powerpoint/2010/main" val="4277686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1 colonne, 1 case)">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p>
            <a:pPr lvl="0"/>
            <a:r>
              <a:rPr lang="fr-FR" dirty="0" smtClean="0"/>
              <a:t>Modifier les styles du texte du masque</a:t>
            </a:r>
          </a:p>
          <a:p>
            <a:pPr lvl="1"/>
            <a:r>
              <a:rPr lang="fr-FR" dirty="0" smtClean="0"/>
              <a:t>Deuxième niveau</a:t>
            </a:r>
          </a:p>
          <a:p>
            <a:pPr lvl="1"/>
            <a:r>
              <a:rPr lang="fr-FR" dirty="0" smtClean="0"/>
              <a:t>Troisième niveau</a:t>
            </a:r>
          </a:p>
          <a:p>
            <a:pPr lvl="2"/>
            <a:r>
              <a:rPr lang="fr-FR" dirty="0"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Tree>
    <p:extLst>
      <p:ext uri="{BB962C8B-B14F-4D97-AF65-F5344CB8AC3E}">
        <p14:creationId xmlns:p14="http://schemas.microsoft.com/office/powerpoint/2010/main" val="2959961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2 colonnes, 2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1480873"/>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1480830"/>
            <a:ext cx="5400000" cy="4811183"/>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1780601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2 lig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7199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4" name="Espace réservé du texte 3"/>
          <p:cNvSpPr>
            <a:spLocks noGrp="1"/>
          </p:cNvSpPr>
          <p:nvPr>
            <p:ph type="body" sz="quarter" idx="13"/>
          </p:nvPr>
        </p:nvSpPr>
        <p:spPr>
          <a:xfrm>
            <a:off x="821531" y="1480873"/>
            <a:ext cx="11031538"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3770294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2 colonnes, 3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1" name="Espace réservé du texte 3"/>
          <p:cNvSpPr>
            <a:spLocks noGrp="1"/>
          </p:cNvSpPr>
          <p:nvPr>
            <p:ph type="body" sz="quarter" idx="16"/>
          </p:nvPr>
        </p:nvSpPr>
        <p:spPr>
          <a:xfrm>
            <a:off x="6453069" y="3971989"/>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481114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20023"/>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272654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2 colonnes, 4 cases)">
    <p:bg>
      <p:bgPr>
        <a:solidFill>
          <a:srgbClr val="003A8D"/>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rmAutofit/>
          </a:bodyPr>
          <a:lstStyle>
            <a:lvl1pPr>
              <a:defRPr sz="3000" b="1" baseline="0">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accent5">
                    <a:lumMod val="50000"/>
                  </a:schemeClr>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sp>
        <p:nvSpPr>
          <p:cNvPr id="10" name="Espace réservé du texte 3"/>
          <p:cNvSpPr>
            <a:spLocks noGrp="1"/>
          </p:cNvSpPr>
          <p:nvPr>
            <p:ph type="body" sz="quarter" idx="15"/>
          </p:nvPr>
        </p:nvSpPr>
        <p:spPr>
          <a:xfrm>
            <a:off x="821531" y="3963750"/>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3"/>
          <p:cNvSpPr>
            <a:spLocks noGrp="1"/>
          </p:cNvSpPr>
          <p:nvPr>
            <p:ph type="body" sz="quarter" idx="16"/>
          </p:nvPr>
        </p:nvSpPr>
        <p:spPr>
          <a:xfrm>
            <a:off x="6453069" y="3963750"/>
            <a:ext cx="5400000" cy="2340000"/>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12" name="Espace réservé du texte 3"/>
          <p:cNvSpPr>
            <a:spLocks noGrp="1"/>
          </p:cNvSpPr>
          <p:nvPr>
            <p:ph type="body" sz="quarter" idx="17"/>
          </p:nvPr>
        </p:nvSpPr>
        <p:spPr>
          <a:xfrm>
            <a:off x="821531" y="1480872"/>
            <a:ext cx="5400000" cy="2340000"/>
          </a:xfrm>
          <a:prstGeom prst="rect">
            <a:avLst/>
          </a:prstGeo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texte 3"/>
          <p:cNvSpPr>
            <a:spLocks noGrp="1"/>
          </p:cNvSpPr>
          <p:nvPr>
            <p:ph type="body" sz="quarter" idx="18"/>
          </p:nvPr>
        </p:nvSpPr>
        <p:spPr>
          <a:xfrm>
            <a:off x="6453069" y="1480872"/>
            <a:ext cx="5400000" cy="2339998"/>
          </a:xfrm>
          <a:prstGeom prst="rect">
            <a:avLst/>
          </a:prstGeom>
        </p:spPr>
        <p:txBody>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p:txBody>
      </p:sp>
    </p:spTree>
    <p:extLst>
      <p:ext uri="{BB962C8B-B14F-4D97-AF65-F5344CB8AC3E}">
        <p14:creationId xmlns:p14="http://schemas.microsoft.com/office/powerpoint/2010/main" val="425905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Metadata">
    <p:bg>
      <p:bgPr>
        <a:solidFill>
          <a:schemeClr val="accent5"/>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836377" y="295013"/>
            <a:ext cx="11016956" cy="526254"/>
          </a:xfrm>
          <a:prstGeom prst="rect">
            <a:avLst/>
          </a:prstGeom>
        </p:spPr>
        <p:txBody>
          <a:bodyPr>
            <a:noAutofit/>
          </a:bodyPr>
          <a:lstStyle>
            <a:lvl1pPr>
              <a:defRPr sz="3000" b="1" baseline="0">
                <a:solidFill>
                  <a:schemeClr val="bg1"/>
                </a:solidFill>
                <a:latin typeface="Segoe UI" panose="020B0502040204020203" pitchFamily="34" charset="0"/>
                <a:cs typeface="Segoe UI" panose="020B0502040204020203" pitchFamily="34" charset="0"/>
              </a:defRPr>
            </a:lvl1pPr>
          </a:lstStyle>
          <a:p>
            <a:r>
              <a:rPr lang="fr-FR" smtClean="0"/>
              <a:t>Modifiez le style du titre</a:t>
            </a:r>
            <a:endParaRPr lang="fr-FR" dirty="0"/>
          </a:p>
        </p:txBody>
      </p:sp>
      <p:sp>
        <p:nvSpPr>
          <p:cNvPr id="21" name="Espace réservé du pied de page 4"/>
          <p:cNvSpPr>
            <a:spLocks noGrp="1"/>
          </p:cNvSpPr>
          <p:nvPr>
            <p:ph type="ftr" sz="quarter" idx="11"/>
          </p:nvPr>
        </p:nvSpPr>
        <p:spPr>
          <a:xfrm>
            <a:off x="1337733" y="6443131"/>
            <a:ext cx="10515600" cy="225426"/>
          </a:xfrm>
          <a:prstGeom prst="rect">
            <a:avLst/>
          </a:prstGeom>
        </p:spPr>
        <p:txBody>
          <a:bodyPr anchor="ctr"/>
          <a:lstStyle>
            <a:lvl1pPr algn="ctr">
              <a:defRPr sz="900" spc="150">
                <a:solidFill>
                  <a:srgbClr val="FFFFFF"/>
                </a:solidFill>
                <a:latin typeface="Segoe UI" panose="020B0502040204020203" pitchFamily="34" charset="0"/>
                <a:cs typeface="Segoe UI" panose="020B0502040204020203" pitchFamily="34" charset="0"/>
              </a:defRPr>
            </a:lvl1pPr>
          </a:lstStyle>
          <a:p>
            <a:endParaRPr lang="fr-FR" dirty="0"/>
          </a:p>
        </p:txBody>
      </p:sp>
      <p:sp>
        <p:nvSpPr>
          <p:cNvPr id="22" name="Espace réservé du numéro de diapositive 5"/>
          <p:cNvSpPr>
            <a:spLocks noGrp="1"/>
          </p:cNvSpPr>
          <p:nvPr>
            <p:ph type="sldNum" sz="quarter" idx="12"/>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FFFFFF"/>
                </a:solidFill>
                <a:latin typeface="Segoe UI" panose="020B0502040204020203" pitchFamily="34" charset="0"/>
                <a:cs typeface="Segoe UI" panose="020B0502040204020203" pitchFamily="34" charset="0"/>
              </a:defRPr>
            </a:lvl1pPr>
          </a:lstStyle>
          <a:p>
            <a:fld id="{485898DC-0CE2-4BD5-B1A3-A7E3040FE9AC}" type="slidenum">
              <a:rPr lang="fr-FR" smtClean="0"/>
              <a:pPr/>
              <a:t>‹N°›</a:t>
            </a:fld>
            <a:endParaRPr lang="fr-FR" dirty="0"/>
          </a:p>
        </p:txBody>
      </p:sp>
      <p:grpSp>
        <p:nvGrpSpPr>
          <p:cNvPr id="17" name="Groupe 16"/>
          <p:cNvGrpSpPr/>
          <p:nvPr/>
        </p:nvGrpSpPr>
        <p:grpSpPr>
          <a:xfrm>
            <a:off x="62153" y="6153414"/>
            <a:ext cx="630000" cy="630000"/>
            <a:chOff x="11254317" y="5942649"/>
            <a:chExt cx="630000" cy="630000"/>
          </a:xfrm>
        </p:grpSpPr>
        <p:sp>
          <p:nvSpPr>
            <p:cNvPr id="18" name="Espace réservé du numéro de diapositive 5"/>
            <p:cNvSpPr txBox="1">
              <a:spLocks/>
            </p:cNvSpPr>
            <p:nvPr/>
          </p:nvSpPr>
          <p:spPr>
            <a:xfrm>
              <a:off x="11254317" y="5942649"/>
              <a:ext cx="630000" cy="630000"/>
            </a:xfrm>
            <a:prstGeom prst="ellipse">
              <a:avLst/>
            </a:prstGeom>
            <a:solidFill>
              <a:schemeClr val="bg1"/>
            </a:solidFill>
            <a:ln w="127000">
              <a:solidFill>
                <a:srgbClr val="003A8D"/>
              </a:solidFill>
            </a:ln>
          </p:spPr>
          <p:txBody>
            <a:bodyPr vert="horz" lIns="91440" tIns="45720" rIns="91440" bIns="45720" rtlCol="0" anchor="ctr"/>
            <a:lstStyle>
              <a:defPPr>
                <a:defRPr lang="fr-FR"/>
              </a:defPPr>
              <a:lvl1pPr marL="0" algn="ctr" defTabSz="914400" rtl="0" eaLnBrk="1" latinLnBrk="0" hangingPunct="1">
                <a:defRPr sz="1050" kern="1200">
                  <a:solidFill>
                    <a:schemeClr val="tx1">
                      <a:tint val="75000"/>
                    </a:schemeClr>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1050" dirty="0"/>
            </a:p>
          </p:txBody>
        </p:sp>
        <p:pic>
          <p:nvPicPr>
            <p:cNvPr id="23" name="Imag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07885" y="6081248"/>
              <a:ext cx="392531" cy="356692"/>
            </a:xfrm>
            <a:prstGeom prst="rect">
              <a:avLst/>
            </a:prstGeom>
          </p:spPr>
        </p:pic>
      </p:grpSp>
      <p:sp>
        <p:nvSpPr>
          <p:cNvPr id="4" name="Espace réservé du texte 3"/>
          <p:cNvSpPr>
            <a:spLocks noGrp="1"/>
          </p:cNvSpPr>
          <p:nvPr>
            <p:ph type="body" sz="quarter" idx="13"/>
          </p:nvPr>
        </p:nvSpPr>
        <p:spPr>
          <a:xfrm>
            <a:off x="821531" y="1480874"/>
            <a:ext cx="11031538" cy="481118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5"/>
          <p:cNvSpPr>
            <a:spLocks noGrp="1"/>
          </p:cNvSpPr>
          <p:nvPr>
            <p:ph type="body" sz="quarter" idx="14" hasCustomPrompt="1"/>
          </p:nvPr>
        </p:nvSpPr>
        <p:spPr>
          <a:xfrm>
            <a:off x="821531" y="868902"/>
            <a:ext cx="11031538" cy="352957"/>
          </a:xfrm>
          <a:prstGeom prst="rect">
            <a:avLst/>
          </a:prstGeom>
        </p:spPr>
        <p:txBody>
          <a:bodyPr/>
          <a:lstStyle>
            <a:lvl1pPr>
              <a:defRPr lang="fr-FR" sz="2000" kern="1200" baseline="0" dirty="0">
                <a:solidFill>
                  <a:schemeClr val="bg1"/>
                </a:solidFill>
                <a:latin typeface="Segoe UI" panose="020B0502040204020203" pitchFamily="34" charset="0"/>
                <a:ea typeface="+mn-ea"/>
                <a:cs typeface="Segoe UI" panose="020B0502040204020203" pitchFamily="34" charset="0"/>
              </a:defRPr>
            </a:lvl1pPr>
          </a:lstStyle>
          <a:p>
            <a:pPr marL="0" lvl="0" indent="0" algn="l" defTabSz="914400" rtl="0" eaLnBrk="1" latinLnBrk="0" hangingPunct="1">
              <a:lnSpc>
                <a:spcPct val="100000"/>
              </a:lnSpc>
              <a:spcBef>
                <a:spcPts val="0"/>
              </a:spcBef>
              <a:buFont typeface="Arial" panose="020B0604020202020204" pitchFamily="34" charset="0"/>
              <a:buNone/>
            </a:pPr>
            <a:r>
              <a:rPr lang="fr-FR" dirty="0" smtClean="0"/>
              <a:t>Sous-titre</a:t>
            </a:r>
            <a:endParaRPr lang="fr-FR" dirty="0"/>
          </a:p>
        </p:txBody>
      </p:sp>
      <p:grpSp>
        <p:nvGrpSpPr>
          <p:cNvPr id="3" name="Groupe 2"/>
          <p:cNvGrpSpPr/>
          <p:nvPr userDrawn="1"/>
        </p:nvGrpSpPr>
        <p:grpSpPr>
          <a:xfrm>
            <a:off x="-4456" y="-2103"/>
            <a:ext cx="821531" cy="6020684"/>
            <a:chOff x="-12076" y="-2103"/>
            <a:chExt cx="821531" cy="6020684"/>
          </a:xfrm>
        </p:grpSpPr>
        <p:pic>
          <p:nvPicPr>
            <p:cNvPr id="10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103"/>
              <a:ext cx="821531" cy="601397"/>
            </a:xfrm>
            <a:prstGeom prst="rect">
              <a:avLst/>
            </a:prstGeom>
          </p:spPr>
        </p:pic>
        <p:pic>
          <p:nvPicPr>
            <p:cNvPr id="11"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601532"/>
              <a:ext cx="821531" cy="601397"/>
            </a:xfrm>
            <a:prstGeom prst="rect">
              <a:avLst/>
            </a:prstGeom>
          </p:spPr>
        </p:pic>
        <p:pic>
          <p:nvPicPr>
            <p:cNvPr id="1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202929"/>
              <a:ext cx="821531" cy="601397"/>
            </a:xfrm>
            <a:prstGeom prst="rect">
              <a:avLst/>
            </a:prstGeom>
          </p:spPr>
        </p:pic>
        <p:pic>
          <p:nvPicPr>
            <p:cNvPr id="1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1806564"/>
              <a:ext cx="821531" cy="601397"/>
            </a:xfrm>
            <a:prstGeom prst="rect">
              <a:avLst/>
            </a:prstGeom>
          </p:spPr>
        </p:pic>
        <p:pic>
          <p:nvPicPr>
            <p:cNvPr id="1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2405723"/>
              <a:ext cx="821531" cy="601397"/>
            </a:xfrm>
            <a:prstGeom prst="rect">
              <a:avLst/>
            </a:prstGeom>
          </p:spPr>
        </p:pic>
        <p:pic>
          <p:nvPicPr>
            <p:cNvPr id="19"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009358"/>
              <a:ext cx="821531" cy="601397"/>
            </a:xfrm>
            <a:prstGeom prst="rect">
              <a:avLst/>
            </a:prstGeom>
          </p:spPr>
        </p:pic>
        <p:pic>
          <p:nvPicPr>
            <p:cNvPr id="20"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3610755"/>
              <a:ext cx="821531" cy="601397"/>
            </a:xfrm>
            <a:prstGeom prst="rect">
              <a:avLst/>
            </a:prstGeom>
          </p:spPr>
        </p:pic>
        <p:pic>
          <p:nvPicPr>
            <p:cNvPr id="24"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214390"/>
              <a:ext cx="821531" cy="601397"/>
            </a:xfrm>
            <a:prstGeom prst="rect">
              <a:avLst/>
            </a:prstGeom>
          </p:spPr>
        </p:pic>
        <p:pic>
          <p:nvPicPr>
            <p:cNvPr id="25"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4813549"/>
              <a:ext cx="821531" cy="601397"/>
            </a:xfrm>
            <a:prstGeom prst="rect">
              <a:avLst/>
            </a:prstGeom>
          </p:spPr>
        </p:pic>
        <p:pic>
          <p:nvPicPr>
            <p:cNvPr id="26" name="Picture 2" descr="Hidden - Free interface icons"/>
            <p:cNvPicPr>
              <a:picLocks noChangeAspect="1" noChangeArrowheads="1"/>
            </p:cNvPicPr>
            <p:nvPr userDrawn="1"/>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2605" t="15636" r="3125" b="15354"/>
            <a:stretch/>
          </p:blipFill>
          <p:spPr bwMode="auto">
            <a:xfrm>
              <a:off x="-12076" y="5417184"/>
              <a:ext cx="821531" cy="601397"/>
            </a:xfrm>
            <a:prstGeom prst="rect">
              <a:avLst/>
            </a:prstGeom>
          </p:spPr>
        </p:pic>
      </p:grpSp>
    </p:spTree>
    <p:extLst>
      <p:ext uri="{BB962C8B-B14F-4D97-AF65-F5344CB8AC3E}">
        <p14:creationId xmlns:p14="http://schemas.microsoft.com/office/powerpoint/2010/main" val="776564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102">
          <p15:clr>
            <a:srgbClr val="FBAE40"/>
          </p15:clr>
        </p15:guide>
        <p15:guide id="1" pos="103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725462734"/>
      </p:ext>
    </p:extLst>
  </p:cSld>
  <p:clrMap bg1="lt1" tx1="dk1" bg2="lt2" tx2="dk2" accent1="accent1" accent2="accent2" accent3="accent3" accent4="accent4" accent5="accent5" accent6="accent6" hlink="hlink" folHlink="folHlink"/>
  <p:sldLayoutIdLst>
    <p:sldLayoutId id="2147483686" r:id="rId1"/>
    <p:sldLayoutId id="2147483684" r:id="rId2"/>
    <p:sldLayoutId id="2147483669" r:id="rId3"/>
    <p:sldLayoutId id="2147483662" r:id="rId4"/>
    <p:sldLayoutId id="2147483666" r:id="rId5"/>
    <p:sldLayoutId id="2147483680" r:id="rId6"/>
    <p:sldLayoutId id="2147483682" r:id="rId7"/>
    <p:sldLayoutId id="2147483681" r:id="rId8"/>
    <p:sldLayoutId id="2147483663" r:id="rId9"/>
    <p:sldLayoutId id="2147483665" r:id="rId10"/>
    <p:sldLayoutId id="2147483687" r:id="rId11"/>
    <p:sldLayoutId id="2147483703"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à coins arrondis 5"/>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4" name="Espace réservé du pied de page 4"/>
          <p:cNvSpPr>
            <a:spLocks noGrp="1"/>
          </p:cNvSpPr>
          <p:nvPr>
            <p:ph type="ftr" sz="quarter" idx="3"/>
          </p:nvPr>
        </p:nvSpPr>
        <p:spPr>
          <a:xfrm>
            <a:off x="1337733" y="6443131"/>
            <a:ext cx="10515600" cy="225426"/>
          </a:xfrm>
          <a:prstGeom prst="rect">
            <a:avLst/>
          </a:prstGeom>
        </p:spPr>
        <p:txBody>
          <a:bodyPr anchor="ctr"/>
          <a:lstStyle>
            <a:lvl1pPr algn="ctr">
              <a:defRPr sz="900" spc="150">
                <a:solidFill>
                  <a:srgbClr val="003A8D"/>
                </a:solidFill>
                <a:latin typeface="Segoe UI" panose="020B0502040204020203" pitchFamily="34" charset="0"/>
                <a:cs typeface="Segoe UI" panose="020B0502040204020203" pitchFamily="34" charset="0"/>
              </a:defRPr>
            </a:lvl1pPr>
          </a:lstStyle>
          <a:p>
            <a:endParaRPr lang="fr-FR"/>
          </a:p>
        </p:txBody>
      </p:sp>
      <p:sp>
        <p:nvSpPr>
          <p:cNvPr id="5" name="Espace réservé du numéro de diapositive 5"/>
          <p:cNvSpPr>
            <a:spLocks noGrp="1"/>
          </p:cNvSpPr>
          <p:nvPr>
            <p:ph type="sldNum" sz="quarter" idx="4"/>
          </p:nvPr>
        </p:nvSpPr>
        <p:spPr>
          <a:xfrm>
            <a:off x="896520" y="6443131"/>
            <a:ext cx="523765" cy="225425"/>
          </a:xfrm>
          <a:prstGeom prst="rect">
            <a:avLst/>
          </a:prstGeom>
        </p:spPr>
        <p:txBody>
          <a:bodyPr vert="horz" lIns="91440" tIns="45720" rIns="91440" bIns="45720" rtlCol="0" anchor="ctr"/>
          <a:lstStyle>
            <a:lvl1pPr algn="l">
              <a:defRPr lang="fr-FR" sz="900" spc="150" smtClean="0">
                <a:solidFill>
                  <a:srgbClr val="003A8D"/>
                </a:solidFill>
                <a:latin typeface="Segoe UI" panose="020B0502040204020203" pitchFamily="34" charset="0"/>
                <a:cs typeface="Segoe UI" panose="020B0502040204020203" pitchFamily="34" charset="0"/>
              </a:defRPr>
            </a:lvl1pPr>
          </a:lstStyle>
          <a:p>
            <a:fld id="{485898DC-0CE2-4BD5-B1A3-A7E3040FE9AC}" type="slidenum">
              <a:rPr lang="fr-FR" smtClean="0"/>
              <a:t>‹N°›</a:t>
            </a:fld>
            <a:endParaRPr lang="fr-FR"/>
          </a:p>
        </p:txBody>
      </p:sp>
      <p:sp>
        <p:nvSpPr>
          <p:cNvPr id="7" name="Rectangle à coins arrondis 6"/>
          <p:cNvSpPr/>
          <p:nvPr/>
        </p:nvSpPr>
        <p:spPr>
          <a:xfrm>
            <a:off x="127000" y="101600"/>
            <a:ext cx="11946467" cy="6639482"/>
          </a:xfrm>
          <a:prstGeom prst="roundRect">
            <a:avLst>
              <a:gd name="adj" fmla="val 34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Tree>
    <p:extLst>
      <p:ext uri="{BB962C8B-B14F-4D97-AF65-F5344CB8AC3E}">
        <p14:creationId xmlns:p14="http://schemas.microsoft.com/office/powerpoint/2010/main" val="2281485582"/>
      </p:ext>
    </p:extLst>
  </p:cSld>
  <p:clrMap bg1="lt1" tx1="dk1" bg2="lt2" tx2="dk2" accent1="accent1" accent2="accent2" accent3="accent3" accent4="accent4" accent5="accent5" accent6="accent6" hlink="hlink" folHlink="folHlink"/>
  <p:sldLayoutIdLst>
    <p:sldLayoutId id="2147483689" r:id="rId1"/>
    <p:sldLayoutId id="2147483701" r:id="rId2"/>
    <p:sldLayoutId id="2147483693" r:id="rId3"/>
    <p:sldLayoutId id="2147483694" r:id="rId4"/>
    <p:sldLayoutId id="2147483695" r:id="rId5"/>
    <p:sldLayoutId id="2147483696" r:id="rId6"/>
    <p:sldLayoutId id="2147483697" r:id="rId7"/>
    <p:sldLayoutId id="2147483698" r:id="rId8"/>
    <p:sldLayoutId id="2147483690" r:id="rId9"/>
    <p:sldLayoutId id="2147483691" r:id="rId10"/>
    <p:sldLayoutId id="2147483702"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300" kern="1200">
          <a:solidFill>
            <a:srgbClr val="003A8D"/>
          </a:solidFill>
          <a:latin typeface="Segoe UI Light" panose="020B0502040204020203" pitchFamily="34" charset="0"/>
          <a:ea typeface="+mj-ea"/>
          <a:cs typeface="Segoe UI Light" panose="020B0502040204020203"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7.png"/><Relationship Id="rId7"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4.png"/><Relationship Id="rId7" Type="http://schemas.openxmlformats.org/officeDocument/2006/relationships/hyperlink" Target="https://github.com/cognitivefactory/interactive-clustering-gui" TargetMode="External"/><Relationship Id="rId2" Type="http://schemas.openxmlformats.org/officeDocument/2006/relationships/image" Target="../media/image153.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hyperlink" Target="https://github.com/cognitivefactory/interactive-clustering" TargetMode="External"/><Relationship Id="rId4" Type="http://schemas.openxmlformats.org/officeDocument/2006/relationships/image" Target="../media/image29.png"/></Relationships>
</file>

<file path=ppt/slides/_rels/slide10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29.png"/><Relationship Id="rId7" Type="http://schemas.openxmlformats.org/officeDocument/2006/relationships/image" Target="../media/image156.png"/><Relationship Id="rId2" Type="http://schemas.openxmlformats.org/officeDocument/2006/relationships/image" Target="../media/image154.png"/><Relationship Id="rId1" Type="http://schemas.openxmlformats.org/officeDocument/2006/relationships/slideLayout" Target="../slideLayouts/slideLayout3.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7.png"/><Relationship Id="rId4" Type="http://schemas.openxmlformats.org/officeDocument/2006/relationships/hyperlink" Target="https://github.com/cognitivefactory/interactive-clustering"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58.png"/><Relationship Id="rId2" Type="http://schemas.openxmlformats.org/officeDocument/2006/relationships/image" Target="../media/image154.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7.png"/><Relationship Id="rId4" Type="http://schemas.openxmlformats.org/officeDocument/2006/relationships/hyperlink" Target="https://github.com/cognitivefactory/interactive-clustering" TargetMode="External"/></Relationships>
</file>

<file path=ppt/slides/_rels/slide103.xml.rels><?xml version="1.0" encoding="UTF-8" standalone="yes"?>
<Relationships xmlns="http://schemas.openxmlformats.org/package/2006/relationships"><Relationship Id="rId8" Type="http://schemas.openxmlformats.org/officeDocument/2006/relationships/hyperlink" Target="https://github.com/cognitivefactory/interactive-clustering" TargetMode="External"/><Relationship Id="rId3" Type="http://schemas.openxmlformats.org/officeDocument/2006/relationships/image" Target="../media/image129.png"/><Relationship Id="rId7" Type="http://schemas.openxmlformats.org/officeDocument/2006/relationships/image" Target="../media/image29.png"/><Relationship Id="rId2"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image" Target="../media/image154.png"/><Relationship Id="rId11" Type="http://schemas.openxmlformats.org/officeDocument/2006/relationships/image" Target="../media/image133.png"/><Relationship Id="rId5" Type="http://schemas.openxmlformats.org/officeDocument/2006/relationships/image" Target="../media/image161.png"/><Relationship Id="rId10" Type="http://schemas.openxmlformats.org/officeDocument/2006/relationships/hyperlink" Target="https://github.com/cognitivefactory/interactive-clustering-gui" TargetMode="External"/><Relationship Id="rId4" Type="http://schemas.openxmlformats.org/officeDocument/2006/relationships/image" Target="../media/image160.png"/><Relationship Id="rId9" Type="http://schemas.openxmlformats.org/officeDocument/2006/relationships/image" Target="../media/image97.png"/></Relationships>
</file>

<file path=ppt/slides/_rels/slide10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29.png"/><Relationship Id="rId7" Type="http://schemas.openxmlformats.org/officeDocument/2006/relationships/image" Target="../media/image162.png"/><Relationship Id="rId2" Type="http://schemas.openxmlformats.org/officeDocument/2006/relationships/image" Target="../media/image154.png"/><Relationship Id="rId1" Type="http://schemas.openxmlformats.org/officeDocument/2006/relationships/slideLayout" Target="../slideLayouts/slideLayout5.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7.png"/><Relationship Id="rId4" Type="http://schemas.openxmlformats.org/officeDocument/2006/relationships/hyperlink" Target="https://github.com/cognitivefactory/interactive-clustering" TargetMode="External"/></Relationships>
</file>

<file path=ppt/slides/_rels/slide105.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29.png"/><Relationship Id="rId7" Type="http://schemas.openxmlformats.org/officeDocument/2006/relationships/image" Target="../media/image164.png"/><Relationship Id="rId2" Type="http://schemas.openxmlformats.org/officeDocument/2006/relationships/image" Target="../media/image154.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7.png"/><Relationship Id="rId4" Type="http://schemas.openxmlformats.org/officeDocument/2006/relationships/hyperlink" Target="https://github.com/cognitivefactory/interactive-clustering" TargetMode="External"/></Relationships>
</file>

<file path=ppt/slides/_rels/slide106.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9.png"/><Relationship Id="rId7" Type="http://schemas.openxmlformats.org/officeDocument/2006/relationships/image" Target="../media/image166.png"/><Relationship Id="rId2" Type="http://schemas.openxmlformats.org/officeDocument/2006/relationships/image" Target="../media/image154.png"/><Relationship Id="rId1" Type="http://schemas.openxmlformats.org/officeDocument/2006/relationships/slideLayout" Target="../slideLayouts/slideLayout8.xml"/><Relationship Id="rId6" Type="http://schemas.openxmlformats.org/officeDocument/2006/relationships/hyperlink" Target="https://github.com/cognitivefactory/interactive-clustering-gui" TargetMode="External"/><Relationship Id="rId5" Type="http://schemas.openxmlformats.org/officeDocument/2006/relationships/image" Target="../media/image97.png"/><Relationship Id="rId4" Type="http://schemas.openxmlformats.org/officeDocument/2006/relationships/hyperlink" Target="https://github.com/cognitivefactory/interactive-clustering"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10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5.xml"/><Relationship Id="rId5" Type="http://schemas.openxmlformats.org/officeDocument/2006/relationships/image" Target="../media/image174.png"/><Relationship Id="rId4" Type="http://schemas.openxmlformats.org/officeDocument/2006/relationships/image" Target="../media/image17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 Id="rId4" Type="http://schemas.openxmlformats.org/officeDocument/2006/relationships/image" Target="../media/image1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xml"/><Relationship Id="rId4" Type="http://schemas.openxmlformats.org/officeDocument/2006/relationships/image" Target="../media/image184.png"/></Relationships>
</file>

<file path=ppt/slides/_rels/slide11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11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 Id="rId5" Type="http://schemas.openxmlformats.org/officeDocument/2006/relationships/image" Target="../media/image193.png"/><Relationship Id="rId4" Type="http://schemas.openxmlformats.org/officeDocument/2006/relationships/image" Target="../media/image192.png"/></Relationships>
</file>

<file path=ppt/slides/_rels/slide11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3.xml"/><Relationship Id="rId5" Type="http://schemas.openxmlformats.org/officeDocument/2006/relationships/image" Target="../media/image197.png"/><Relationship Id="rId4" Type="http://schemas.openxmlformats.org/officeDocument/2006/relationships/image" Target="../media/image196.png"/></Relationships>
</file>

<file path=ppt/slides/_rels/slide11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xml"/><Relationship Id="rId5" Type="http://schemas.openxmlformats.org/officeDocument/2006/relationships/image" Target="../media/image159.png"/><Relationship Id="rId4" Type="http://schemas.openxmlformats.org/officeDocument/2006/relationships/image" Target="../media/image200.png"/></Relationships>
</file>

<file path=ppt/slides/_rels/slide11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3.xml"/><Relationship Id="rId4" Type="http://schemas.openxmlformats.org/officeDocument/2006/relationships/image" Target="../media/image203.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34.jpeg"/><Relationship Id="rId4" Type="http://schemas.openxmlformats.org/officeDocument/2006/relationships/image" Target="../media/image42.png"/><Relationship Id="rId9" Type="http://schemas.openxmlformats.org/officeDocument/2006/relationships/image" Target="../media/image44.png"/></Relationships>
</file>

<file path=ppt/slides/_rels/slide12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96.png"/></Relationships>
</file>

<file path=ppt/slides/_rels/slide12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3.xml"/><Relationship Id="rId4" Type="http://schemas.openxmlformats.org/officeDocument/2006/relationships/image" Target="../media/image208.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hyperlink" Target="https://github.com/erwanschild/interactive-clustering-phd-report" TargetMode="External"/><Relationship Id="rId3" Type="http://schemas.openxmlformats.org/officeDocument/2006/relationships/image" Target="../media/image209.png"/><Relationship Id="rId7" Type="http://schemas.openxmlformats.org/officeDocument/2006/relationships/hyperlink" Target="https://doi.org/10.4018/IJDWM.298007" TargetMode="External"/><Relationship Id="rId12" Type="http://schemas.openxmlformats.org/officeDocument/2006/relationships/image" Target="../media/image34.jpeg"/><Relationship Id="rId2" Type="http://schemas.openxmlformats.org/officeDocument/2006/relationships/hyperlink" Target="https://hal.inria.fr/hal-03648041" TargetMode="External"/><Relationship Id="rId1" Type="http://schemas.openxmlformats.org/officeDocument/2006/relationships/slideLayout" Target="../slideLayouts/slideLayout4.xml"/><Relationship Id="rId6" Type="http://schemas.openxmlformats.org/officeDocument/2006/relationships/hyperlink" Target="https://hal.inria.fr/hal-03133007" TargetMode="External"/><Relationship Id="rId11" Type="http://schemas.openxmlformats.org/officeDocument/2006/relationships/image" Target="../media/image211.png"/><Relationship Id="rId5" Type="http://schemas.openxmlformats.org/officeDocument/2006/relationships/hyperlink" Target="https://hal.inria.fr/hal-03133060" TargetMode="External"/><Relationship Id="rId10" Type="http://schemas.openxmlformats.org/officeDocument/2006/relationships/image" Target="../media/image30.png"/><Relationship Id="rId4" Type="http://schemas.openxmlformats.org/officeDocument/2006/relationships/image" Target="../media/image210.png"/><Relationship Id="rId9" Type="http://schemas.openxmlformats.org/officeDocument/2006/relationships/image" Target="../media/image29.png"/></Relationships>
</file>

<file path=ppt/slides/_rels/slide124.xml.rels><?xml version="1.0" encoding="UTF-8" standalone="yes"?>
<Relationships xmlns="http://schemas.openxmlformats.org/package/2006/relationships"><Relationship Id="rId8" Type="http://schemas.openxmlformats.org/officeDocument/2006/relationships/hyperlink" Target="https://doi.org/10.5281/zenodo.7646382" TargetMode="External"/><Relationship Id="rId13" Type="http://schemas.openxmlformats.org/officeDocument/2006/relationships/image" Target="../media/image112.png"/><Relationship Id="rId3" Type="http://schemas.openxmlformats.org/officeDocument/2006/relationships/hyperlink" Target="https://github.com/cognitivefactory/interactive-clustering" TargetMode="External"/><Relationship Id="rId7" Type="http://schemas.openxmlformats.org/officeDocument/2006/relationships/hyperlink" Target="https://github.com/cognitivefactory/interactive-clustering-comparative-study" TargetMode="External"/><Relationship Id="rId12" Type="http://schemas.openxmlformats.org/officeDocument/2006/relationships/image" Target="../media/image97.png"/><Relationship Id="rId2" Type="http://schemas.openxmlformats.org/officeDocument/2006/relationships/hyperlink" Target="https://doi.org/10.5281/zenodo.4775251" TargetMode="External"/><Relationship Id="rId1" Type="http://schemas.openxmlformats.org/officeDocument/2006/relationships/slideLayout" Target="../slideLayouts/slideLayout4.xml"/><Relationship Id="rId6" Type="http://schemas.openxmlformats.org/officeDocument/2006/relationships/hyperlink" Target="https://doi.org/10.5281/zenodo.5648255" TargetMode="External"/><Relationship Id="rId11" Type="http://schemas.openxmlformats.org/officeDocument/2006/relationships/image" Target="../media/image29.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154.png"/><Relationship Id="rId4" Type="http://schemas.openxmlformats.org/officeDocument/2006/relationships/hyperlink" Target="https://doi.org/10.5281/zenodo.4775270" TargetMode="External"/><Relationship Id="rId9" Type="http://schemas.openxmlformats.org/officeDocument/2006/relationships/hyperlink" Target="https://github.com/cognitivefactory/features-maximization-metric" TargetMode="External"/></Relationships>
</file>

<file path=ppt/slides/_rels/slide12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hyperlink" Target="https://doi.org/10.5281/ZENODO.8399301" TargetMode="External"/><Relationship Id="rId7" Type="http://schemas.openxmlformats.org/officeDocument/2006/relationships/hyperlink" Target="https://zenodo.org/doi/10.5281/zenodo.4769949" TargetMode="External"/><Relationship Id="rId2" Type="http://schemas.openxmlformats.org/officeDocument/2006/relationships/hyperlink" Target="https://doi.org/10.5281/zenodo.4769949" TargetMode="External"/><Relationship Id="rId1" Type="http://schemas.openxmlformats.org/officeDocument/2006/relationships/slideLayout" Target="../slideLayouts/slideLayout4.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hyperlink" Target="https://doi.org/10.48550/arxiv.2004.14900" TargetMode="External"/><Relationship Id="rId9" Type="http://schemas.openxmlformats.org/officeDocument/2006/relationships/hyperlink" Target="https://zenodo.org/doi/10.5281/zenodo.8399301"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doi.org/10.1145/3166054.3166058" TargetMode="External"/><Relationship Id="rId2" Type="http://schemas.openxmlformats.org/officeDocument/2006/relationships/hyperlink" Target="https://www.gartner.com/en/newsroom/press-releases/2022-07-27-gartner-predicts-chatbots-will-become-a-primary-customer-service-channel-within-veyears" TargetMode="Externa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127.xml.rels><?xml version="1.0" encoding="UTF-8" standalone="yes"?>
<Relationships xmlns="http://schemas.openxmlformats.org/package/2006/relationships"><Relationship Id="rId8" Type="http://schemas.openxmlformats.org/officeDocument/2006/relationships/hyperlink" Target="https://doi.org/10.4000/corela.4835" TargetMode="External"/><Relationship Id="rId3" Type="http://schemas.openxmlformats.org/officeDocument/2006/relationships/hyperlink" Target="https://theses.hal.science/tel-04011353" TargetMode="External"/><Relationship Id="rId7" Type="http://schemas.openxmlformats.org/officeDocument/2006/relationships/hyperlink" Target="https://inalco.hal.science/hal-01335084" TargetMode="External"/><Relationship Id="rId2" Type="http://schemas.openxmlformats.org/officeDocument/2006/relationships/hyperlink" Target="https://api.semanticscholar.org/CorpusID:60457717" TargetMode="External"/><Relationship Id="rId1" Type="http://schemas.openxmlformats.org/officeDocument/2006/relationships/slideLayout" Target="../slideLayouts/slideLayout4.xml"/><Relationship Id="rId6" Type="http://schemas.openxmlformats.org/officeDocument/2006/relationships/hyperlink" Target="https://doi.org/10.1162/COLI_a_00074" TargetMode="External"/><Relationship Id="rId11" Type="http://schemas.openxmlformats.org/officeDocument/2006/relationships/image" Target="../media/image34.jpeg"/><Relationship Id="rId5" Type="http://schemas.openxmlformats.org/officeDocument/2006/relationships/hyperlink" Target="https://hal.science/hal-00769631" TargetMode="External"/><Relationship Id="rId10" Type="http://schemas.openxmlformats.org/officeDocument/2006/relationships/hyperlink" Target="https://nymag.com/intelligencer/article/ai-artificial-intelligence-humans-technology-business-factory.html" TargetMode="External"/><Relationship Id="rId4" Type="http://schemas.openxmlformats.org/officeDocument/2006/relationships/hyperlink" Target="https://www.academia.edu/download/54509277/4102-4107.pdf" TargetMode="External"/><Relationship Id="rId9" Type="http://schemas.openxmlformats.org/officeDocument/2006/relationships/hyperlink" Target="https://time.com/6247678/openai-chatgpt-kenya-workers/"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link.springer.com/10.1007/978-3-319-45763-5_7" TargetMode="External"/><Relationship Id="rId2" Type="http://schemas.openxmlformats.org/officeDocument/2006/relationships/hyperlink" Target="https://doi.org/10.1145/3340960" TargetMode="External"/><Relationship Id="rId1" Type="http://schemas.openxmlformats.org/officeDocument/2006/relationships/slideLayout" Target="../slideLayouts/slideLayout4.xml"/><Relationship Id="rId5" Type="http://schemas.openxmlformats.org/officeDocument/2006/relationships/image" Target="../media/image34.jpeg"/><Relationship Id="rId4" Type="http://schemas.openxmlformats.org/officeDocument/2006/relationships/hyperlink" Target="https://doi.org/10.48550/ARXIV.1912.08777"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4.jpeg"/></Relationships>
</file>

<file path=ppt/slides/_rels/slide130.xml.rels><?xml version="1.0" encoding="UTF-8" standalone="yes"?>
<Relationships xmlns="http://schemas.openxmlformats.org/package/2006/relationships"><Relationship Id="rId3" Type="http://schemas.openxmlformats.org/officeDocument/2006/relationships/hyperlink" Target="https://huggingface.co/goofyai/3d_render_style_xl" TargetMode="External"/><Relationship Id="rId2" Type="http://schemas.openxmlformats.org/officeDocument/2006/relationships/hyperlink" Target="https://huggingface.co/spaces/multimodalart/LoraTheExplorer" TargetMode="External"/><Relationship Id="rId1" Type="http://schemas.openxmlformats.org/officeDocument/2006/relationships/slideLayout" Target="../slideLayouts/slideLayout3.xml"/><Relationship Id="rId6" Type="http://schemas.openxmlformats.org/officeDocument/2006/relationships/image" Target="../media/image212.png"/><Relationship Id="rId5" Type="http://schemas.openxmlformats.org/officeDocument/2006/relationships/image" Target="../media/image35.png"/><Relationship Id="rId4" Type="http://schemas.openxmlformats.org/officeDocument/2006/relationships/image" Target="../media/image31.png"/></Relationships>
</file>

<file path=ppt/slides/_rels/slide13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jpeg"/><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44.png"/><Relationship Id="rId4" Type="http://schemas.openxmlformats.org/officeDocument/2006/relationships/image" Target="../media/image45.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41.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6.png"/><Relationship Id="rId5" Type="http://schemas.openxmlformats.org/officeDocument/2006/relationships/image" Target="../media/image35.png"/><Relationship Id="rId10"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hdphoto" Target="../media/hdphoto1.wdp"/><Relationship Id="rId7" Type="http://schemas.openxmlformats.org/officeDocument/2006/relationships/image" Target="../media/image50.jpe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image" Target="../media/image14.png"/><Relationship Id="rId10"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5.png"/><Relationship Id="rId2" Type="http://schemas.openxmlformats.org/officeDocument/2006/relationships/image" Target="../media/image54.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53.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48.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35.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34.jpe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8.pn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4.jpeg"/><Relationship Id="rId9"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8.png"/><Relationship Id="rId7" Type="http://schemas.microsoft.com/office/2007/relationships/hdphoto" Target="../media/hdphoto1.wdp"/><Relationship Id="rId12"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67.png"/><Relationship Id="rId5" Type="http://schemas.openxmlformats.org/officeDocument/2006/relationships/image" Target="../media/image35.png"/><Relationship Id="rId10" Type="http://schemas.openxmlformats.org/officeDocument/2006/relationships/image" Target="../media/image66.png"/><Relationship Id="rId4" Type="http://schemas.openxmlformats.org/officeDocument/2006/relationships/image" Target="../media/image63.png"/><Relationship Id="rId9"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8.png"/><Relationship Id="rId7"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5.png"/><Relationship Id="rId9" Type="http://schemas.openxmlformats.org/officeDocument/2006/relationships/image" Target="../media/image74.pn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8.pn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5.png"/><Relationship Id="rId4" Type="http://schemas.openxmlformats.org/officeDocument/2006/relationships/image" Target="../media/image60.png"/><Relationship Id="rId9" Type="http://schemas.openxmlformats.org/officeDocument/2006/relationships/image" Target="../media/image74.pn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8.png"/><Relationship Id="rId7"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5.png"/><Relationship Id="rId10" Type="http://schemas.openxmlformats.org/officeDocument/2006/relationships/image" Target="../media/image74.png"/><Relationship Id="rId4" Type="http://schemas.openxmlformats.org/officeDocument/2006/relationships/image" Target="../media/image60.png"/><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4.jpe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77.png"/><Relationship Id="rId3" Type="http://schemas.openxmlformats.org/officeDocument/2006/relationships/image" Target="../media/image34.jpe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4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png"/><Relationship Id="rId3" Type="http://schemas.openxmlformats.org/officeDocument/2006/relationships/image" Target="../media/image34.jpeg"/><Relationship Id="rId7" Type="http://schemas.openxmlformats.org/officeDocument/2006/relationships/image" Target="../media/image81.png"/><Relationship Id="rId12" Type="http://schemas.openxmlformats.org/officeDocument/2006/relationships/image" Target="../media/image84.png"/><Relationship Id="rId2" Type="http://schemas.openxmlformats.org/officeDocument/2006/relationships/image" Target="../media/image76.png"/><Relationship Id="rId16"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0.png"/><Relationship Id="rId11" Type="http://schemas.openxmlformats.org/officeDocument/2006/relationships/image" Target="../media/image88.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7.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erwanschild/interactive-clustering-phd-report" TargetMode="External"/><Relationship Id="rId2" Type="http://schemas.openxmlformats.org/officeDocument/2006/relationships/image" Target="../media/image29.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hyperlink" Target="https://github.com/cognitivefactory/interactive-clustering-gui" TargetMode="External"/><Relationship Id="rId5" Type="http://schemas.openxmlformats.org/officeDocument/2006/relationships/image" Target="../media/image93.png"/><Relationship Id="rId10" Type="http://schemas.openxmlformats.org/officeDocument/2006/relationships/image" Target="../media/image29.png"/><Relationship Id="rId4" Type="http://schemas.openxmlformats.org/officeDocument/2006/relationships/image" Target="../media/image92.png"/><Relationship Id="rId9"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9.png"/><Relationship Id="rId1" Type="http://schemas.openxmlformats.org/officeDocument/2006/relationships/slideLayout" Target="../slideLayouts/slideLayout3.xml"/><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2.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hyperlink" Target="https://github.com/cognitivefactory/interactive-clustering-gui" TargetMode="Externa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hyperlink" Target="https://github.com/cognitivefactory/interactive-clustering-gui" TargetMode="External"/><Relationship Id="rId10" Type="http://schemas.openxmlformats.org/officeDocument/2006/relationships/image" Target="../media/image111.png"/><Relationship Id="rId4" Type="http://schemas.openxmlformats.org/officeDocument/2006/relationships/image" Target="../media/image29.png"/><Relationship Id="rId9" Type="http://schemas.openxmlformats.org/officeDocument/2006/relationships/image" Target="../media/image1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12.png"/><Relationship Id="rId7"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hyperlink" Target="https://github.com/cognitivefactory/interactive-clustering-comparative%20study" TargetMode="External"/><Relationship Id="rId4" Type="http://schemas.openxmlformats.org/officeDocument/2006/relationships/image" Target="../media/image29.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9.png"/><Relationship Id="rId7"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35.png"/><Relationship Id="rId4" Type="http://schemas.openxmlformats.org/officeDocument/2006/relationships/hyperlink" Target="https://github.com/cognitivefactory/interactive-clustering-comparative%20study"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2.png"/><Relationship Id="rId7" Type="http://schemas.openxmlformats.org/officeDocument/2006/relationships/image" Target="../media/image113.png"/><Relationship Id="rId2" Type="http://schemas.openxmlformats.org/officeDocument/2006/relationships/image" Target="../media/image117.png"/><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119.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18.png"/><Relationship Id="rId4" Type="http://schemas.openxmlformats.org/officeDocument/2006/relationships/image" Target="../media/image29.png"/><Relationship Id="rId9" Type="http://schemas.openxmlformats.org/officeDocument/2006/relationships/image" Target="../media/image116.png"/></Relationships>
</file>

<file path=ppt/slides/_rels/slide6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9.png"/><Relationship Id="rId7"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3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0.png"/></Relationships>
</file>

<file path=ppt/slides/_rels/slide6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9.png"/><Relationship Id="rId7"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35.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1.png"/></Relationships>
</file>

<file path=ppt/slides/_rels/slide68.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090.png"/><Relationship Id="rId3" Type="http://schemas.openxmlformats.org/officeDocument/2006/relationships/image" Target="../media/image29.png"/><Relationship Id="rId7" Type="http://schemas.openxmlformats.org/officeDocument/2006/relationships/image" Target="../media/image115.png"/><Relationship Id="rId12" Type="http://schemas.openxmlformats.org/officeDocument/2006/relationships/image" Target="../media/image1080.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070.png"/><Relationship Id="rId5" Type="http://schemas.openxmlformats.org/officeDocument/2006/relationships/image" Target="../media/image35.png"/><Relationship Id="rId10" Type="http://schemas.openxmlformats.org/officeDocument/2006/relationships/image" Target="../media/image122.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1.png"/><Relationship Id="rId14" Type="http://schemas.openxmlformats.org/officeDocument/2006/relationships/image" Target="../media/image123.gif"/></Relationships>
</file>

<file path=ppt/slides/_rels/slide6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080.png"/><Relationship Id="rId3" Type="http://schemas.openxmlformats.org/officeDocument/2006/relationships/image" Target="../media/image29.png"/><Relationship Id="rId7" Type="http://schemas.openxmlformats.org/officeDocument/2006/relationships/image" Target="../media/image115.png"/><Relationship Id="rId12" Type="http://schemas.openxmlformats.org/officeDocument/2006/relationships/image" Target="../media/image124.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070.png"/><Relationship Id="rId5" Type="http://schemas.openxmlformats.org/officeDocument/2006/relationships/image" Target="../media/image35.png"/><Relationship Id="rId15" Type="http://schemas.openxmlformats.org/officeDocument/2006/relationships/image" Target="../media/image123.gif"/><Relationship Id="rId10" Type="http://schemas.openxmlformats.org/officeDocument/2006/relationships/image" Target="../media/image122.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1.png"/><Relationship Id="rId14" Type="http://schemas.openxmlformats.org/officeDocument/2006/relationships/image" Target="../media/image10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20.png"/><Relationship Id="rId3" Type="http://schemas.openxmlformats.org/officeDocument/2006/relationships/image" Target="../media/image112.png"/><Relationship Id="rId7" Type="http://schemas.openxmlformats.org/officeDocument/2006/relationships/image" Target="../media/image113.png"/><Relationship Id="rId12"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1090.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21.png"/><Relationship Id="rId4" Type="http://schemas.openxmlformats.org/officeDocument/2006/relationships/image" Target="../media/image29.png"/><Relationship Id="rId9" Type="http://schemas.openxmlformats.org/officeDocument/2006/relationships/image" Target="../media/image116.png"/><Relationship Id="rId14" Type="http://schemas.openxmlformats.org/officeDocument/2006/relationships/image" Target="../media/image1130.png"/></Relationships>
</file>

<file path=ppt/slides/_rels/slide7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120.png"/><Relationship Id="rId3" Type="http://schemas.openxmlformats.org/officeDocument/2006/relationships/image" Target="../media/image29.png"/><Relationship Id="rId7" Type="http://schemas.openxmlformats.org/officeDocument/2006/relationships/image" Target="../media/image115.png"/><Relationship Id="rId12" Type="http://schemas.openxmlformats.org/officeDocument/2006/relationships/image" Target="../media/image126.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090.png"/><Relationship Id="rId5" Type="http://schemas.openxmlformats.org/officeDocument/2006/relationships/image" Target="../media/image35.png"/><Relationship Id="rId10" Type="http://schemas.openxmlformats.org/officeDocument/2006/relationships/image" Target="../media/image1150.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1.png"/><Relationship Id="rId14" Type="http://schemas.openxmlformats.org/officeDocument/2006/relationships/image" Target="../media/image1130.png"/></Relationships>
</file>

<file path=ppt/slides/_rels/slide7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9.png"/><Relationship Id="rId7"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5" Type="http://schemas.openxmlformats.org/officeDocument/2006/relationships/image" Target="../media/image35.png"/><Relationship Id="rId10" Type="http://schemas.openxmlformats.org/officeDocument/2006/relationships/image" Target="../media/image12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7.png"/></Relationships>
</file>

<file path=ppt/slides/_rels/slide7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9.png"/><Relationship Id="rId7" Type="http://schemas.openxmlformats.org/officeDocument/2006/relationships/image" Target="../media/image115.png"/><Relationship Id="rId12" Type="http://schemas.openxmlformats.org/officeDocument/2006/relationships/image" Target="../media/image129.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28.emf"/><Relationship Id="rId5" Type="http://schemas.openxmlformats.org/officeDocument/2006/relationships/image" Target="../media/image35.png"/><Relationship Id="rId10" Type="http://schemas.openxmlformats.org/officeDocument/2006/relationships/image" Target="../media/image12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7.png"/></Relationships>
</file>

<file path=ppt/slides/_rels/slide7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9.png"/><Relationship Id="rId7" Type="http://schemas.openxmlformats.org/officeDocument/2006/relationships/image" Target="../media/image115.png"/><Relationship Id="rId12" Type="http://schemas.openxmlformats.org/officeDocument/2006/relationships/image" Target="../media/image34.jpe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30.png"/><Relationship Id="rId5" Type="http://schemas.openxmlformats.org/officeDocument/2006/relationships/image" Target="../media/image35.png"/><Relationship Id="rId10" Type="http://schemas.openxmlformats.org/officeDocument/2006/relationships/image" Target="../media/image12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7.png"/></Relationships>
</file>

<file path=ppt/slides/_rels/slide7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9.png"/><Relationship Id="rId7" Type="http://schemas.openxmlformats.org/officeDocument/2006/relationships/image" Target="../media/image115.png"/><Relationship Id="rId12" Type="http://schemas.openxmlformats.org/officeDocument/2006/relationships/image" Target="../media/image34.jpe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31.png"/><Relationship Id="rId5" Type="http://schemas.openxmlformats.org/officeDocument/2006/relationships/image" Target="../media/image35.png"/><Relationship Id="rId10" Type="http://schemas.openxmlformats.org/officeDocument/2006/relationships/image" Target="../media/image12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7.png"/></Relationships>
</file>

<file path=ppt/slides/_rels/slide7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9.png"/><Relationship Id="rId7" Type="http://schemas.openxmlformats.org/officeDocument/2006/relationships/image" Target="../media/image115.png"/><Relationship Id="rId12" Type="http://schemas.openxmlformats.org/officeDocument/2006/relationships/image" Target="../media/image34.jpe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32.png"/><Relationship Id="rId5" Type="http://schemas.openxmlformats.org/officeDocument/2006/relationships/image" Target="../media/image35.png"/><Relationship Id="rId10" Type="http://schemas.openxmlformats.org/officeDocument/2006/relationships/image" Target="../media/image12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7.png"/></Relationships>
</file>

<file path=ppt/slides/_rels/slide7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2.png"/><Relationship Id="rId7" Type="http://schemas.openxmlformats.org/officeDocument/2006/relationships/image" Target="../media/image113.png"/><Relationship Id="rId12" Type="http://schemas.openxmlformats.org/officeDocument/2006/relationships/image" Target="../media/image34.jpeg"/><Relationship Id="rId2"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121.png"/><Relationship Id="rId5" Type="http://schemas.openxmlformats.org/officeDocument/2006/relationships/hyperlink" Target="https://github.com/cognitivefactory/interactive-clustering-comparative%20study" TargetMode="External"/><Relationship Id="rId10" Type="http://schemas.openxmlformats.org/officeDocument/2006/relationships/image" Target="../media/image127.png"/><Relationship Id="rId4" Type="http://schemas.openxmlformats.org/officeDocument/2006/relationships/image" Target="../media/image29.png"/><Relationship Id="rId9" Type="http://schemas.openxmlformats.org/officeDocument/2006/relationships/image" Target="../media/image116.png"/></Relationships>
</file>

<file path=ppt/slides/_rels/slide7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9.png"/><Relationship Id="rId7"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34.png"/><Relationship Id="rId5" Type="http://schemas.openxmlformats.org/officeDocument/2006/relationships/image" Target="../media/image35.png"/><Relationship Id="rId10" Type="http://schemas.openxmlformats.org/officeDocument/2006/relationships/image" Target="../media/image12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7.png"/></Relationships>
</file>

<file path=ppt/slides/_rels/slide7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36.png"/><Relationship Id="rId3" Type="http://schemas.openxmlformats.org/officeDocument/2006/relationships/image" Target="../media/image29.png"/><Relationship Id="rId7" Type="http://schemas.openxmlformats.org/officeDocument/2006/relationships/image" Target="../media/image115.png"/><Relationship Id="rId12" Type="http://schemas.openxmlformats.org/officeDocument/2006/relationships/image" Target="../media/image135.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34.png"/><Relationship Id="rId5" Type="http://schemas.openxmlformats.org/officeDocument/2006/relationships/image" Target="../media/image35.png"/><Relationship Id="rId10" Type="http://schemas.openxmlformats.org/officeDocument/2006/relationships/image" Target="../media/image12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9.png"/><Relationship Id="rId7" Type="http://schemas.openxmlformats.org/officeDocument/2006/relationships/image" Target="../media/image115.png"/><Relationship Id="rId12" Type="http://schemas.openxmlformats.org/officeDocument/2006/relationships/image" Target="../media/image137.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34.png"/><Relationship Id="rId5" Type="http://schemas.openxmlformats.org/officeDocument/2006/relationships/image" Target="../media/image35.png"/><Relationship Id="rId10" Type="http://schemas.openxmlformats.org/officeDocument/2006/relationships/image" Target="../media/image121.png"/><Relationship Id="rId4" Type="http://schemas.openxmlformats.org/officeDocument/2006/relationships/hyperlink" Target="https://github.com/cognitivefactory/interactive-clustering-comparative%20study" TargetMode="External"/><Relationship Id="rId9" Type="http://schemas.openxmlformats.org/officeDocument/2006/relationships/image" Target="../media/image127.png"/></Relationships>
</file>

<file path=ppt/slides/_rels/slide8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13.png"/><Relationship Id="rId7" Type="http://schemas.openxmlformats.org/officeDocument/2006/relationships/image" Target="../media/image121.png"/><Relationship Id="rId12" Type="http://schemas.openxmlformats.org/officeDocument/2006/relationships/image" Target="../media/image35.png"/><Relationship Id="rId2" Type="http://schemas.openxmlformats.org/officeDocument/2006/relationships/image" Target="../media/image138.png"/><Relationship Id="rId1" Type="http://schemas.openxmlformats.org/officeDocument/2006/relationships/slideLayout" Target="../slideLayouts/slideLayout8.xml"/><Relationship Id="rId6" Type="http://schemas.openxmlformats.org/officeDocument/2006/relationships/image" Target="../media/image127.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6.png"/><Relationship Id="rId10" Type="http://schemas.openxmlformats.org/officeDocument/2006/relationships/image" Target="../media/image29.png"/><Relationship Id="rId4" Type="http://schemas.openxmlformats.org/officeDocument/2006/relationships/image" Target="../media/image115.png"/><Relationship Id="rId9" Type="http://schemas.openxmlformats.org/officeDocument/2006/relationships/image" Target="../media/image112.png"/></Relationships>
</file>

<file path=ppt/slides/_rels/slide8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13.png"/><Relationship Id="rId7" Type="http://schemas.openxmlformats.org/officeDocument/2006/relationships/image" Target="../media/image121.png"/><Relationship Id="rId12" Type="http://schemas.openxmlformats.org/officeDocument/2006/relationships/image" Target="../media/image35.png"/><Relationship Id="rId2" Type="http://schemas.openxmlformats.org/officeDocument/2006/relationships/image" Target="../media/image138.png"/><Relationship Id="rId1" Type="http://schemas.openxmlformats.org/officeDocument/2006/relationships/slideLayout" Target="../slideLayouts/slideLayout8.xml"/><Relationship Id="rId6" Type="http://schemas.openxmlformats.org/officeDocument/2006/relationships/image" Target="../media/image127.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6.png"/><Relationship Id="rId10" Type="http://schemas.openxmlformats.org/officeDocument/2006/relationships/image" Target="../media/image29.png"/><Relationship Id="rId4" Type="http://schemas.openxmlformats.org/officeDocument/2006/relationships/image" Target="../media/image115.png"/><Relationship Id="rId9" Type="http://schemas.openxmlformats.org/officeDocument/2006/relationships/image" Target="../media/image112.png"/><Relationship Id="rId14" Type="http://schemas.openxmlformats.org/officeDocument/2006/relationships/image" Target="../media/image108.png"/></Relationships>
</file>

<file path=ppt/slides/_rels/slide83.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96.png"/><Relationship Id="rId3" Type="http://schemas.openxmlformats.org/officeDocument/2006/relationships/image" Target="../media/image113.png"/><Relationship Id="rId7" Type="http://schemas.openxmlformats.org/officeDocument/2006/relationships/image" Target="../media/image121.png"/><Relationship Id="rId12" Type="http://schemas.openxmlformats.org/officeDocument/2006/relationships/image" Target="../media/image35.png"/><Relationship Id="rId2" Type="http://schemas.openxmlformats.org/officeDocument/2006/relationships/image" Target="../media/image138.png"/><Relationship Id="rId1" Type="http://schemas.openxmlformats.org/officeDocument/2006/relationships/slideLayout" Target="../slideLayouts/slideLayout8.xml"/><Relationship Id="rId6" Type="http://schemas.openxmlformats.org/officeDocument/2006/relationships/image" Target="../media/image127.png"/><Relationship Id="rId11" Type="http://schemas.openxmlformats.org/officeDocument/2006/relationships/hyperlink" Target="https://github.com/cognitivefactory/interactive-clustering-comparative%20study" TargetMode="External"/><Relationship Id="rId5" Type="http://schemas.openxmlformats.org/officeDocument/2006/relationships/image" Target="../media/image116.png"/><Relationship Id="rId10" Type="http://schemas.openxmlformats.org/officeDocument/2006/relationships/image" Target="../media/image29.png"/><Relationship Id="rId4" Type="http://schemas.openxmlformats.org/officeDocument/2006/relationships/image" Target="../media/image115.png"/><Relationship Id="rId9" Type="http://schemas.openxmlformats.org/officeDocument/2006/relationships/image" Target="../media/image112.png"/><Relationship Id="rId14" Type="http://schemas.openxmlformats.org/officeDocument/2006/relationships/image" Target="../media/image1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9.png"/><Relationship Id="rId7"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image" Target="../media/image143.png"/><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image" Target="../media/image144.png"/><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7.png"/><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9.png"/><Relationship Id="rId1" Type="http://schemas.openxmlformats.org/officeDocument/2006/relationships/slideLayout" Target="../slideLayouts/slideLayout6.xml"/><Relationship Id="rId5" Type="http://schemas.openxmlformats.org/officeDocument/2006/relationships/image" Target="../media/image147.png"/><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zenodo.org/doi/10.5281/zenodo.4769949" TargetMode="External"/><Relationship Id="rId4" Type="http://schemas.openxmlformats.org/officeDocument/2006/relationships/image" Target="../media/image151.png"/></Relationships>
</file>

<file path=ppt/slides/_rels/slide9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zenodo.org/doi/10.5281/zenodo.8399301" TargetMode="External"/><Relationship Id="rId4" Type="http://schemas.openxmlformats.org/officeDocument/2006/relationships/image" Target="../media/image15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De l'Importance de Valoriser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l'Expertise Humaine dans l'Annotation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1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t>
            </a:r>
            <a: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a:r>
            <a:br>
              <a:rPr lang="fr-FR" sz="40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Application à la Modélisation de Textes en Intentions</a:t>
            </a:r>
            <a:b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br>
            <a:r>
              <a:rPr lang="fr-FR" sz="3200" b="1" dirty="0">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à l'aide d'un Clustering Interactif</a:t>
            </a:r>
            <a:endParaRPr lang="fr-FR" sz="3200" dirty="0"/>
          </a:p>
        </p:txBody>
      </p:sp>
      <p:sp>
        <p:nvSpPr>
          <p:cNvPr id="15" name="Espace réservé du contenu 14"/>
          <p:cNvSpPr>
            <a:spLocks noGrp="1"/>
          </p:cNvSpPr>
          <p:nvPr>
            <p:ph sz="quarter" idx="10"/>
          </p:nvPr>
        </p:nvSpPr>
        <p:spPr>
          <a:xfrm>
            <a:off x="406240" y="5120640"/>
            <a:ext cx="11411512" cy="441960"/>
          </a:xfrm>
        </p:spPr>
        <p:txBody>
          <a:bodyPr/>
          <a:lstStyle/>
          <a:p>
            <a:r>
              <a:rPr lang="fr-FR" b="1" dirty="0"/>
              <a:t>Thèse soutenue publiquement le 27/03/2024 par Erwan </a:t>
            </a:r>
            <a:r>
              <a:rPr lang="fr-FR" b="1" dirty="0" smtClean="0"/>
              <a:t>SCHILD</a:t>
            </a:r>
            <a:endParaRPr lang="fr-FR" b="1" dirty="0"/>
          </a:p>
        </p:txBody>
      </p:sp>
      <p:graphicFrame>
        <p:nvGraphicFramePr>
          <p:cNvPr id="16" name="Tableau 15"/>
          <p:cNvGraphicFramePr>
            <a:graphicFrameLocks noGrp="1"/>
          </p:cNvGraphicFramePr>
          <p:nvPr>
            <p:extLst>
              <p:ext uri="{D42A27DB-BD31-4B8C-83A1-F6EECF244321}">
                <p14:modId xmlns:p14="http://schemas.microsoft.com/office/powerpoint/2010/main" val="3580561772"/>
              </p:ext>
            </p:extLst>
          </p:nvPr>
        </p:nvGraphicFramePr>
        <p:xfrm>
          <a:off x="406240" y="3281681"/>
          <a:ext cx="11411512" cy="1431636"/>
        </p:xfrm>
        <a:graphic>
          <a:graphicData uri="http://schemas.openxmlformats.org/drawingml/2006/table">
            <a:tbl>
              <a:tblPr>
                <a:tableStyleId>{5C22544A-7EE6-4342-B048-85BDC9FD1C3A}</a:tableStyleId>
              </a:tblPr>
              <a:tblGrid>
                <a:gridCol w="2852878">
                  <a:extLst>
                    <a:ext uri="{9D8B030D-6E8A-4147-A177-3AD203B41FA5}">
                      <a16:colId xmlns:a16="http://schemas.microsoft.com/office/drawing/2014/main" val="2862914237"/>
                    </a:ext>
                  </a:extLst>
                </a:gridCol>
                <a:gridCol w="2852878">
                  <a:extLst>
                    <a:ext uri="{9D8B030D-6E8A-4147-A177-3AD203B41FA5}">
                      <a16:colId xmlns:a16="http://schemas.microsoft.com/office/drawing/2014/main" val="2031294507"/>
                    </a:ext>
                  </a:extLst>
                </a:gridCol>
                <a:gridCol w="2852878">
                  <a:extLst>
                    <a:ext uri="{9D8B030D-6E8A-4147-A177-3AD203B41FA5}">
                      <a16:colId xmlns:a16="http://schemas.microsoft.com/office/drawing/2014/main" val="4290427100"/>
                    </a:ext>
                  </a:extLst>
                </a:gridCol>
                <a:gridCol w="2852878">
                  <a:extLst>
                    <a:ext uri="{9D8B030D-6E8A-4147-A177-3AD203B41FA5}">
                      <a16:colId xmlns:a16="http://schemas.microsoft.com/office/drawing/2014/main" val="2234842433"/>
                    </a:ext>
                  </a:extLst>
                </a:gridCol>
              </a:tblGrid>
              <a:tr h="381769">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Encadrants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Rapporteurs</a:t>
                      </a:r>
                      <a:endParaRPr lang="fr-FR" sz="18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Examinateurs</a:t>
                      </a:r>
                      <a:endParaRPr lang="fr-FR" sz="1600" b="1" i="1" u="sng"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i="1" u="sng"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Invités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5175067"/>
                  </a:ext>
                </a:extLst>
              </a:tr>
              <a:tr h="1049867">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Jean-Charles LAMIREL</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Florian MICONI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Pascale KUNTZ-COSPEREC</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Mohamed NADIF</a:t>
                      </a:r>
                      <a:endParaRPr lang="fr-FR" sz="1500" b="1" dirty="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Adrien</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COULET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Kamel SMAILI</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Thomas LAMPERT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Pr. Pierre GANÇARSKI</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Gautier DURANTIN</a:t>
                      </a:r>
                    </a:p>
                    <a:p>
                      <a:pPr algn="ctr"/>
                      <a:r>
                        <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Dr. Mathieu</a:t>
                      </a:r>
                      <a:r>
                        <a:rPr lang="fr-FR" sz="1500" b="1" baseline="0"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rPr>
                        <a:t> POWALKA</a:t>
                      </a:r>
                      <a:endParaRPr lang="fr-FR" sz="1500" b="1" dirty="0" smtClean="0">
                        <a:solidFill>
                          <a:schemeClr val="bg1"/>
                        </a:solidFill>
                        <a:effectLst>
                          <a:outerShdw blurRad="50800" dist="38100" dir="18900000" algn="bl" rotWithShape="0">
                            <a:prstClr val="black">
                              <a:alpha val="40000"/>
                            </a:prstClr>
                          </a:outerShdw>
                        </a:effectLst>
                        <a:latin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3529021"/>
                  </a:ext>
                </a:extLst>
              </a:tr>
            </a:tbl>
          </a:graphicData>
        </a:graphic>
      </p:graphicFrame>
    </p:spTree>
    <p:extLst>
      <p:ext uri="{BB962C8B-B14F-4D97-AF65-F5344CB8AC3E}">
        <p14:creationId xmlns:p14="http://schemas.microsoft.com/office/powerpoint/2010/main" val="3577515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3729070" y="1917243"/>
            <a:ext cx="7541698" cy="3791137"/>
            <a:chOff x="3729070" y="1917243"/>
            <a:chExt cx="7541698" cy="3791137"/>
          </a:xfrm>
        </p:grpSpPr>
        <p:grpSp>
          <p:nvGrpSpPr>
            <p:cNvPr id="19" name="Groupe 18"/>
            <p:cNvGrpSpPr/>
            <p:nvPr/>
          </p:nvGrpSpPr>
          <p:grpSpPr>
            <a:xfrm>
              <a:off x="3755078" y="1922940"/>
              <a:ext cx="3028980" cy="1440000"/>
              <a:chOff x="3082978" y="1286374"/>
              <a:chExt cx="3028980" cy="1440000"/>
            </a:xfrm>
          </p:grpSpPr>
          <p:sp>
            <p:nvSpPr>
              <p:cNvPr id="2" name="Nuage 1"/>
              <p:cNvSpPr/>
              <p:nvPr/>
            </p:nvSpPr>
            <p:spPr>
              <a:xfrm>
                <a:off x="3082978" y="1286374"/>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g</a:t>
                </a:r>
                <a:r>
                  <a:rPr lang="fr-FR" sz="2000" dirty="0" smtClean="0">
                    <a:solidFill>
                      <a:schemeClr val="bg1"/>
                    </a:solidFill>
                    <a:latin typeface="Segoe UI" panose="020B0502040204020203" pitchFamily="34" charset="0"/>
                    <a:cs typeface="Segoe UI" panose="020B0502040204020203" pitchFamily="34" charset="0"/>
                  </a:rPr>
                  <a:t>érer le</a:t>
                </a:r>
              </a:p>
              <a:p>
                <a:pPr algn="ctr"/>
                <a:r>
                  <a:rPr lang="fr-FR" sz="2000" b="1" dirty="0" smtClean="0">
                    <a:solidFill>
                      <a:schemeClr val="bg1"/>
                    </a:solidFill>
                    <a:latin typeface="Segoe UI" panose="020B0502040204020203" pitchFamily="34" charset="0"/>
                    <a:cs typeface="Segoe UI" panose="020B0502040204020203" pitchFamily="34" charset="0"/>
                  </a:rPr>
                  <a:t>calendrier</a:t>
                </a:r>
                <a:endParaRPr lang="fr-FR" sz="2000" b="1"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rotWithShape="1">
              <a:blip r:embed="rId2"/>
              <a:srcRect l="7505" t="2071" r="7328" b="9596"/>
              <a:stretch/>
            </p:blipFill>
            <p:spPr>
              <a:xfrm>
                <a:off x="5244225" y="1550677"/>
                <a:ext cx="867733" cy="900000"/>
              </a:xfrm>
              <a:prstGeom prst="rect">
                <a:avLst/>
              </a:prstGeom>
            </p:spPr>
          </p:pic>
        </p:grpSp>
        <p:grpSp>
          <p:nvGrpSpPr>
            <p:cNvPr id="31" name="Groupe 30"/>
            <p:cNvGrpSpPr/>
            <p:nvPr/>
          </p:nvGrpSpPr>
          <p:grpSpPr>
            <a:xfrm>
              <a:off x="6309188" y="3087243"/>
              <a:ext cx="2814321" cy="1440000"/>
              <a:chOff x="4793691" y="2311908"/>
              <a:chExt cx="2814321" cy="1440000"/>
            </a:xfrm>
          </p:grpSpPr>
          <p:sp>
            <p:nvSpPr>
              <p:cNvPr id="35" name="Nuage 34"/>
              <p:cNvSpPr/>
              <p:nvPr/>
            </p:nvSpPr>
            <p:spPr>
              <a:xfrm>
                <a:off x="4793691" y="2311908"/>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v</a:t>
                </a:r>
                <a:r>
                  <a:rPr lang="fr-FR" sz="2000" dirty="0" smtClean="0">
                    <a:solidFill>
                      <a:schemeClr val="bg1"/>
                    </a:solidFill>
                    <a:latin typeface="Segoe UI" panose="020B0502040204020203" pitchFamily="34" charset="0"/>
                    <a:cs typeface="Segoe UI" panose="020B0502040204020203" pitchFamily="34" charset="0"/>
                  </a:rPr>
                  <a:t>érifier l’</a:t>
                </a:r>
                <a:r>
                  <a:rPr lang="fr-FR" sz="2000" b="1" dirty="0" smtClean="0">
                    <a:solidFill>
                      <a:schemeClr val="bg1"/>
                    </a:solidFill>
                    <a:latin typeface="Segoe UI" panose="020B0502040204020203" pitchFamily="34" charset="0"/>
                    <a:cs typeface="Segoe UI" panose="020B0502040204020203" pitchFamily="34" charset="0"/>
                  </a:rPr>
                  <a:t>inventaire</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rotWithShape="1">
              <a:blip r:embed="rId3">
                <a:clrChange>
                  <a:clrFrom>
                    <a:srgbClr val="000000"/>
                  </a:clrFrom>
                  <a:clrTo>
                    <a:srgbClr val="000000">
                      <a:alpha val="0"/>
                    </a:srgbClr>
                  </a:clrTo>
                </a:clrChange>
              </a:blip>
              <a:srcRect l="7352" t="1772" r="6474" b="6605"/>
              <a:stretch/>
            </p:blipFill>
            <p:spPr>
              <a:xfrm>
                <a:off x="6953691" y="2585557"/>
                <a:ext cx="654321" cy="900000"/>
              </a:xfrm>
              <a:prstGeom prst="rect">
                <a:avLst/>
              </a:prstGeom>
            </p:spPr>
          </p:pic>
        </p:grpSp>
        <p:grpSp>
          <p:nvGrpSpPr>
            <p:cNvPr id="26" name="Groupe 25"/>
            <p:cNvGrpSpPr/>
            <p:nvPr/>
          </p:nvGrpSpPr>
          <p:grpSpPr>
            <a:xfrm>
              <a:off x="8423830" y="1917243"/>
              <a:ext cx="2846938" cy="1440000"/>
              <a:chOff x="5039656" y="1118799"/>
              <a:chExt cx="2846938" cy="1440000"/>
            </a:xfrm>
          </p:grpSpPr>
          <p:sp>
            <p:nvSpPr>
              <p:cNvPr id="28" name="Nuage 27"/>
              <p:cNvSpPr/>
              <p:nvPr/>
            </p:nvSpPr>
            <p:spPr>
              <a:xfrm>
                <a:off x="5039656" y="111879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t</a:t>
                </a:r>
                <a:r>
                  <a:rPr lang="fr-FR" sz="2000" dirty="0" smtClean="0">
                    <a:solidFill>
                      <a:schemeClr val="bg1"/>
                    </a:solidFill>
                    <a:latin typeface="Segoe UI" panose="020B0502040204020203" pitchFamily="34" charset="0"/>
                    <a:cs typeface="Segoe UI" panose="020B0502040204020203" pitchFamily="34" charset="0"/>
                  </a:rPr>
                  <a:t>ransmettre les</a:t>
                </a:r>
                <a:r>
                  <a:rPr lang="fr-FR" sz="2000" b="1" dirty="0" smtClean="0">
                    <a:solidFill>
                      <a:schemeClr val="bg1"/>
                    </a:solidFill>
                    <a:latin typeface="Segoe UI" panose="020B0502040204020203" pitchFamily="34" charset="0"/>
                    <a:cs typeface="Segoe UI" panose="020B0502040204020203" pitchFamily="34" charset="0"/>
                  </a:rPr>
                  <a:t> devis et factures</a:t>
                </a:r>
              </a:p>
            </p:txBody>
          </p:sp>
          <p:pic>
            <p:nvPicPr>
              <p:cNvPr id="29" name="Image 28"/>
              <p:cNvPicPr>
                <a:picLocks noChangeAspect="1"/>
              </p:cNvPicPr>
              <p:nvPr/>
            </p:nvPicPr>
            <p:blipFill>
              <a:blip r:embed="rId4">
                <a:clrChange>
                  <a:clrFrom>
                    <a:srgbClr val="FFFFFF"/>
                  </a:clrFrom>
                  <a:clrTo>
                    <a:srgbClr val="FFFFFF">
                      <a:alpha val="0"/>
                    </a:srgbClr>
                  </a:clrTo>
                </a:clrChange>
              </a:blip>
              <a:stretch>
                <a:fillRect/>
              </a:stretch>
            </p:blipFill>
            <p:spPr>
              <a:xfrm>
                <a:off x="7199656" y="1388799"/>
                <a:ext cx="686938" cy="900000"/>
              </a:xfrm>
              <a:prstGeom prst="rect">
                <a:avLst/>
              </a:prstGeom>
            </p:spPr>
          </p:pic>
        </p:grpSp>
        <p:grpSp>
          <p:nvGrpSpPr>
            <p:cNvPr id="39" name="Groupe 38"/>
            <p:cNvGrpSpPr/>
            <p:nvPr/>
          </p:nvGrpSpPr>
          <p:grpSpPr>
            <a:xfrm>
              <a:off x="3729070" y="4268380"/>
              <a:ext cx="3060000" cy="1440000"/>
              <a:chOff x="5150339" y="4523439"/>
              <a:chExt cx="3060000" cy="1440000"/>
            </a:xfrm>
          </p:grpSpPr>
          <p:sp>
            <p:nvSpPr>
              <p:cNvPr id="45" name="Nuage 44"/>
              <p:cNvSpPr/>
              <p:nvPr/>
            </p:nvSpPr>
            <p:spPr>
              <a:xfrm>
                <a:off x="5150339" y="4523439"/>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f</a:t>
                </a:r>
                <a:r>
                  <a:rPr lang="fr-FR" sz="2000" dirty="0" smtClean="0">
                    <a:solidFill>
                      <a:schemeClr val="bg1"/>
                    </a:solidFill>
                    <a:latin typeface="Segoe UI" panose="020B0502040204020203" pitchFamily="34" charset="0"/>
                    <a:cs typeface="Segoe UI" panose="020B0502040204020203" pitchFamily="34" charset="0"/>
                  </a:rPr>
                  <a:t>ournir </a:t>
                </a:r>
                <a:r>
                  <a:rPr lang="fr-FR" sz="2000" b="1" dirty="0" smtClean="0">
                    <a:solidFill>
                      <a:schemeClr val="bg1"/>
                    </a:solidFill>
                    <a:latin typeface="Segoe UI" panose="020B0502040204020203" pitchFamily="34" charset="0"/>
                    <a:cs typeface="Segoe UI" panose="020B0502040204020203" pitchFamily="34" charset="0"/>
                  </a:rPr>
                  <a:t>conseils et assistances</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5"/>
              <a:stretch>
                <a:fillRect/>
              </a:stretch>
            </p:blipFill>
            <p:spPr>
              <a:xfrm>
                <a:off x="7310339" y="4793439"/>
                <a:ext cx="900000" cy="900000"/>
              </a:xfrm>
              <a:prstGeom prst="rect">
                <a:avLst/>
              </a:prstGeom>
            </p:spPr>
          </p:pic>
        </p:grpSp>
        <p:grpSp>
          <p:nvGrpSpPr>
            <p:cNvPr id="47" name="Groupe 46"/>
            <p:cNvGrpSpPr/>
            <p:nvPr/>
          </p:nvGrpSpPr>
          <p:grpSpPr>
            <a:xfrm>
              <a:off x="8423830" y="4268380"/>
              <a:ext cx="2835030" cy="1440000"/>
              <a:chOff x="7732504" y="3425242"/>
              <a:chExt cx="2835030" cy="1440000"/>
            </a:xfrm>
          </p:grpSpPr>
          <p:sp>
            <p:nvSpPr>
              <p:cNvPr id="48" name="Nuage 47"/>
              <p:cNvSpPr/>
              <p:nvPr/>
            </p:nvSpPr>
            <p:spPr>
              <a:xfrm>
                <a:off x="7732504" y="3425242"/>
                <a:ext cx="2160000" cy="1440000"/>
              </a:xfrm>
              <a:prstGeom prst="cloud">
                <a:avLst/>
              </a:prstGeom>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2000" dirty="0">
                    <a:solidFill>
                      <a:schemeClr val="bg1"/>
                    </a:solidFill>
                    <a:latin typeface="Segoe UI" panose="020B0502040204020203" pitchFamily="34" charset="0"/>
                    <a:cs typeface="Segoe UI" panose="020B0502040204020203" pitchFamily="34" charset="0"/>
                  </a:rPr>
                  <a:t>i</a:t>
                </a:r>
                <a:r>
                  <a:rPr lang="fr-FR" sz="2000" dirty="0" smtClean="0">
                    <a:solidFill>
                      <a:schemeClr val="bg1"/>
                    </a:solidFill>
                    <a:latin typeface="Segoe UI" panose="020B0502040204020203" pitchFamily="34" charset="0"/>
                    <a:cs typeface="Segoe UI" panose="020B0502040204020203" pitchFamily="34" charset="0"/>
                  </a:rPr>
                  <a:t>nformer sur les</a:t>
                </a:r>
                <a:r>
                  <a:rPr lang="fr-FR" sz="2000" b="1" dirty="0" smtClean="0">
                    <a:solidFill>
                      <a:schemeClr val="bg1"/>
                    </a:solidFill>
                    <a:latin typeface="Segoe UI" panose="020B0502040204020203" pitchFamily="34" charset="0"/>
                    <a:cs typeface="Segoe UI" panose="020B0502040204020203" pitchFamily="34" charset="0"/>
                  </a:rPr>
                  <a:t> ventes et locations </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9" name="Picture 4" descr="Clefs De Voiture Vectores, Ilustraciones y Gráficos - 123RF"/>
              <p:cNvPicPr>
                <a:picLocks noChangeAspect="1" noChangeArrowheads="1"/>
              </p:cNvPicPr>
              <p:nvPr/>
            </p:nvPicPr>
            <p:blipFill rotWithShape="1">
              <a:blip r:embed="rId6">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9892504" y="3695242"/>
                <a:ext cx="675030" cy="9000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10</a:t>
            </a:fld>
            <a:endParaRPr lang="fr-FR"/>
          </a:p>
        </p:txBody>
      </p:sp>
      <p:sp>
        <p:nvSpPr>
          <p:cNvPr id="6" name="Espace réservé du texte 5"/>
          <p:cNvSpPr>
            <a:spLocks noGrp="1"/>
          </p:cNvSpPr>
          <p:nvPr>
            <p:ph type="body" sz="quarter" idx="14"/>
          </p:nvPr>
        </p:nvSpPr>
        <p:spPr/>
        <p:txBody>
          <a:bodyPr/>
          <a:lstStyle/>
          <a:p>
            <a:r>
              <a:rPr lang="fr-FR" i="1" dirty="0"/>
              <a:t>Etape 1 </a:t>
            </a:r>
            <a:r>
              <a:rPr lang="fr-FR" dirty="0"/>
              <a:t>: Définir les objectifs </a:t>
            </a:r>
            <a:r>
              <a:rPr lang="fr-FR" dirty="0" smtClean="0"/>
              <a:t>de l’assistant</a:t>
            </a:r>
            <a:endParaRPr lang="fr-FR" dirty="0"/>
          </a:p>
        </p:txBody>
      </p:sp>
      <p:pic>
        <p:nvPicPr>
          <p:cNvPr id="12" name="Image 11"/>
          <p:cNvPicPr>
            <a:picLocks noChangeAspect="1"/>
          </p:cNvPicPr>
          <p:nvPr/>
        </p:nvPicPr>
        <p:blipFill rotWithShape="1">
          <a:blip r:embed="rId7"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Tree>
    <p:extLst>
      <p:ext uri="{BB962C8B-B14F-4D97-AF65-F5344CB8AC3E}">
        <p14:creationId xmlns:p14="http://schemas.microsoft.com/office/powerpoint/2010/main" val="546982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5181" t="5018" r="5179" b="7544"/>
          <a:stretch/>
        </p:blipFill>
        <p:spPr>
          <a:xfrm>
            <a:off x="6231669" y="2121365"/>
            <a:ext cx="5621526" cy="4511246"/>
          </a:xfrm>
          <a:prstGeom prst="rect">
            <a:avLst/>
          </a:prstGeom>
        </p:spPr>
      </p:pic>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Gestion des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100</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3"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6"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7"/>
                </a:rPr>
                <a:t>https</a:t>
              </a:r>
              <a:r>
                <a:rPr lang="fr-FR" sz="1600" dirty="0">
                  <a:solidFill>
                    <a:schemeClr val="accent3"/>
                  </a:solidFill>
                  <a:hlinkClick r:id="rId7"/>
                </a:rPr>
                <a:t>://</a:t>
              </a:r>
              <a:r>
                <a:rPr lang="fr-FR" sz="1600" dirty="0" smtClean="0">
                  <a:solidFill>
                    <a:schemeClr val="accent3"/>
                  </a:solidFill>
                  <a:hlinkClick r:id="rId7"/>
                </a:rPr>
                <a:t>github.com/cognitivefactory/</a:t>
              </a:r>
            </a:p>
            <a:p>
              <a:pPr algn="ctr"/>
              <a:r>
                <a:rPr lang="fr-FR" sz="1600" dirty="0" smtClean="0">
                  <a:solidFill>
                    <a:schemeClr val="accent3"/>
                  </a:solidFill>
                  <a:hlinkClick r:id="rId7"/>
                </a:rPr>
                <a:t>interactive-clustering-gui</a:t>
              </a:r>
              <a:endParaRPr lang="fr-FR" sz="1600" dirty="0">
                <a:solidFill>
                  <a:schemeClr val="accent3"/>
                </a:solidFill>
              </a:endParaRPr>
            </a:p>
          </p:txBody>
        </p:sp>
      </p:grpSp>
      <mc:AlternateContent xmlns:mc="http://schemas.openxmlformats.org/markup-compatibility/2006">
        <mc:Choice xmlns:a14="http://schemas.microsoft.com/office/drawing/2010/main" Requires="a14">
          <p:sp>
            <p:nvSpPr>
              <p:cNvPr id="1193"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Concernant les contraintes :</a:t>
                </a:r>
              </a:p>
              <a:p>
                <a:pPr marL="342900" indent="-342900">
                  <a:buFont typeface="Arial" panose="020B0604020202020204" pitchFamily="34" charset="0"/>
                  <a:buChar char="•"/>
                </a:pPr>
                <a:r>
                  <a:rPr lang="fr-FR" dirty="0" smtClean="0"/>
                  <a:t>Binaires </a:t>
                </a:r>
                <a:r>
                  <a:rPr lang="fr-FR" dirty="0" smtClean="0"/>
                  <a:t>:</a:t>
                </a:r>
              </a:p>
              <a:p>
                <a:pPr marL="571500" lvl="1" indent="-342900">
                  <a:buFont typeface="Arial" panose="020B0604020202020204" pitchFamily="34" charset="0"/>
                  <a:buChar char="•"/>
                </a:pPr>
                <a:r>
                  <a:rPr lang="fr-FR" sz="1400" i="1" dirty="0" smtClean="0">
                    <a:solidFill>
                      <a:srgbClr val="00B050"/>
                    </a:solidFill>
                  </a:rPr>
                  <a:t>MUST-LINK </a:t>
                </a:r>
                <a:r>
                  <a:rPr lang="fr-FR" sz="1400" dirty="0" smtClean="0">
                    <a:solidFill>
                      <a:srgbClr val="00B050"/>
                    </a:solidFill>
                  </a:rPr>
                  <a:t>(</a:t>
                </a:r>
                <a14:m>
                  <m:oMath xmlns:m="http://schemas.openxmlformats.org/officeDocument/2006/math">
                    <m:r>
                      <a:rPr lang="fr-FR" sz="1400" b="0" i="0" smtClean="0">
                        <a:solidFill>
                          <a:srgbClr val="00B050"/>
                        </a:solidFill>
                        <a:latin typeface="Cambria Math" panose="02040503050406030204" pitchFamily="18" charset="0"/>
                      </a:rPr>
                      <m:t>=</m:t>
                    </m:r>
                  </m:oMath>
                </a14:m>
                <a:r>
                  <a:rPr lang="fr-FR" sz="1400" dirty="0" smtClean="0">
                    <a:solidFill>
                      <a:srgbClr val="00B050"/>
                    </a:solidFill>
                  </a:rPr>
                  <a:t>)</a:t>
                </a:r>
                <a:endParaRPr lang="fr-FR" sz="1400" dirty="0" smtClean="0">
                  <a:solidFill>
                    <a:srgbClr val="00B050"/>
                  </a:solidFill>
                </a:endParaRPr>
              </a:p>
              <a:p>
                <a:pPr marL="571500" lvl="1" indent="-342900">
                  <a:buFont typeface="Arial" panose="020B0604020202020204" pitchFamily="34" charset="0"/>
                  <a:buChar char="•"/>
                </a:pPr>
                <a:r>
                  <a:rPr lang="fr-FR" sz="1400" i="1" dirty="0" smtClean="0">
                    <a:solidFill>
                      <a:srgbClr val="C00000"/>
                    </a:solidFill>
                  </a:rPr>
                  <a:t>CANNOT-LINK </a:t>
                </a:r>
                <a:r>
                  <a:rPr lang="fr-FR" sz="1400" dirty="0" smtClean="0">
                    <a:solidFill>
                      <a:srgbClr val="C00000"/>
                    </a:solidFill>
                  </a:rPr>
                  <a:t>(</a:t>
                </a:r>
                <a14:m>
                  <m:oMath xmlns:m="http://schemas.openxmlformats.org/officeDocument/2006/math">
                    <m:r>
                      <a:rPr lang="fr-FR" sz="1400" i="0" smtClean="0">
                        <a:solidFill>
                          <a:srgbClr val="C00000"/>
                        </a:solidFill>
                        <a:latin typeface="Cambria Math" panose="02040503050406030204" pitchFamily="18" charset="0"/>
                        <a:ea typeface="Cambria Math" panose="02040503050406030204" pitchFamily="18" charset="0"/>
                      </a:rPr>
                      <m:t>≠</m:t>
                    </m:r>
                  </m:oMath>
                </a14:m>
                <a:r>
                  <a:rPr lang="fr-FR" sz="1400" dirty="0" smtClean="0">
                    <a:solidFill>
                      <a:srgbClr val="C00000"/>
                    </a:solidFill>
                  </a:rPr>
                  <a:t>)</a:t>
                </a:r>
              </a:p>
              <a:p>
                <a:pPr marL="342900" indent="-342900">
                  <a:buFont typeface="Arial" panose="020B0604020202020204" pitchFamily="34" charset="0"/>
                  <a:buChar char="•"/>
                </a:pPr>
                <a:r>
                  <a:rPr lang="fr-FR" dirty="0" smtClean="0"/>
                  <a:t>Calcul de la </a:t>
                </a:r>
                <a:r>
                  <a:rPr lang="fr-FR" b="1" dirty="0" smtClean="0"/>
                  <a:t>transitivité</a:t>
                </a:r>
              </a:p>
              <a:p>
                <a:pPr marL="342900" indent="-342900">
                  <a:buFont typeface="Arial" panose="020B0604020202020204" pitchFamily="34" charset="0"/>
                  <a:buChar char="•"/>
                </a:pPr>
                <a:r>
                  <a:rPr lang="fr-FR" dirty="0" smtClean="0"/>
                  <a:t>Vérification des </a:t>
                </a:r>
                <a:r>
                  <a:rPr lang="fr-FR" b="1" dirty="0" smtClean="0"/>
                  <a:t>conflits</a:t>
                </a:r>
              </a:p>
              <a:p>
                <a:pPr marL="342900" indent="-342900">
                  <a:buFont typeface="Arial" panose="020B0604020202020204" pitchFamily="34" charset="0"/>
                  <a:buChar char="•"/>
                </a:pPr>
                <a:r>
                  <a:rPr lang="fr-FR" dirty="0" smtClean="0"/>
                  <a:t>Estimer le nombre </a:t>
                </a:r>
                <a:r>
                  <a:rPr lang="fr-FR" b="1" dirty="0" smtClean="0"/>
                  <a:t>min/max de clusters</a:t>
                </a:r>
                <a:endParaRPr lang="fr-FR" b="1" dirty="0" smtClean="0"/>
              </a:p>
              <a:p>
                <a:pPr marL="342900" indent="-342900">
                  <a:buFont typeface="Arial" panose="020B0604020202020204" pitchFamily="34" charset="0"/>
                  <a:buChar char="•"/>
                </a:pPr>
                <a:endParaRPr lang="fr-FR" dirty="0"/>
              </a:p>
            </p:txBody>
          </p:sp>
        </mc:Choice>
        <mc:Fallback>
          <p:sp>
            <p:nvSpPr>
              <p:cNvPr id="1193" name="Espace réservé du texte 31"/>
              <p:cNvSpPr txBox="1">
                <a:spLocks noRot="1" noChangeAspect="1" noMove="1" noResize="1" noEditPoints="1" noAdjustHandles="1" noChangeArrowheads="1" noChangeShapeType="1" noTextEdit="1"/>
              </p:cNvSpPr>
              <p:nvPr/>
            </p:nvSpPr>
            <p:spPr>
              <a:xfrm>
                <a:off x="821531" y="1480872"/>
                <a:ext cx="5400000" cy="2340000"/>
              </a:xfrm>
              <a:prstGeom prst="rect">
                <a:avLst/>
              </a:prstGeom>
              <a:blipFill>
                <a:blip r:embed="rId8"/>
                <a:stretch>
                  <a:fillRect l="-1242" t="-1302"/>
                </a:stretch>
              </a:blipFill>
            </p:spPr>
            <p:txBody>
              <a:bodyPr/>
              <a:lstStyle/>
              <a:p>
                <a:r>
                  <a:rPr lang="fr-FR">
                    <a:noFill/>
                  </a:rPr>
                  <a:t> </a:t>
                </a:r>
              </a:p>
            </p:txBody>
          </p:sp>
        </mc:Fallback>
      </mc:AlternateContent>
    </p:spTree>
    <p:extLst>
      <p:ext uri="{BB962C8B-B14F-4D97-AF65-F5344CB8AC3E}">
        <p14:creationId xmlns:p14="http://schemas.microsoft.com/office/powerpoint/2010/main" val="4109220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3" name="Espace réservé du texte 2"/>
          <p:cNvSpPr>
            <a:spLocks noGrp="1"/>
          </p:cNvSpPr>
          <p:nvPr>
            <p:ph type="body" sz="quarter" idx="14"/>
          </p:nvPr>
        </p:nvSpPr>
        <p:spPr>
          <a:xfrm>
            <a:off x="821531" y="868902"/>
            <a:ext cx="6135323" cy="352957"/>
          </a:xfrm>
        </p:spPr>
        <p:txBody>
          <a:bodyPr/>
          <a:lstStyle/>
          <a:p>
            <a:r>
              <a:rPr lang="fr-FR" dirty="0" smtClean="0"/>
              <a:t>Méthodes de clustering sous contraintes</a:t>
            </a:r>
            <a:endParaRPr lang="fr-FR" dirty="0"/>
          </a:p>
        </p:txBody>
      </p:sp>
      <p:sp>
        <p:nvSpPr>
          <p:cNvPr id="1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101</a:t>
            </a:fld>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32" name="Image 31"/>
          <p:cNvPicPr>
            <a:picLocks noChangeAspect="1"/>
          </p:cNvPicPr>
          <p:nvPr/>
        </p:nvPicPr>
        <p:blipFill>
          <a:blip r:embed="rId7"/>
          <a:stretch>
            <a:fillRect/>
          </a:stretch>
        </p:blipFill>
        <p:spPr>
          <a:xfrm>
            <a:off x="6216677" y="4380154"/>
            <a:ext cx="5666420" cy="2160000"/>
          </a:xfrm>
          <a:prstGeom prst="rect">
            <a:avLst/>
          </a:prstGeom>
        </p:spPr>
      </p:pic>
      <p:pic>
        <p:nvPicPr>
          <p:cNvPr id="33" name="Image 32"/>
          <p:cNvPicPr>
            <a:picLocks noChangeAspect="1"/>
          </p:cNvPicPr>
          <p:nvPr/>
        </p:nvPicPr>
        <p:blipFill>
          <a:blip r:embed="rId8"/>
          <a:stretch>
            <a:fillRect/>
          </a:stretch>
        </p:blipFill>
        <p:spPr>
          <a:xfrm>
            <a:off x="6226104" y="2121365"/>
            <a:ext cx="5636518" cy="2160000"/>
          </a:xfrm>
          <a:prstGeom prst="rect">
            <a:avLst/>
          </a:prstGeom>
        </p:spPr>
      </p:pic>
      <p:sp>
        <p:nvSpPr>
          <p:cNvPr id="36" name="Espace réservé du texte 31"/>
          <p:cNvSpPr txBox="1">
            <a:spLocks/>
          </p:cNvSpPr>
          <p:nvPr/>
        </p:nvSpPr>
        <p:spPr>
          <a:xfrm>
            <a:off x="821531" y="1480872"/>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Plusieurs familles d’algorithmes retenues :</a:t>
            </a:r>
          </a:p>
          <a:p>
            <a:pPr marL="342900" indent="-342900">
              <a:buFont typeface="Arial" panose="020B0604020202020204" pitchFamily="34" charset="0"/>
              <a:buChar char="•"/>
            </a:pPr>
            <a:r>
              <a:rPr lang="fr-FR" dirty="0" err="1" smtClean="0"/>
              <a:t>K-Means</a:t>
            </a:r>
            <a:r>
              <a:rPr lang="fr-FR" dirty="0" smtClean="0"/>
              <a:t> (</a:t>
            </a:r>
            <a:r>
              <a:rPr lang="fr-FR" sz="1600" i="1" dirty="0" smtClean="0">
                <a:solidFill>
                  <a:schemeClr val="accent3"/>
                </a:solidFill>
              </a:rPr>
              <a:t>COP</a:t>
            </a:r>
            <a:r>
              <a:rPr lang="fr-FR" sz="1600" dirty="0"/>
              <a:t>,</a:t>
            </a:r>
            <a:r>
              <a:rPr lang="fr-FR" sz="1600" i="1" dirty="0" smtClean="0">
                <a:solidFill>
                  <a:schemeClr val="accent3"/>
                </a:solidFill>
              </a:rPr>
              <a:t> MPC</a:t>
            </a:r>
            <a:r>
              <a:rPr lang="fr-FR" dirty="0" smtClean="0"/>
              <a:t>),</a:t>
            </a:r>
          </a:p>
          <a:p>
            <a:pPr marL="342900" indent="-342900">
              <a:buFont typeface="Arial" panose="020B0604020202020204" pitchFamily="34" charset="0"/>
              <a:buChar char="•"/>
            </a:pPr>
            <a:r>
              <a:rPr lang="fr-FR" dirty="0" smtClean="0"/>
              <a:t>Spectral (</a:t>
            </a:r>
            <a:r>
              <a:rPr lang="fr-FR" sz="1600" i="1" dirty="0" smtClean="0">
                <a:solidFill>
                  <a:schemeClr val="accent3"/>
                </a:solidFill>
              </a:rPr>
              <a:t>SPEC</a:t>
            </a:r>
            <a:r>
              <a:rPr lang="fr-FR" dirty="0" smtClean="0"/>
              <a:t>)</a:t>
            </a:r>
          </a:p>
          <a:p>
            <a:pPr marL="342900" indent="-342900">
              <a:buFont typeface="Arial" panose="020B0604020202020204" pitchFamily="34" charset="0"/>
              <a:buChar char="•"/>
            </a:pPr>
            <a:r>
              <a:rPr lang="fr-FR" dirty="0" smtClean="0"/>
              <a:t>Hiérarchique (</a:t>
            </a:r>
            <a:r>
              <a:rPr lang="fr-FR" sz="1600" i="1" dirty="0" smtClean="0">
                <a:solidFill>
                  <a:schemeClr val="accent3"/>
                </a:solidFill>
              </a:rPr>
              <a:t>single</a:t>
            </a:r>
            <a:r>
              <a:rPr lang="fr-FR" sz="1600" dirty="0" smtClean="0"/>
              <a:t>,</a:t>
            </a:r>
            <a:r>
              <a:rPr lang="fr-FR" sz="1600" i="1" dirty="0" smtClean="0">
                <a:solidFill>
                  <a:schemeClr val="accent3"/>
                </a:solidFill>
              </a:rPr>
              <a:t> </a:t>
            </a:r>
            <a:r>
              <a:rPr lang="fr-FR" sz="1600" i="1" dirty="0" err="1" smtClean="0">
                <a:solidFill>
                  <a:schemeClr val="accent3"/>
                </a:solidFill>
              </a:rPr>
              <a:t>complete</a:t>
            </a:r>
            <a:r>
              <a:rPr lang="fr-FR" sz="1600" dirty="0" smtClean="0"/>
              <a:t>,</a:t>
            </a:r>
            <a:r>
              <a:rPr lang="fr-FR" sz="1600" i="1" dirty="0" smtClean="0">
                <a:solidFill>
                  <a:schemeClr val="accent3"/>
                </a:solidFill>
              </a:rPr>
              <a:t> </a:t>
            </a:r>
            <a:r>
              <a:rPr lang="fr-FR" sz="1600" i="1" dirty="0" err="1" smtClean="0">
                <a:solidFill>
                  <a:schemeClr val="accent3"/>
                </a:solidFill>
              </a:rPr>
              <a:t>average</a:t>
            </a:r>
            <a:r>
              <a:rPr lang="fr-FR" sz="1600" dirty="0" smtClean="0"/>
              <a:t>,</a:t>
            </a:r>
            <a:r>
              <a:rPr lang="fr-FR" sz="1600" i="1" dirty="0" smtClean="0">
                <a:solidFill>
                  <a:schemeClr val="accent3"/>
                </a:solidFill>
              </a:rPr>
              <a:t> </a:t>
            </a:r>
            <a:r>
              <a:rPr lang="fr-FR" sz="1600" i="1" dirty="0" err="1" smtClean="0">
                <a:solidFill>
                  <a:schemeClr val="accent3"/>
                </a:solidFill>
              </a:rPr>
              <a:t>ward</a:t>
            </a:r>
            <a:r>
              <a:rPr lang="fr-FR" dirty="0"/>
              <a:t>)</a:t>
            </a:r>
            <a:endParaRPr lang="fr-FR" dirty="0" smtClean="0"/>
          </a:p>
          <a:p>
            <a:pPr marL="342900" indent="-342900">
              <a:buFont typeface="Arial" panose="020B0604020202020204" pitchFamily="34" charset="0"/>
              <a:buChar char="•"/>
            </a:pPr>
            <a:r>
              <a:rPr lang="fr-FR" dirty="0" err="1" smtClean="0"/>
              <a:t>DBScan</a:t>
            </a:r>
            <a:r>
              <a:rPr lang="fr-FR" dirty="0" smtClean="0"/>
              <a:t> (</a:t>
            </a:r>
            <a:r>
              <a:rPr lang="fr-FR" sz="1600" i="1" dirty="0" smtClean="0">
                <a:solidFill>
                  <a:schemeClr val="accent3"/>
                </a:solidFill>
              </a:rPr>
              <a:t>C-</a:t>
            </a:r>
            <a:r>
              <a:rPr lang="fr-FR" sz="1600" i="1" dirty="0" err="1" smtClean="0">
                <a:solidFill>
                  <a:schemeClr val="accent3"/>
                </a:solidFill>
              </a:rPr>
              <a:t>DBScan</a:t>
            </a:r>
            <a:r>
              <a:rPr lang="fr-FR" dirty="0" smtClean="0"/>
              <a:t>)</a:t>
            </a:r>
          </a:p>
          <a:p>
            <a:pPr marL="342900" indent="-342900">
              <a:buFont typeface="Arial" panose="020B0604020202020204" pitchFamily="34" charset="0"/>
              <a:buChar char="•"/>
            </a:pPr>
            <a:r>
              <a:rPr lang="fr-FR" dirty="0" err="1" smtClean="0"/>
              <a:t>Affinity</a:t>
            </a:r>
            <a:r>
              <a:rPr lang="fr-FR" dirty="0" smtClean="0"/>
              <a:t> propagation</a:t>
            </a:r>
            <a:endParaRPr lang="fr-FR" dirty="0"/>
          </a:p>
        </p:txBody>
      </p:sp>
      <p:sp>
        <p:nvSpPr>
          <p:cNvPr id="37" name="Espace réservé du texte 29"/>
          <p:cNvSpPr txBox="1">
            <a:spLocks/>
          </p:cNvSpPr>
          <p:nvPr/>
        </p:nvSpPr>
        <p:spPr>
          <a:xfrm>
            <a:off x="821531" y="3963750"/>
            <a:ext cx="5400000" cy="2340000"/>
          </a:xfrm>
          <a:prstGeom prst="rect">
            <a:avLst/>
          </a:prstGeom>
        </p:spPr>
        <p:txBody>
          <a:bodyP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smtClean="0"/>
              <a:t>Quelques ajustements :</a:t>
            </a:r>
          </a:p>
          <a:p>
            <a:pPr marL="342900" indent="-342900">
              <a:buFont typeface="Arial" panose="020B0604020202020204" pitchFamily="34" charset="0"/>
              <a:buChar char="•"/>
            </a:pPr>
            <a:r>
              <a:rPr lang="fr-FR" dirty="0" smtClean="0"/>
              <a:t>Respect </a:t>
            </a:r>
            <a:r>
              <a:rPr lang="fr-FR" b="1" dirty="0" smtClean="0"/>
              <a:t>strict</a:t>
            </a:r>
            <a:r>
              <a:rPr lang="fr-FR" dirty="0" smtClean="0"/>
              <a:t> des contraintes</a:t>
            </a:r>
          </a:p>
          <a:p>
            <a:pPr marL="342900" indent="-342900">
              <a:buFont typeface="Arial" panose="020B0604020202020204" pitchFamily="34" charset="0"/>
              <a:buChar char="•"/>
            </a:pPr>
            <a:r>
              <a:rPr lang="fr-FR" dirty="0" smtClean="0"/>
              <a:t>Aucun </a:t>
            </a:r>
            <a:r>
              <a:rPr lang="fr-FR" b="1" dirty="0" smtClean="0"/>
              <a:t>conflit</a:t>
            </a:r>
            <a:r>
              <a:rPr lang="fr-FR" dirty="0" smtClean="0"/>
              <a:t> dans les contraintes</a:t>
            </a:r>
            <a:endParaRPr lang="fr-FR" dirty="0"/>
          </a:p>
        </p:txBody>
      </p:sp>
    </p:spTree>
    <p:extLst>
      <p:ext uri="{BB962C8B-B14F-4D97-AF65-F5344CB8AC3E}">
        <p14:creationId xmlns:p14="http://schemas.microsoft.com/office/powerpoint/2010/main" val="152873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102</a:t>
            </a:fld>
            <a:endParaRPr lang="fr-FR" dirty="0"/>
          </a:p>
        </p:txBody>
      </p:sp>
      <p:sp>
        <p:nvSpPr>
          <p:cNvPr id="3" name="Espace réservé du texte 2"/>
          <p:cNvSpPr>
            <a:spLocks noGrp="1"/>
          </p:cNvSpPr>
          <p:nvPr>
            <p:ph type="body" sz="quarter" idx="14"/>
          </p:nvPr>
        </p:nvSpPr>
        <p:spPr/>
        <p:txBody>
          <a:bodyPr/>
          <a:lstStyle/>
          <a:p>
            <a:r>
              <a:rPr lang="fr-FR" dirty="0" smtClean="0"/>
              <a:t>Méthodes de sélection de contraintes</a:t>
            </a:r>
            <a:endParaRPr lang="fr-FR" dirty="0"/>
          </a:p>
        </p:txBody>
      </p:sp>
      <p:sp>
        <p:nvSpPr>
          <p:cNvPr id="30" name="Espace réservé du texte 29"/>
          <p:cNvSpPr>
            <a:spLocks noGrp="1"/>
          </p:cNvSpPr>
          <p:nvPr>
            <p:ph type="body" sz="quarter" idx="15"/>
          </p:nvPr>
        </p:nvSpPr>
        <p:spPr/>
        <p:txBody>
          <a:bodyPr/>
          <a:lstStyle/>
          <a:p>
            <a:r>
              <a:rPr lang="fr-FR" b="1" dirty="0" smtClean="0"/>
              <a:t>Quatre méthodes prédéfinies :</a:t>
            </a:r>
          </a:p>
          <a:p>
            <a:pPr marL="342900" indent="-342900">
              <a:buFont typeface="Arial" panose="020B0604020202020204" pitchFamily="34" charset="0"/>
              <a:buChar char="•"/>
            </a:pPr>
            <a:r>
              <a:rPr lang="fr-FR" dirty="0" smtClean="0"/>
              <a:t>« </a:t>
            </a:r>
            <a:r>
              <a:rPr lang="fr-FR" i="1" dirty="0" err="1" smtClean="0"/>
              <a:t>random</a:t>
            </a:r>
            <a:r>
              <a:rPr lang="fr-FR" dirty="0" smtClean="0"/>
              <a:t> »</a:t>
            </a:r>
          </a:p>
          <a:p>
            <a:pPr marL="342900" indent="-342900">
              <a:buFont typeface="Arial" panose="020B0604020202020204" pitchFamily="34" charset="0"/>
              <a:buChar char="•"/>
            </a:pPr>
            <a:r>
              <a:rPr lang="fr-FR" dirty="0" smtClean="0"/>
              <a:t>« </a:t>
            </a:r>
            <a:r>
              <a:rPr lang="fr-FR" i="1" dirty="0" err="1" smtClean="0"/>
              <a:t>random</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farthest</a:t>
            </a:r>
            <a:r>
              <a:rPr lang="fr-FR" i="1" dirty="0" smtClean="0"/>
              <a:t> in </a:t>
            </a:r>
            <a:r>
              <a:rPr lang="fr-FR" i="1" dirty="0" err="1" smtClean="0"/>
              <a:t>same</a:t>
            </a:r>
            <a:r>
              <a:rPr lang="fr-FR" i="1" dirty="0" smtClean="0"/>
              <a:t> cluster</a:t>
            </a:r>
            <a:r>
              <a:rPr lang="fr-FR" dirty="0" smtClean="0"/>
              <a:t> »</a:t>
            </a:r>
          </a:p>
          <a:p>
            <a:pPr marL="342900" indent="-342900">
              <a:buFont typeface="Arial" panose="020B0604020202020204" pitchFamily="34" charset="0"/>
              <a:buChar char="•"/>
            </a:pPr>
            <a:r>
              <a:rPr lang="fr-FR" dirty="0" smtClean="0"/>
              <a:t>« </a:t>
            </a:r>
            <a:r>
              <a:rPr lang="fr-FR" i="1" dirty="0" err="1" smtClean="0"/>
              <a:t>closest</a:t>
            </a:r>
            <a:r>
              <a:rPr lang="fr-FR" i="1" dirty="0" smtClean="0"/>
              <a:t> in différent clusters</a:t>
            </a:r>
            <a:r>
              <a:rPr lang="fr-FR" dirty="0" smtClean="0"/>
              <a:t> »</a:t>
            </a:r>
            <a:endParaRPr lang="fr-FR" dirty="0"/>
          </a:p>
        </p:txBody>
      </p:sp>
      <p:sp>
        <p:nvSpPr>
          <p:cNvPr id="32" name="Espace réservé du texte 31"/>
          <p:cNvSpPr>
            <a:spLocks noGrp="1"/>
          </p:cNvSpPr>
          <p:nvPr>
            <p:ph type="body" sz="quarter" idx="17"/>
          </p:nvPr>
        </p:nvSpPr>
        <p:spPr/>
        <p:txBody>
          <a:bodyPr/>
          <a:lstStyle/>
          <a:p>
            <a:r>
              <a:rPr lang="fr-FR" b="1" dirty="0" smtClean="0"/>
              <a:t>Trois types de critères :</a:t>
            </a:r>
          </a:p>
          <a:p>
            <a:pPr marL="342900" indent="-342900">
              <a:buFont typeface="Arial" panose="020B0604020202020204" pitchFamily="34" charset="0"/>
              <a:buChar char="•"/>
            </a:pPr>
            <a:r>
              <a:rPr lang="fr-FR" dirty="0" smtClean="0"/>
              <a:t>Effet aléatoire</a:t>
            </a:r>
            <a:r>
              <a:rPr lang="fr-FR" b="1" dirty="0" smtClean="0"/>
              <a:t> </a:t>
            </a:r>
            <a:r>
              <a:rPr lang="fr-FR" dirty="0" smtClean="0"/>
              <a:t>(« </a:t>
            </a:r>
            <a:r>
              <a:rPr lang="fr-FR" i="1" dirty="0" err="1" smtClean="0"/>
              <a:t>random</a:t>
            </a:r>
            <a:r>
              <a:rPr lang="fr-FR" i="1" dirty="0" smtClean="0"/>
              <a:t> </a:t>
            </a:r>
            <a:r>
              <a:rPr lang="fr-FR" i="1" dirty="0" err="1" smtClean="0"/>
              <a:t>seed</a:t>
            </a:r>
            <a:r>
              <a:rPr lang="fr-FR" dirty="0" smtClean="0"/>
              <a:t> »)</a:t>
            </a:r>
          </a:p>
          <a:p>
            <a:pPr marL="342900" indent="-342900">
              <a:buFont typeface="Arial" panose="020B0604020202020204" pitchFamily="34" charset="0"/>
              <a:buChar char="•"/>
            </a:pPr>
            <a:r>
              <a:rPr lang="fr-FR" dirty="0" smtClean="0"/>
              <a:t>Distance vectorielle</a:t>
            </a:r>
          </a:p>
          <a:p>
            <a:pPr marL="342900" indent="-342900">
              <a:buFont typeface="Arial" panose="020B0604020202020204" pitchFamily="34" charset="0"/>
              <a:buChar char="•"/>
            </a:pPr>
            <a:r>
              <a:rPr lang="fr-FR" dirty="0" smtClean="0"/>
              <a:t>Répartition des clusters</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50" name="Image 49"/>
          <p:cNvPicPr>
            <a:picLocks noChangeAspect="1"/>
          </p:cNvPicPr>
          <p:nvPr/>
        </p:nvPicPr>
        <p:blipFill>
          <a:blip r:embed="rId7"/>
          <a:stretch>
            <a:fillRect/>
          </a:stretch>
        </p:blipFill>
        <p:spPr>
          <a:xfrm>
            <a:off x="6204565" y="2121365"/>
            <a:ext cx="5679595" cy="2160000"/>
          </a:xfrm>
          <a:prstGeom prst="rect">
            <a:avLst/>
          </a:prstGeom>
        </p:spPr>
      </p:pic>
    </p:spTree>
    <p:extLst>
      <p:ext uri="{BB962C8B-B14F-4D97-AF65-F5344CB8AC3E}">
        <p14:creationId xmlns:p14="http://schemas.microsoft.com/office/powerpoint/2010/main" val="2102100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Annexe B. Implémentations</a:t>
            </a:r>
            <a:endParaRPr lang="fr-FR" dirty="0"/>
          </a:p>
        </p:txBody>
      </p:sp>
      <p:sp>
        <p:nvSpPr>
          <p:cNvPr id="5" name="Espace réservé du texte 4"/>
          <p:cNvSpPr>
            <a:spLocks noGrp="1"/>
          </p:cNvSpPr>
          <p:nvPr>
            <p:ph type="body" sz="quarter" idx="14"/>
          </p:nvPr>
        </p:nvSpPr>
        <p:spPr>
          <a:xfrm>
            <a:off x="821531" y="868902"/>
            <a:ext cx="5769392" cy="352957"/>
          </a:xfrm>
        </p:spPr>
        <p:txBody>
          <a:bodyPr/>
          <a:lstStyle/>
          <a:p>
            <a:r>
              <a:rPr lang="fr-FR" dirty="0" smtClean="0"/>
              <a:t>Notebook d’analyse</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103</a:t>
            </a:fld>
            <a:endParaRPr lang="fr-FR" dirty="0"/>
          </a:p>
        </p:txBody>
      </p:sp>
      <p:pic>
        <p:nvPicPr>
          <p:cNvPr id="16"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20" y="4422993"/>
            <a:ext cx="6399622" cy="1964413"/>
          </a:xfrm>
          <a:prstGeom prst="rect">
            <a:avLst/>
          </a:prstGeom>
          <a:ln w="19050">
            <a:solidFill>
              <a:schemeClr val="tx1"/>
            </a:solidFill>
          </a:ln>
        </p:spPr>
      </p:pic>
      <p:pic>
        <p:nvPicPr>
          <p:cNvPr id="21" name="Imag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2959" y="2109457"/>
            <a:ext cx="2209941" cy="2189772"/>
          </a:xfrm>
          <a:prstGeom prst="rect">
            <a:avLst/>
          </a:prstGeom>
          <a:ln w="19050">
            <a:solidFill>
              <a:schemeClr val="tx1"/>
            </a:solidFill>
          </a:ln>
        </p:spPr>
      </p:pic>
      <p:pic>
        <p:nvPicPr>
          <p:cNvPr id="23" name="Image 22"/>
          <p:cNvPicPr>
            <a:picLocks noChangeAspect="1"/>
          </p:cNvPicPr>
          <p:nvPr/>
        </p:nvPicPr>
        <p:blipFill>
          <a:blip r:embed="rId4"/>
          <a:stretch>
            <a:fillRect/>
          </a:stretch>
        </p:blipFill>
        <p:spPr>
          <a:xfrm>
            <a:off x="896520" y="1368091"/>
            <a:ext cx="3753913" cy="2931138"/>
          </a:xfrm>
          <a:prstGeom prst="rect">
            <a:avLst/>
          </a:prstGeom>
          <a:ln w="38100">
            <a:solidFill>
              <a:schemeClr val="tx1"/>
            </a:solidFill>
          </a:ln>
        </p:spPr>
      </p:pic>
      <p:pic>
        <p:nvPicPr>
          <p:cNvPr id="24" name="Image 23"/>
          <p:cNvPicPr>
            <a:picLocks noChangeAspect="1"/>
          </p:cNvPicPr>
          <p:nvPr/>
        </p:nvPicPr>
        <p:blipFill>
          <a:blip r:embed="rId5"/>
          <a:stretch>
            <a:fillRect/>
          </a:stretch>
        </p:blipFill>
        <p:spPr>
          <a:xfrm>
            <a:off x="7932783" y="2190938"/>
            <a:ext cx="3031974" cy="4196467"/>
          </a:xfrm>
          <a:prstGeom prst="rect">
            <a:avLst/>
          </a:prstGeom>
          <a:ln w="19050">
            <a:solidFill>
              <a:schemeClr val="tx1"/>
            </a:solidFill>
          </a:ln>
        </p:spPr>
      </p:pic>
      <p:grpSp>
        <p:nvGrpSpPr>
          <p:cNvPr id="15" name="Groupe 14"/>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6"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2" name="Rectangle 21"/>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8"/>
                  </a:rPr>
                  <a:t>https</a:t>
                </a:r>
                <a:r>
                  <a:rPr lang="fr-FR" sz="1600" dirty="0">
                    <a:solidFill>
                      <a:schemeClr val="accent3"/>
                    </a:solidFill>
                    <a:hlinkClick r:id="rId8"/>
                  </a:rPr>
                  <a:t>://</a:t>
                </a:r>
                <a:r>
                  <a:rPr lang="fr-FR" sz="1600" dirty="0" smtClean="0">
                    <a:solidFill>
                      <a:schemeClr val="accent3"/>
                    </a:solidFill>
                    <a:hlinkClick r:id="rId8"/>
                  </a:rPr>
                  <a:t>github.com/cognitivefactory/</a:t>
                </a:r>
              </a:p>
              <a:p>
                <a:pPr algn="ctr"/>
                <a:r>
                  <a:rPr lang="fr-FR" sz="1600" dirty="0" smtClean="0">
                    <a:solidFill>
                      <a:schemeClr val="accent3"/>
                    </a:solidFill>
                    <a:hlinkClick r:id="rId8"/>
                  </a:rPr>
                  <a:t>interactive-clustering</a:t>
                </a:r>
                <a:endParaRPr lang="fr-FR" sz="1600" dirty="0">
                  <a:solidFill>
                    <a:schemeClr val="accent3"/>
                  </a:solidFill>
                </a:endParaRPr>
              </a:p>
            </p:txBody>
          </p:sp>
        </p:grpSp>
      </p:grpSp>
      <p:grpSp>
        <p:nvGrpSpPr>
          <p:cNvPr id="25" name="Groupe 24"/>
          <p:cNvGrpSpPr/>
          <p:nvPr/>
        </p:nvGrpSpPr>
        <p:grpSpPr>
          <a:xfrm>
            <a:off x="7085933" y="1208188"/>
            <a:ext cx="4767262" cy="814388"/>
            <a:chOff x="7176176" y="5789822"/>
            <a:chExt cx="4767262" cy="814388"/>
          </a:xfrm>
        </p:grpSpPr>
        <p:pic>
          <p:nvPicPr>
            <p:cNvPr id="26" name="Image 25"/>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7" name="Rectangle 26"/>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8" name="Imag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9" name="Rectangle 28"/>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0"/>
                </a:rPr>
                <a:t>https</a:t>
              </a:r>
              <a:r>
                <a:rPr lang="fr-FR" sz="1600" dirty="0">
                  <a:solidFill>
                    <a:schemeClr val="accent3"/>
                  </a:solidFill>
                  <a:hlinkClick r:id="rId10"/>
                </a:rPr>
                <a:t>://</a:t>
              </a:r>
              <a:r>
                <a:rPr lang="fr-FR" sz="1600" dirty="0" smtClean="0">
                  <a:solidFill>
                    <a:schemeClr val="accent3"/>
                  </a:solidFill>
                  <a:hlinkClick r:id="rId10"/>
                </a:rPr>
                <a:t>github.com/cognitivefactory/</a:t>
              </a:r>
            </a:p>
            <a:p>
              <a:pPr algn="ctr"/>
              <a:r>
                <a:rPr lang="fr-FR" sz="1600" dirty="0" smtClean="0">
                  <a:solidFill>
                    <a:schemeClr val="accent3"/>
                  </a:solidFill>
                  <a:hlinkClick r:id="rId10"/>
                </a:rPr>
                <a:t>interactive-clustering-gui</a:t>
              </a:r>
              <a:endParaRPr lang="fr-FR" sz="1600" dirty="0">
                <a:solidFill>
                  <a:schemeClr val="accent3"/>
                </a:solidFill>
              </a:endParaRPr>
            </a:p>
          </p:txBody>
        </p:sp>
      </p:grpSp>
      <p:pic>
        <p:nvPicPr>
          <p:cNvPr id="30" name="Image 29"/>
          <p:cNvPicPr>
            <a:picLocks noChangeAspect="1"/>
          </p:cNvPicPr>
          <p:nvPr/>
        </p:nvPicPr>
        <p:blipFill rotWithShape="1">
          <a:blip r:embed="rId11">
            <a:extLst>
              <a:ext uri="{28A0092B-C50C-407E-A947-70E740481C1C}">
                <a14:useLocalDpi xmlns:a14="http://schemas.microsoft.com/office/drawing/2010/main" val="0"/>
              </a:ext>
            </a:extLst>
          </a:blip>
          <a:srcRect b="44921"/>
          <a:stretch/>
        </p:blipFill>
        <p:spPr>
          <a:xfrm>
            <a:off x="12470666" y="3889729"/>
            <a:ext cx="5400000" cy="2497676"/>
          </a:xfrm>
          <a:prstGeom prst="rect">
            <a:avLst/>
          </a:prstGeom>
        </p:spPr>
      </p:pic>
    </p:spTree>
    <p:extLst>
      <p:ext uri="{BB962C8B-B14F-4D97-AF65-F5344CB8AC3E}">
        <p14:creationId xmlns:p14="http://schemas.microsoft.com/office/powerpoint/2010/main" val="30883079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104</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4" name="Image 3"/>
          <p:cNvPicPr>
            <a:picLocks noChangeAspect="1"/>
          </p:cNvPicPr>
          <p:nvPr/>
        </p:nvPicPr>
        <p:blipFill>
          <a:blip r:embed="rId7"/>
          <a:stretch>
            <a:fillRect/>
          </a:stretch>
        </p:blipFill>
        <p:spPr>
          <a:xfrm>
            <a:off x="6993069" y="2151153"/>
            <a:ext cx="4320000" cy="4204985"/>
          </a:xfrm>
          <a:prstGeom prst="rect">
            <a:avLst/>
          </a:prstGeom>
          <a:ln w="28575">
            <a:solidFill>
              <a:schemeClr val="tx1"/>
            </a:solidFill>
          </a:ln>
        </p:spPr>
      </p:pic>
      <p:pic>
        <p:nvPicPr>
          <p:cNvPr id="6" name="Image 5"/>
          <p:cNvPicPr>
            <a:picLocks noChangeAspect="1"/>
          </p:cNvPicPr>
          <p:nvPr/>
        </p:nvPicPr>
        <p:blipFill>
          <a:blip r:embed="rId8"/>
          <a:stretch>
            <a:fillRect/>
          </a:stretch>
        </p:blipFill>
        <p:spPr>
          <a:xfrm>
            <a:off x="1361531" y="2151153"/>
            <a:ext cx="4320000" cy="4291978"/>
          </a:xfrm>
          <a:prstGeom prst="rect">
            <a:avLst/>
          </a:prstGeom>
          <a:ln w="28575">
            <a:solidFill>
              <a:schemeClr val="tx1"/>
            </a:solidFill>
          </a:ln>
        </p:spPr>
      </p:pic>
    </p:spTree>
    <p:extLst>
      <p:ext uri="{BB962C8B-B14F-4D97-AF65-F5344CB8AC3E}">
        <p14:creationId xmlns:p14="http://schemas.microsoft.com/office/powerpoint/2010/main" val="172460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105</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27" name="Image 26"/>
          <p:cNvPicPr>
            <a:picLocks noChangeAspect="1"/>
          </p:cNvPicPr>
          <p:nvPr/>
        </p:nvPicPr>
        <p:blipFill>
          <a:blip r:embed="rId7"/>
          <a:stretch>
            <a:fillRect/>
          </a:stretch>
        </p:blipFill>
        <p:spPr>
          <a:xfrm>
            <a:off x="1361531" y="2151277"/>
            <a:ext cx="4320000" cy="4204861"/>
          </a:xfrm>
          <a:prstGeom prst="rect">
            <a:avLst/>
          </a:prstGeom>
          <a:ln w="28575">
            <a:solidFill>
              <a:schemeClr val="tx1"/>
            </a:solidFill>
          </a:ln>
        </p:spPr>
      </p:pic>
      <p:pic>
        <p:nvPicPr>
          <p:cNvPr id="28" name="Image 27"/>
          <p:cNvPicPr>
            <a:picLocks noChangeAspect="1"/>
          </p:cNvPicPr>
          <p:nvPr/>
        </p:nvPicPr>
        <p:blipFill>
          <a:blip r:embed="rId8"/>
          <a:stretch>
            <a:fillRect/>
          </a:stretch>
        </p:blipFill>
        <p:spPr>
          <a:xfrm>
            <a:off x="6993069" y="2151153"/>
            <a:ext cx="4320000" cy="4259549"/>
          </a:xfrm>
          <a:prstGeom prst="rect">
            <a:avLst/>
          </a:prstGeom>
          <a:ln w="28575">
            <a:solidFill>
              <a:schemeClr val="tx1"/>
            </a:solidFill>
          </a:ln>
        </p:spPr>
      </p:pic>
    </p:spTree>
    <p:extLst>
      <p:ext uri="{BB962C8B-B14F-4D97-AF65-F5344CB8AC3E}">
        <p14:creationId xmlns:p14="http://schemas.microsoft.com/office/powerpoint/2010/main" val="22730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Annexe </a:t>
            </a:r>
            <a:r>
              <a:rPr lang="fr-FR" dirty="0" smtClean="0"/>
              <a:t>B. Implémentations</a:t>
            </a:r>
            <a:endParaRPr lang="fr-FR" dirty="0"/>
          </a:p>
        </p:txBody>
      </p:sp>
      <p:sp>
        <p:nvSpPr>
          <p:cNvPr id="15" name="Espace réservé du numéro de diapositive 4"/>
          <p:cNvSpPr>
            <a:spLocks noGrp="1"/>
          </p:cNvSpPr>
          <p:nvPr>
            <p:ph type="sldNum" sz="quarter" idx="12"/>
          </p:nvPr>
        </p:nvSpPr>
        <p:spPr/>
        <p:txBody>
          <a:bodyPr/>
          <a:lstStyle/>
          <a:p>
            <a:fld id="{0B167A8D-1753-467B-8CBB-93FC469C016E}" type="slidenum">
              <a:rPr lang="fr-FR" smtClean="0"/>
              <a:t>106</a:t>
            </a:fld>
            <a:endParaRPr lang="fr-FR" dirty="0"/>
          </a:p>
        </p:txBody>
      </p:sp>
      <p:sp>
        <p:nvSpPr>
          <p:cNvPr id="3" name="Espace réservé du texte 2"/>
          <p:cNvSpPr>
            <a:spLocks noGrp="1"/>
          </p:cNvSpPr>
          <p:nvPr>
            <p:ph type="body" sz="quarter" idx="14"/>
          </p:nvPr>
        </p:nvSpPr>
        <p:spPr/>
        <p:txBody>
          <a:bodyPr/>
          <a:lstStyle/>
          <a:p>
            <a:r>
              <a:rPr lang="fr-FR" dirty="0" smtClean="0"/>
              <a:t>Disponibilités sur le GitHub « </a:t>
            </a:r>
            <a:r>
              <a:rPr lang="fr-FR" i="1" dirty="0" smtClean="0"/>
              <a:t>cognitivefactory</a:t>
            </a:r>
            <a:r>
              <a:rPr lang="fr-FR" dirty="0" smtClean="0"/>
              <a:t> »</a:t>
            </a:r>
            <a:endParaRPr lang="fr-FR" dirty="0"/>
          </a:p>
        </p:txBody>
      </p:sp>
      <p:grpSp>
        <p:nvGrpSpPr>
          <p:cNvPr id="16" name="Groupe 15"/>
          <p:cNvGrpSpPr/>
          <p:nvPr/>
        </p:nvGrpSpPr>
        <p:grpSpPr>
          <a:xfrm>
            <a:off x="7085933" y="295011"/>
            <a:ext cx="4767262" cy="814388"/>
            <a:chOff x="-4898231" y="1718366"/>
            <a:chExt cx="4767262" cy="814388"/>
          </a:xfrm>
        </p:grpSpPr>
        <p:pic>
          <p:nvPicPr>
            <p:cNvPr id="17" name="Image 16"/>
            <p:cNvPicPr>
              <a:picLocks noChangeAspect="1"/>
            </p:cNvPicPr>
            <p:nvPr/>
          </p:nvPicPr>
          <p:blipFill rotWithShape="1">
            <a:blip r:embed="rId2"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18" name="Groupe 17"/>
            <p:cNvGrpSpPr/>
            <p:nvPr/>
          </p:nvGrpSpPr>
          <p:grpSpPr>
            <a:xfrm>
              <a:off x="-4898231" y="1718366"/>
              <a:ext cx="4767262" cy="814388"/>
              <a:chOff x="7176176" y="5789822"/>
              <a:chExt cx="4767262" cy="814388"/>
            </a:xfrm>
          </p:grpSpPr>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rId4"/>
                  </a:rPr>
                  <a:t>github.com/cognitivefactory/</a:t>
                </a:r>
              </a:p>
              <a:p>
                <a:pPr algn="ctr"/>
                <a:r>
                  <a:rPr lang="fr-FR" sz="1600" dirty="0" smtClean="0">
                    <a:solidFill>
                      <a:schemeClr val="accent3"/>
                    </a:solidFill>
                    <a:hlinkClick r:id="rId4"/>
                  </a:rPr>
                  <a:t>interactive-clustering</a:t>
                </a:r>
                <a:endParaRPr lang="fr-FR" sz="1600" dirty="0">
                  <a:solidFill>
                    <a:schemeClr val="accent3"/>
                  </a:solidFill>
                </a:endParaRPr>
              </a:p>
            </p:txBody>
          </p:sp>
        </p:grpSp>
      </p:grpSp>
      <p:grpSp>
        <p:nvGrpSpPr>
          <p:cNvPr id="22" name="Groupe 21"/>
          <p:cNvGrpSpPr/>
          <p:nvPr/>
        </p:nvGrpSpPr>
        <p:grpSpPr>
          <a:xfrm>
            <a:off x="7085933" y="1208188"/>
            <a:ext cx="4767262" cy="814388"/>
            <a:chOff x="7176176" y="5789822"/>
            <a:chExt cx="4767262" cy="814388"/>
          </a:xfrm>
        </p:grpSpPr>
        <p:pic>
          <p:nvPicPr>
            <p:cNvPr id="23" name="Image 22"/>
            <p:cNvPicPr>
              <a:picLocks noChangeAspect="1"/>
            </p:cNvPicPr>
            <p:nvPr/>
          </p:nvPicPr>
          <p:blipFill rotWithShape="1">
            <a:blip r:embed="rId5"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24" name="Rectangle 2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6" name="Rectangle 2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6"/>
                </a:rPr>
                <a:t>https</a:t>
              </a:r>
              <a:r>
                <a:rPr lang="fr-FR" sz="1600" dirty="0">
                  <a:solidFill>
                    <a:schemeClr val="accent3"/>
                  </a:solidFill>
                  <a:hlinkClick r:id="rId6"/>
                </a:rPr>
                <a:t>://</a:t>
              </a:r>
              <a:r>
                <a:rPr lang="fr-FR" sz="1600" dirty="0" smtClean="0">
                  <a:solidFill>
                    <a:schemeClr val="accent3"/>
                  </a:solidFill>
                  <a:hlinkClick r:id="rId6"/>
                </a:rPr>
                <a:t>github.com/cognitivefactory/</a:t>
              </a:r>
            </a:p>
            <a:p>
              <a:pPr algn="ctr"/>
              <a:r>
                <a:rPr lang="fr-FR" sz="1600" dirty="0" smtClean="0">
                  <a:solidFill>
                    <a:schemeClr val="accent3"/>
                  </a:solidFill>
                  <a:hlinkClick r:id="rId6"/>
                </a:rPr>
                <a:t>interactive-clustering-gui</a:t>
              </a:r>
              <a:endParaRPr lang="fr-FR" sz="1600" dirty="0">
                <a:solidFill>
                  <a:schemeClr val="accent3"/>
                </a:solidFill>
              </a:endParaRPr>
            </a:p>
          </p:txBody>
        </p:sp>
      </p:grpSp>
      <p:pic>
        <p:nvPicPr>
          <p:cNvPr id="27" name="Image 26"/>
          <p:cNvPicPr>
            <a:picLocks noChangeAspect="1"/>
          </p:cNvPicPr>
          <p:nvPr/>
        </p:nvPicPr>
        <p:blipFill>
          <a:blip r:embed="rId7"/>
          <a:stretch>
            <a:fillRect/>
          </a:stretch>
        </p:blipFill>
        <p:spPr>
          <a:xfrm>
            <a:off x="6993069" y="2151152"/>
            <a:ext cx="4320000" cy="4245677"/>
          </a:xfrm>
          <a:prstGeom prst="rect">
            <a:avLst/>
          </a:prstGeom>
          <a:ln w="28575">
            <a:solidFill>
              <a:schemeClr val="tx1"/>
            </a:solidFill>
          </a:ln>
        </p:spPr>
      </p:pic>
      <p:pic>
        <p:nvPicPr>
          <p:cNvPr id="28" name="Image 27"/>
          <p:cNvPicPr>
            <a:picLocks noChangeAspect="1"/>
          </p:cNvPicPr>
          <p:nvPr/>
        </p:nvPicPr>
        <p:blipFill>
          <a:blip r:embed="rId8"/>
          <a:stretch>
            <a:fillRect/>
          </a:stretch>
        </p:blipFill>
        <p:spPr>
          <a:xfrm>
            <a:off x="1361531" y="2151153"/>
            <a:ext cx="4320000" cy="4227396"/>
          </a:xfrm>
          <a:prstGeom prst="rect">
            <a:avLst/>
          </a:prstGeom>
          <a:ln w="28575">
            <a:solidFill>
              <a:schemeClr val="tx1"/>
            </a:solidFill>
          </a:ln>
        </p:spPr>
      </p:pic>
    </p:spTree>
    <p:extLst>
      <p:ext uri="{BB962C8B-B14F-4D97-AF65-F5344CB8AC3E}">
        <p14:creationId xmlns:p14="http://schemas.microsoft.com/office/powerpoint/2010/main" val="3218698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 </a:t>
            </a:r>
            <a:r>
              <a:rPr lang="fr-FR" dirty="0" smtClean="0"/>
              <a:t>(cf. </a:t>
            </a:r>
            <a:r>
              <a:rPr lang="fr-FR" dirty="0" smtClean="0"/>
              <a:t>manuscrit)</a:t>
            </a:r>
            <a:endParaRPr lang="fr-FR" dirty="0"/>
          </a:p>
        </p:txBody>
      </p:sp>
    </p:spTree>
    <p:extLst>
      <p:ext uri="{BB962C8B-B14F-4D97-AF65-F5344CB8AC3E}">
        <p14:creationId xmlns:p14="http://schemas.microsoft.com/office/powerpoint/2010/main" val="279474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a:t>
            </a:r>
            <a:endParaRPr lang="fr-FR" dirty="0"/>
          </a:p>
        </p:txBody>
      </p:sp>
      <p:sp>
        <p:nvSpPr>
          <p:cNvPr id="6" name="Espace réservé du numéro de diapositive 4"/>
          <p:cNvSpPr>
            <a:spLocks noGrp="1"/>
          </p:cNvSpPr>
          <p:nvPr>
            <p:ph type="sldNum" sz="quarter" idx="12"/>
          </p:nvPr>
        </p:nvSpPr>
        <p:spPr/>
        <p:txBody>
          <a:bodyPr/>
          <a:lstStyle/>
          <a:p>
            <a:fld id="{0B167A8D-1753-467B-8CBB-93FC469C016E}" type="slidenum">
              <a:rPr lang="fr-FR" smtClean="0"/>
              <a:t>108</a:t>
            </a:fld>
            <a:endParaRPr lang="fr-FR" dirty="0"/>
          </a:p>
        </p:txBody>
      </p:sp>
      <p:sp>
        <p:nvSpPr>
          <p:cNvPr id="5" name="Espace réservé du texte 4"/>
          <p:cNvSpPr>
            <a:spLocks noGrp="1"/>
          </p:cNvSpPr>
          <p:nvPr>
            <p:ph type="body" sz="quarter" idx="14"/>
          </p:nvPr>
        </p:nvSpPr>
        <p:spPr/>
        <p:txBody>
          <a:bodyPr/>
          <a:lstStyle/>
          <a:p>
            <a:pPr algn="just"/>
            <a:r>
              <a:rPr lang="fr-FR" b="1" dirty="0" smtClean="0"/>
              <a:t>4.1.1. </a:t>
            </a:r>
            <a:r>
              <a:rPr lang="fr-FR" dirty="0" smtClean="0"/>
              <a:t>Étude </a:t>
            </a:r>
            <a:r>
              <a:rPr lang="fr-FR" dirty="0"/>
              <a:t>de convergence vers une vérité terrain préétablie en </a:t>
            </a:r>
            <a:r>
              <a:rPr lang="fr-FR" dirty="0" smtClean="0"/>
              <a:t>simulant l'annotation </a:t>
            </a:r>
            <a:r>
              <a:rPr lang="fr-FR" dirty="0"/>
              <a:t>d'une base d'apprentissage et mesurant la vitesse de </a:t>
            </a:r>
            <a:r>
              <a:rPr lang="fr-FR" dirty="0" smtClean="0"/>
              <a:t>sa </a:t>
            </a:r>
            <a:r>
              <a:rPr lang="fr-FR" dirty="0" smtClean="0"/>
              <a:t>création (page 55)</a:t>
            </a:r>
            <a:endParaRPr lang="fr-FR" dirty="0"/>
          </a:p>
        </p:txBody>
      </p:sp>
      <p:sp>
        <p:nvSpPr>
          <p:cNvPr id="13" name="Espace réservé du texte 12"/>
          <p:cNvSpPr>
            <a:spLocks noGrp="1"/>
          </p:cNvSpPr>
          <p:nvPr>
            <p:ph type="body" sz="quarter" idx="15"/>
          </p:nvPr>
        </p:nvSpPr>
        <p:spPr>
          <a:xfrm>
            <a:off x="821531" y="4243526"/>
            <a:ext cx="5400000" cy="2048530"/>
          </a:xfrm>
        </p:spPr>
        <p:txBody>
          <a:bodyPr anchor="ctr"/>
          <a:lstStyle/>
          <a:p>
            <a:pPr marL="342900" indent="-342900">
              <a:buFont typeface="Wingdings" panose="05000000000000000000" pitchFamily="2" charset="2"/>
              <a:buChar char="Ø"/>
            </a:pPr>
            <a:r>
              <a:rPr lang="fr-FR" dirty="0" smtClean="0"/>
              <a:t>Annotation « exhaustive » peu applicable</a:t>
            </a:r>
          </a:p>
          <a:p>
            <a:pPr marL="342900" indent="-342900">
              <a:buFont typeface="Wingdings" panose="05000000000000000000" pitchFamily="2" charset="2"/>
              <a:buChar char="Ø"/>
            </a:pPr>
            <a:r>
              <a:rPr lang="fr-FR" dirty="0" smtClean="0"/>
              <a:t>Choix d’une annotation « suffisante » (90%)</a:t>
            </a:r>
          </a:p>
          <a:p>
            <a:pPr marL="342900" indent="-342900">
              <a:buFont typeface="Wingdings" panose="05000000000000000000" pitchFamily="2" charset="2"/>
              <a:buChar char="Ø"/>
            </a:pPr>
            <a:r>
              <a:rPr lang="fr-FR" dirty="0" smtClean="0"/>
              <a:t>Forte variabilité </a:t>
            </a:r>
            <a:r>
              <a:rPr lang="fr-FR" dirty="0" smtClean="0">
                <a:sym typeface="Wingdings" panose="05000000000000000000" pitchFamily="2" charset="2"/>
              </a:rPr>
              <a:t> Optimisation possible</a:t>
            </a:r>
            <a:endParaRPr lang="fr-FR" dirty="0"/>
          </a:p>
        </p:txBody>
      </p:sp>
      <p:pic>
        <p:nvPicPr>
          <p:cNvPr id="9" name="Image 8"/>
          <p:cNvPicPr>
            <a:picLocks noChangeAspect="1"/>
          </p:cNvPicPr>
          <p:nvPr/>
        </p:nvPicPr>
        <p:blipFill>
          <a:blip r:embed="rId2"/>
          <a:stretch>
            <a:fillRect/>
          </a:stretch>
        </p:blipFill>
        <p:spPr>
          <a:xfrm>
            <a:off x="7478748" y="1687479"/>
            <a:ext cx="3600000" cy="2618786"/>
          </a:xfrm>
          <a:prstGeom prst="rect">
            <a:avLst/>
          </a:prstGeom>
        </p:spPr>
      </p:pic>
      <p:pic>
        <p:nvPicPr>
          <p:cNvPr id="15" name="Image 14"/>
          <p:cNvPicPr>
            <a:picLocks noChangeAspect="1"/>
          </p:cNvPicPr>
          <p:nvPr/>
        </p:nvPicPr>
        <p:blipFill>
          <a:blip r:embed="rId3"/>
          <a:stretch>
            <a:fillRect/>
          </a:stretch>
        </p:blipFill>
        <p:spPr>
          <a:xfrm>
            <a:off x="1901531" y="2001555"/>
            <a:ext cx="3600000" cy="2323218"/>
          </a:xfrm>
          <a:prstGeom prst="rect">
            <a:avLst/>
          </a:prstGeom>
        </p:spPr>
      </p:pic>
      <p:pic>
        <p:nvPicPr>
          <p:cNvPr id="16" name="Image 15"/>
          <p:cNvPicPr>
            <a:picLocks noChangeAspect="1"/>
          </p:cNvPicPr>
          <p:nvPr/>
        </p:nvPicPr>
        <p:blipFill>
          <a:blip r:embed="rId4"/>
          <a:stretch>
            <a:fillRect/>
          </a:stretch>
        </p:blipFill>
        <p:spPr>
          <a:xfrm>
            <a:off x="7478748" y="4444979"/>
            <a:ext cx="3600000" cy="1743438"/>
          </a:xfrm>
          <a:prstGeom prst="rect">
            <a:avLst/>
          </a:prstGeom>
        </p:spPr>
      </p:pic>
    </p:spTree>
    <p:extLst>
      <p:ext uri="{BB962C8B-B14F-4D97-AF65-F5344CB8AC3E}">
        <p14:creationId xmlns:p14="http://schemas.microsoft.com/office/powerpoint/2010/main" val="57947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C. Études</a:t>
            </a:r>
            <a:endParaRPr lang="fr-FR" dirty="0"/>
          </a:p>
        </p:txBody>
      </p:sp>
      <p:sp>
        <p:nvSpPr>
          <p:cNvPr id="6" name="Espace réservé du numéro de diapositive 4"/>
          <p:cNvSpPr>
            <a:spLocks noGrp="1"/>
          </p:cNvSpPr>
          <p:nvPr>
            <p:ph type="sldNum" sz="quarter" idx="12"/>
          </p:nvPr>
        </p:nvSpPr>
        <p:spPr/>
        <p:txBody>
          <a:bodyPr/>
          <a:lstStyle/>
          <a:p>
            <a:fld id="{0B167A8D-1753-467B-8CBB-93FC469C016E}" type="slidenum">
              <a:rPr lang="fr-FR" smtClean="0"/>
              <a:t>109</a:t>
            </a:fld>
            <a:endParaRPr lang="fr-FR" dirty="0"/>
          </a:p>
        </p:txBody>
      </p:sp>
      <p:sp>
        <p:nvSpPr>
          <p:cNvPr id="5" name="Espace réservé du texte 4"/>
          <p:cNvSpPr>
            <a:spLocks noGrp="1"/>
          </p:cNvSpPr>
          <p:nvPr>
            <p:ph type="body" sz="quarter" idx="14"/>
          </p:nvPr>
        </p:nvSpPr>
        <p:spPr/>
        <p:txBody>
          <a:bodyPr/>
          <a:lstStyle/>
          <a:p>
            <a:pPr algn="just"/>
            <a:r>
              <a:rPr lang="fr-FR" b="1" dirty="0" smtClean="0"/>
              <a:t>4.2.1. </a:t>
            </a:r>
            <a:r>
              <a:rPr lang="fr-FR" dirty="0"/>
              <a:t>Étude d'optimisation des paramètres d'implémentation en </a:t>
            </a:r>
            <a:r>
              <a:rPr lang="fr-FR" dirty="0" smtClean="0"/>
              <a:t>analysant leurs </a:t>
            </a:r>
            <a:r>
              <a:rPr lang="fr-FR" dirty="0"/>
              <a:t>tailles </a:t>
            </a:r>
            <a:r>
              <a:rPr lang="fr-FR" dirty="0" smtClean="0"/>
              <a:t>d'effets </a:t>
            </a:r>
            <a:r>
              <a:rPr lang="fr-FR" dirty="0"/>
              <a:t>sur la vitesse de création d'une base </a:t>
            </a:r>
            <a:r>
              <a:rPr lang="fr-FR" dirty="0" smtClean="0"/>
              <a:t>d'apprentissage (page 62)</a:t>
            </a:r>
            <a:endParaRPr lang="fr-FR" dirty="0"/>
          </a:p>
        </p:txBody>
      </p:sp>
      <p:pic>
        <p:nvPicPr>
          <p:cNvPr id="12" name="Image 11"/>
          <p:cNvPicPr>
            <a:picLocks noChangeAspect="1"/>
          </p:cNvPicPr>
          <p:nvPr/>
        </p:nvPicPr>
        <p:blipFill>
          <a:blip r:embed="rId2"/>
          <a:stretch>
            <a:fillRect/>
          </a:stretch>
        </p:blipFill>
        <p:spPr>
          <a:xfrm>
            <a:off x="1781947" y="1597118"/>
            <a:ext cx="3600000" cy="2305321"/>
          </a:xfrm>
          <a:prstGeom prst="rect">
            <a:avLst/>
          </a:prstGeom>
        </p:spPr>
      </p:pic>
      <p:pic>
        <p:nvPicPr>
          <p:cNvPr id="13" name="Image 12"/>
          <p:cNvPicPr>
            <a:picLocks noChangeAspect="1"/>
          </p:cNvPicPr>
          <p:nvPr/>
        </p:nvPicPr>
        <p:blipFill>
          <a:blip r:embed="rId3"/>
          <a:stretch>
            <a:fillRect/>
          </a:stretch>
        </p:blipFill>
        <p:spPr>
          <a:xfrm>
            <a:off x="1781947" y="3917216"/>
            <a:ext cx="3600000" cy="2655082"/>
          </a:xfrm>
          <a:prstGeom prst="rect">
            <a:avLst/>
          </a:prstGeom>
        </p:spPr>
      </p:pic>
      <p:pic>
        <p:nvPicPr>
          <p:cNvPr id="14" name="Image 13"/>
          <p:cNvPicPr>
            <a:picLocks noChangeAspect="1"/>
          </p:cNvPicPr>
          <p:nvPr/>
        </p:nvPicPr>
        <p:blipFill>
          <a:blip r:embed="rId4"/>
          <a:stretch>
            <a:fillRect/>
          </a:stretch>
        </p:blipFill>
        <p:spPr>
          <a:xfrm>
            <a:off x="7699299" y="3902439"/>
            <a:ext cx="3600000" cy="2564836"/>
          </a:xfrm>
          <a:prstGeom prst="rect">
            <a:avLst/>
          </a:prstGeom>
        </p:spPr>
      </p:pic>
      <p:pic>
        <p:nvPicPr>
          <p:cNvPr id="2" name="Image 1"/>
          <p:cNvPicPr>
            <a:picLocks noChangeAspect="1"/>
          </p:cNvPicPr>
          <p:nvPr/>
        </p:nvPicPr>
        <p:blipFill>
          <a:blip r:embed="rId5"/>
          <a:stretch>
            <a:fillRect/>
          </a:stretch>
        </p:blipFill>
        <p:spPr>
          <a:xfrm>
            <a:off x="7699299" y="1597118"/>
            <a:ext cx="3600000" cy="2382353"/>
          </a:xfrm>
          <a:prstGeom prst="rect">
            <a:avLst/>
          </a:prstGeom>
        </p:spPr>
      </p:pic>
    </p:spTree>
    <p:extLst>
      <p:ext uri="{BB962C8B-B14F-4D97-AF65-F5344CB8AC3E}">
        <p14:creationId xmlns:p14="http://schemas.microsoft.com/office/powerpoint/2010/main" val="2787029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11</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2" name="Groupe 41"/>
          <p:cNvGrpSpPr/>
          <p:nvPr/>
        </p:nvGrpSpPr>
        <p:grpSpPr>
          <a:xfrm>
            <a:off x="9956920" y="6308556"/>
            <a:ext cx="1896149" cy="360000"/>
            <a:chOff x="1398105" y="6348530"/>
            <a:chExt cx="1896149" cy="360000"/>
          </a:xfrm>
        </p:grpSpPr>
        <p:sp>
          <p:nvSpPr>
            <p:cNvPr id="44" name="Rectangle 4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6" name="Rectangle 4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17" name="Image 16"/>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3092319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110</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4.3.1. </a:t>
            </a:r>
            <a:r>
              <a:rPr lang="fr-FR" dirty="0"/>
              <a:t>Étude du temps d'annotation nécessaire pour traiter un lot </a:t>
            </a:r>
            <a:r>
              <a:rPr lang="fr-FR" dirty="0" smtClean="0"/>
              <a:t>de contraintes </a:t>
            </a:r>
            <a:r>
              <a:rPr lang="fr-FR" dirty="0"/>
              <a:t>en chronométrant des opérateurs en situation réelle </a:t>
            </a:r>
            <a:r>
              <a:rPr lang="fr-FR" dirty="0" smtClean="0"/>
              <a:t>(page 74)</a:t>
            </a:r>
            <a:endParaRPr lang="fr-FR" dirty="0"/>
          </a:p>
        </p:txBody>
      </p:sp>
      <p:pic>
        <p:nvPicPr>
          <p:cNvPr id="9" name="Image 8"/>
          <p:cNvPicPr>
            <a:picLocks noChangeAspect="1"/>
          </p:cNvPicPr>
          <p:nvPr/>
        </p:nvPicPr>
        <p:blipFill>
          <a:blip r:embed="rId2"/>
          <a:stretch>
            <a:fillRect/>
          </a:stretch>
        </p:blipFill>
        <p:spPr>
          <a:xfrm>
            <a:off x="1901531" y="2065392"/>
            <a:ext cx="3600000" cy="1975046"/>
          </a:xfrm>
          <a:prstGeom prst="rect">
            <a:avLst/>
          </a:prstGeom>
        </p:spPr>
      </p:pic>
      <p:pic>
        <p:nvPicPr>
          <p:cNvPr id="10" name="Image 9"/>
          <p:cNvPicPr>
            <a:picLocks noChangeAspect="1"/>
          </p:cNvPicPr>
          <p:nvPr/>
        </p:nvPicPr>
        <p:blipFill>
          <a:blip r:embed="rId3"/>
          <a:stretch>
            <a:fillRect/>
          </a:stretch>
        </p:blipFill>
        <p:spPr>
          <a:xfrm>
            <a:off x="7302670" y="2069078"/>
            <a:ext cx="3600000" cy="1970950"/>
          </a:xfrm>
          <a:prstGeom prst="rect">
            <a:avLst/>
          </a:prstGeom>
        </p:spPr>
      </p:pic>
      <p:sp>
        <p:nvSpPr>
          <p:cNvPr id="11" name="Espace réservé du texte 12"/>
          <p:cNvSpPr txBox="1">
            <a:spLocks/>
          </p:cNvSpPr>
          <p:nvPr/>
        </p:nvSpPr>
        <p:spPr>
          <a:xfrm>
            <a:off x="821531" y="4243526"/>
            <a:ext cx="9920450" cy="2048530"/>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dirty="0" smtClean="0"/>
              <a:t>14 annotateurs sur 1 000 contraintes</a:t>
            </a:r>
          </a:p>
          <a:p>
            <a:pPr marL="342900" indent="-342900" algn="just">
              <a:buFont typeface="Wingdings" panose="05000000000000000000" pitchFamily="2" charset="2"/>
              <a:buChar char="Ø"/>
            </a:pPr>
            <a:r>
              <a:rPr lang="fr-FR" dirty="0" smtClean="0"/>
              <a:t>Estimation théorique à 7 secondes (temps de lecture, de traitement et d’action)</a:t>
            </a:r>
          </a:p>
          <a:p>
            <a:pPr marL="342900" indent="-342900" algn="just">
              <a:buFont typeface="Wingdings" panose="05000000000000000000" pitchFamily="2" charset="2"/>
              <a:buChar char="Ø"/>
            </a:pPr>
            <a:r>
              <a:rPr lang="fr-FR" dirty="0" smtClean="0"/>
              <a:t>Estimation réelle à 7.8 secondes</a:t>
            </a:r>
          </a:p>
          <a:p>
            <a:pPr marL="342900" indent="-342900" algn="just">
              <a:buFont typeface="Wingdings" panose="05000000000000000000" pitchFamily="2" charset="2"/>
              <a:buChar char="Ø"/>
            </a:pPr>
            <a:r>
              <a:rPr lang="fr-FR" dirty="0" smtClean="0"/>
              <a:t>Pas de conclusion sur le temps d’adaptation ou l’effet de fatigue</a:t>
            </a:r>
          </a:p>
        </p:txBody>
      </p:sp>
    </p:spTree>
    <p:extLst>
      <p:ext uri="{BB962C8B-B14F-4D97-AF65-F5344CB8AC3E}">
        <p14:creationId xmlns:p14="http://schemas.microsoft.com/office/powerpoint/2010/main" val="2861484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111</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4.3.2. </a:t>
            </a:r>
            <a:r>
              <a:rPr lang="fr-FR" dirty="0"/>
              <a:t>Étude du temps de calcul nécessaire aux algorithmes implémentés </a:t>
            </a:r>
            <a:r>
              <a:rPr lang="fr-FR" dirty="0" smtClean="0"/>
              <a:t>en chronométrant </a:t>
            </a:r>
            <a:r>
              <a:rPr lang="fr-FR" dirty="0"/>
              <a:t>des exécutions dans </a:t>
            </a:r>
            <a:r>
              <a:rPr lang="fr-FR" dirty="0"/>
              <a:t>diérentes</a:t>
            </a:r>
            <a:r>
              <a:rPr lang="fr-FR" dirty="0"/>
              <a:t> situations </a:t>
            </a:r>
            <a:r>
              <a:rPr lang="fr-FR" dirty="0" smtClean="0"/>
              <a:t>(page 83)</a:t>
            </a:r>
            <a:endParaRPr lang="fr-FR" dirty="0"/>
          </a:p>
        </p:txBody>
      </p:sp>
      <p:pic>
        <p:nvPicPr>
          <p:cNvPr id="9" name="Image 8"/>
          <p:cNvPicPr>
            <a:picLocks noChangeAspect="1"/>
          </p:cNvPicPr>
          <p:nvPr/>
        </p:nvPicPr>
        <p:blipFill>
          <a:blip r:embed="rId2"/>
          <a:stretch>
            <a:fillRect/>
          </a:stretch>
        </p:blipFill>
        <p:spPr>
          <a:xfrm>
            <a:off x="1158402" y="1709678"/>
            <a:ext cx="3600000" cy="4481768"/>
          </a:xfrm>
          <a:prstGeom prst="rect">
            <a:avLst/>
          </a:prstGeom>
        </p:spPr>
      </p:pic>
      <mc:AlternateContent xmlns:mc="http://schemas.openxmlformats.org/markup-compatibility/2006">
        <mc:Choice xmlns:a14="http://schemas.microsoft.com/office/drawing/2010/main" Requires="a14">
          <p:sp>
            <p:nvSpPr>
              <p:cNvPr id="11" name="Espace réservé du texte 12"/>
              <p:cNvSpPr txBox="1">
                <a:spLocks/>
              </p:cNvSpPr>
              <p:nvPr/>
            </p:nvSpPr>
            <p:spPr>
              <a:xfrm>
                <a:off x="5353235" y="1589101"/>
                <a:ext cx="5692617" cy="2361461"/>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Chronométrage des différents algorithmes</a:t>
                </a:r>
              </a:p>
              <a:p>
                <a:pPr marL="342900" indent="-342900">
                  <a:buFont typeface="Wingdings" panose="05000000000000000000" pitchFamily="2" charset="2"/>
                  <a:buChar char="Ø"/>
                </a:pPr>
                <a:r>
                  <a:rPr lang="fr-FR" dirty="0" smtClean="0"/>
                  <a:t>Simplification des modélisations (corrélation)</a:t>
                </a:r>
              </a:p>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smtClean="0"/>
                  <a:t>Exclusion du clustering hiérarchique</a:t>
                </a:r>
              </a:p>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0" dirty="0" smtClean="0">
                            <a:latin typeface="Cambria Math" panose="02040503050406030204" pitchFamily="18" charset="0"/>
                          </a:rPr>
                        </m:ctrlPr>
                      </m:sSubPr>
                      <m:e>
                        <m:r>
                          <m:rPr>
                            <m:sty m:val="p"/>
                          </m:rPr>
                          <a:rPr lang="fr-FR" b="0" i="0" dirty="0" smtClean="0">
                            <a:latin typeface="Cambria Math" panose="02040503050406030204" pitchFamily="18" charset="0"/>
                          </a:rPr>
                          <m:t>T</m:t>
                        </m:r>
                      </m:e>
                      <m:sub>
                        <m:r>
                          <a:rPr lang="fr-FR" b="0" i="1" dirty="0" smtClean="0">
                            <a:latin typeface="Cambria Math" panose="02040503050406030204" pitchFamily="18" charset="0"/>
                          </a:rPr>
                          <m:t>𝑡𝑜𝑡𝑎𝑙</m:t>
                        </m:r>
                      </m:sub>
                    </m:sSub>
                    <m:r>
                      <a:rPr lang="fr-FR" b="0" i="0" dirty="0" smtClean="0">
                        <a:latin typeface="Cambria Math" panose="02040503050406030204" pitchFamily="18" charset="0"/>
                      </a:rPr>
                      <m:t>(</m:t>
                    </m:r>
                    <m:r>
                      <m:rPr>
                        <m:sty m:val="p"/>
                      </m:rPr>
                      <a:rPr lang="fr-FR" b="0" i="0" dirty="0" smtClean="0">
                        <a:latin typeface="Cambria Math" panose="02040503050406030204" pitchFamily="18" charset="0"/>
                      </a:rPr>
                      <m:t>s</m:t>
                    </m:r>
                    <m:r>
                      <a:rPr lang="fr-FR" b="0" i="0" dirty="0" smtClean="0">
                        <a:latin typeface="Cambria Math" panose="02040503050406030204" pitchFamily="18" charset="0"/>
                      </a:rPr>
                      <m:t>)=</m:t>
                    </m:r>
                    <m:r>
                      <a:rPr lang="fr-FR" i="1" dirty="0" smtClean="0">
                        <a:latin typeface="Cambria Math" panose="02040503050406030204" pitchFamily="18" charset="0"/>
                      </a:rPr>
                      <m:t>0</m:t>
                    </m:r>
                    <m:r>
                      <a:rPr lang="fr-FR" b="0" i="1" dirty="0" smtClean="0">
                        <a:latin typeface="Cambria Math" panose="02040503050406030204" pitchFamily="18" charset="0"/>
                      </a:rPr>
                      <m:t>.</m:t>
                    </m:r>
                    <m:r>
                      <a:rPr lang="fr-FR" i="1" dirty="0" smtClean="0">
                        <a:latin typeface="Cambria Math" panose="02040503050406030204" pitchFamily="18" charset="0"/>
                      </a:rPr>
                      <m:t>17</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p:sp>
            <p:nvSpPr>
              <p:cNvPr id="11" name="Espace réservé du texte 12"/>
              <p:cNvSpPr txBox="1">
                <a:spLocks noRot="1" noChangeAspect="1" noMove="1" noResize="1" noEditPoints="1" noAdjustHandles="1" noChangeArrowheads="1" noChangeShapeType="1" noTextEdit="1"/>
              </p:cNvSpPr>
              <p:nvPr/>
            </p:nvSpPr>
            <p:spPr>
              <a:xfrm>
                <a:off x="5353235" y="1589101"/>
                <a:ext cx="5692617" cy="2361461"/>
              </a:xfrm>
              <a:prstGeom prst="rect">
                <a:avLst/>
              </a:prstGeom>
              <a:blipFill>
                <a:blip r:embed="rId3"/>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73292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112</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4.3.3. </a:t>
            </a:r>
            <a:r>
              <a:rPr lang="fr-FR" dirty="0"/>
              <a:t>Étude du nombre de contraintes nécessaires à la convergence vers </a:t>
            </a:r>
            <a:r>
              <a:rPr lang="fr-FR" dirty="0" smtClean="0"/>
              <a:t>une vérité </a:t>
            </a:r>
            <a:r>
              <a:rPr lang="fr-FR" dirty="0"/>
              <a:t>terrain préétablie en fonction de la taille du jeu de données</a:t>
            </a:r>
            <a:r>
              <a:rPr lang="fr-FR" dirty="0" smtClean="0"/>
              <a:t> (page 93)</a:t>
            </a:r>
            <a:endParaRPr lang="fr-FR" dirty="0"/>
          </a:p>
        </p:txBody>
      </p:sp>
      <p:pic>
        <p:nvPicPr>
          <p:cNvPr id="9" name="Image 8"/>
          <p:cNvPicPr>
            <a:picLocks noChangeAspect="1"/>
          </p:cNvPicPr>
          <p:nvPr/>
        </p:nvPicPr>
        <p:blipFill>
          <a:blip r:embed="rId2"/>
          <a:stretch>
            <a:fillRect/>
          </a:stretch>
        </p:blipFill>
        <p:spPr>
          <a:xfrm>
            <a:off x="1303362" y="1730394"/>
            <a:ext cx="3600000" cy="2243382"/>
          </a:xfrm>
          <a:prstGeom prst="rect">
            <a:avLst/>
          </a:prstGeom>
        </p:spPr>
      </p:pic>
      <p:pic>
        <p:nvPicPr>
          <p:cNvPr id="10" name="Image 9"/>
          <p:cNvPicPr>
            <a:picLocks noChangeAspect="1"/>
          </p:cNvPicPr>
          <p:nvPr/>
        </p:nvPicPr>
        <p:blipFill>
          <a:blip r:embed="rId3"/>
          <a:stretch>
            <a:fillRect/>
          </a:stretch>
        </p:blipFill>
        <p:spPr>
          <a:xfrm>
            <a:off x="1303362" y="4100732"/>
            <a:ext cx="3600000" cy="2116483"/>
          </a:xfrm>
          <a:prstGeom prst="rect">
            <a:avLst/>
          </a:prstGeom>
        </p:spPr>
      </p:pic>
      <mc:AlternateContent xmlns:mc="http://schemas.openxmlformats.org/markup-compatibility/2006">
        <mc:Choice xmlns:a14="http://schemas.microsoft.com/office/drawing/2010/main" Requires="a14">
          <p:sp>
            <p:nvSpPr>
              <p:cNvPr id="11" name="Espace réservé du texte 12"/>
              <p:cNvSpPr txBox="1">
                <a:spLocks/>
              </p:cNvSpPr>
              <p:nvPr/>
            </p:nvSpPr>
            <p:spPr>
              <a:xfrm>
                <a:off x="5353235" y="1947677"/>
                <a:ext cx="5692617"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0" dirty="0" smtClean="0">
                            <a:latin typeface="Cambria Math" panose="02040503050406030204" pitchFamily="18" charset="0"/>
                          </a:rPr>
                        </m:ctrlPr>
                      </m:sSubPr>
                      <m:e>
                        <m:r>
                          <m:rPr>
                            <m:sty m:val="p"/>
                          </m:rPr>
                          <a:rPr lang="fr-FR" b="0" i="0" dirty="0" smtClean="0">
                            <a:latin typeface="Cambria Math" panose="02040503050406030204" pitchFamily="18" charset="0"/>
                          </a:rPr>
                          <m:t>NB</m:t>
                        </m:r>
                      </m:e>
                      <m:sub>
                        <m:r>
                          <m:rPr>
                            <m:sty m:val="p"/>
                          </m:rPr>
                          <a:rPr lang="fr-FR" b="0" i="0" dirty="0" smtClean="0">
                            <a:latin typeface="Cambria Math" panose="02040503050406030204" pitchFamily="18" charset="0"/>
                          </a:rPr>
                          <m:t>contraintes</m:t>
                        </m:r>
                      </m:sub>
                    </m:sSub>
                    <m:r>
                      <a:rPr lang="fr-FR" b="0" i="0" dirty="0" smtClean="0">
                        <a:latin typeface="Cambria Math" panose="02040503050406030204" pitchFamily="18" charset="0"/>
                      </a:rPr>
                      <m:t>=</m:t>
                    </m:r>
                    <m:r>
                      <a:rPr lang="fr-FR" i="1" dirty="0" smtClean="0">
                        <a:latin typeface="Cambria Math" panose="02040503050406030204" pitchFamily="18" charset="0"/>
                      </a:rPr>
                      <m:t>3</m:t>
                    </m:r>
                    <m:r>
                      <a:rPr lang="fr-FR" b="0" i="1" dirty="0" smtClean="0">
                        <a:latin typeface="Cambria Math" panose="02040503050406030204" pitchFamily="18" charset="0"/>
                      </a:rPr>
                      <m:t>.15</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p:sp>
            <p:nvSpPr>
              <p:cNvPr id="11" name="Espace réservé du texte 12"/>
              <p:cNvSpPr txBox="1">
                <a:spLocks noRot="1" noChangeAspect="1" noMove="1" noResize="1" noEditPoints="1" noAdjustHandles="1" noChangeArrowheads="1" noChangeShapeType="1" noTextEdit="1"/>
              </p:cNvSpPr>
              <p:nvPr/>
            </p:nvSpPr>
            <p:spPr>
              <a:xfrm>
                <a:off x="5353235" y="1947677"/>
                <a:ext cx="5692617" cy="2002885"/>
              </a:xfrm>
              <a:prstGeom prst="rect">
                <a:avLst/>
              </a:prstGeom>
              <a:blipFill>
                <a:blip r:embed="rId4"/>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305252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113</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4.3.4. </a:t>
            </a:r>
            <a:r>
              <a:rPr lang="fr-FR" dirty="0"/>
              <a:t>Estimation du temps total d'un projet d'annotation en combinant </a:t>
            </a:r>
            <a:r>
              <a:rPr lang="fr-FR" dirty="0" smtClean="0"/>
              <a:t>les précédentes </a:t>
            </a:r>
            <a:r>
              <a:rPr lang="fr-FR" dirty="0"/>
              <a:t>études de coûts</a:t>
            </a:r>
            <a:r>
              <a:rPr lang="fr-FR" dirty="0" smtClean="0"/>
              <a:t> (page 97)</a:t>
            </a:r>
            <a:endParaRPr lang="fr-FR" dirty="0"/>
          </a:p>
        </p:txBody>
      </p:sp>
      <p:pic>
        <p:nvPicPr>
          <p:cNvPr id="9" name="Image 8"/>
          <p:cNvPicPr>
            <a:picLocks noChangeAspect="1"/>
          </p:cNvPicPr>
          <p:nvPr/>
        </p:nvPicPr>
        <p:blipFill>
          <a:blip r:embed="rId2"/>
          <a:stretch>
            <a:fillRect/>
          </a:stretch>
        </p:blipFill>
        <p:spPr>
          <a:xfrm>
            <a:off x="1420285" y="1900511"/>
            <a:ext cx="3600000" cy="1742857"/>
          </a:xfrm>
          <a:prstGeom prst="rect">
            <a:avLst/>
          </a:prstGeom>
        </p:spPr>
      </p:pic>
      <p:pic>
        <p:nvPicPr>
          <p:cNvPr id="10" name="Image 9"/>
          <p:cNvPicPr>
            <a:picLocks noChangeAspect="1"/>
          </p:cNvPicPr>
          <p:nvPr/>
        </p:nvPicPr>
        <p:blipFill>
          <a:blip r:embed="rId3"/>
          <a:stretch>
            <a:fillRect/>
          </a:stretch>
        </p:blipFill>
        <p:spPr>
          <a:xfrm>
            <a:off x="1420285" y="4208859"/>
            <a:ext cx="3600000" cy="1833680"/>
          </a:xfrm>
          <a:prstGeom prst="rect">
            <a:avLst/>
          </a:prstGeom>
        </p:spPr>
      </p:pic>
      <mc:AlternateContent xmlns:mc="http://schemas.openxmlformats.org/markup-compatibility/2006">
        <mc:Choice xmlns:a14="http://schemas.microsoft.com/office/drawing/2010/main" Requires="a14">
          <p:sp>
            <p:nvSpPr>
              <p:cNvPr id="11" name="Espace réservé du texte 12"/>
              <p:cNvSpPr txBox="1">
                <a:spLocks/>
              </p:cNvSpPr>
              <p:nvPr/>
            </p:nvSpPr>
            <p:spPr>
              <a:xfrm>
                <a:off x="5353235" y="1589101"/>
                <a:ext cx="5692617" cy="2361461"/>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Estimation : </a:t>
                </a:r>
                <a14:m>
                  <m:oMath xmlns:m="http://schemas.openxmlformats.org/officeDocument/2006/math">
                    <m:sSub>
                      <m:sSubPr>
                        <m:ctrlPr>
                          <a:rPr lang="fr-FR" b="0" i="0" dirty="0" smtClean="0">
                            <a:latin typeface="Cambria Math" panose="02040503050406030204" pitchFamily="18" charset="0"/>
                          </a:rPr>
                        </m:ctrlPr>
                      </m:sSubPr>
                      <m:e>
                        <m:r>
                          <m:rPr>
                            <m:sty m:val="p"/>
                          </m:rPr>
                          <a:rPr lang="fr-FR" b="0" i="0" dirty="0" smtClean="0">
                            <a:latin typeface="Cambria Math" panose="02040503050406030204" pitchFamily="18" charset="0"/>
                          </a:rPr>
                          <m:t>T</m:t>
                        </m:r>
                      </m:e>
                      <m:sub>
                        <m:r>
                          <a:rPr lang="fr-FR" b="0" i="1" dirty="0" smtClean="0">
                            <a:latin typeface="Cambria Math" panose="02040503050406030204" pitchFamily="18" charset="0"/>
                          </a:rPr>
                          <m:t>𝑡𝑜𝑡𝑎𝑙</m:t>
                        </m:r>
                      </m:sub>
                    </m:sSub>
                    <m:r>
                      <a:rPr lang="fr-FR" b="0" i="0" dirty="0" smtClean="0">
                        <a:latin typeface="Cambria Math" panose="02040503050406030204" pitchFamily="18" charset="0"/>
                      </a:rPr>
                      <m:t>(</m:t>
                    </m:r>
                    <m:r>
                      <m:rPr>
                        <m:sty m:val="p"/>
                      </m:rPr>
                      <a:rPr lang="fr-FR" b="0" i="0" dirty="0" smtClean="0">
                        <a:latin typeface="Cambria Math" panose="02040503050406030204" pitchFamily="18" charset="0"/>
                      </a:rPr>
                      <m:t>s</m:t>
                    </m:r>
                    <m:r>
                      <a:rPr lang="fr-FR" b="0" i="0" dirty="0" smtClean="0">
                        <a:latin typeface="Cambria Math" panose="02040503050406030204" pitchFamily="18" charset="0"/>
                      </a:rPr>
                      <m:t>)=</m:t>
                    </m:r>
                    <m:r>
                      <a:rPr lang="fr-FR" b="0" i="1" dirty="0" smtClean="0">
                        <a:latin typeface="Cambria Math" panose="02040503050406030204" pitchFamily="18" charset="0"/>
                      </a:rPr>
                      <m:t>24.6</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𝑁</m:t>
                    </m:r>
                    <m:sSub>
                      <m:sSubPr>
                        <m:ctrlPr>
                          <a:rPr lang="fr-FR" b="0"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𝐵</m:t>
                        </m:r>
                      </m:e>
                      <m:sub>
                        <m:r>
                          <a:rPr lang="fr-FR" b="0" i="1" dirty="0" smtClean="0">
                            <a:latin typeface="Cambria Math" panose="02040503050406030204" pitchFamily="18" charset="0"/>
                            <a:ea typeface="Cambria Math" panose="02040503050406030204" pitchFamily="18" charset="0"/>
                          </a:rPr>
                          <m:t>𝑑𝑜𝑛𝑛</m:t>
                        </m:r>
                        <m:r>
                          <a:rPr lang="fr-FR" b="0" i="1" dirty="0" smtClean="0">
                            <a:latin typeface="Cambria Math" panose="02040503050406030204" pitchFamily="18" charset="0"/>
                            <a:ea typeface="Cambria Math" panose="02040503050406030204" pitchFamily="18" charset="0"/>
                          </a:rPr>
                          <m:t>é</m:t>
                        </m:r>
                        <m:r>
                          <a:rPr lang="fr-FR" b="0" i="1" dirty="0" smtClean="0">
                            <a:latin typeface="Cambria Math" panose="02040503050406030204" pitchFamily="18" charset="0"/>
                            <a:ea typeface="Cambria Math" panose="02040503050406030204" pitchFamily="18" charset="0"/>
                          </a:rPr>
                          <m:t>𝑒𝑠</m:t>
                        </m:r>
                      </m:sub>
                    </m:sSub>
                  </m:oMath>
                </a14:m>
                <a:endParaRPr lang="fr-FR" dirty="0" smtClean="0"/>
              </a:p>
            </p:txBody>
          </p:sp>
        </mc:Choice>
        <mc:Fallback>
          <p:sp>
            <p:nvSpPr>
              <p:cNvPr id="11" name="Espace réservé du texte 12"/>
              <p:cNvSpPr txBox="1">
                <a:spLocks noRot="1" noChangeAspect="1" noMove="1" noResize="1" noEditPoints="1" noAdjustHandles="1" noChangeArrowheads="1" noChangeShapeType="1" noTextEdit="1"/>
              </p:cNvSpPr>
              <p:nvPr/>
            </p:nvSpPr>
            <p:spPr>
              <a:xfrm>
                <a:off x="5353235" y="1589101"/>
                <a:ext cx="5692617" cy="2361461"/>
              </a:xfrm>
              <a:prstGeom prst="rect">
                <a:avLst/>
              </a:prstGeom>
              <a:blipFill>
                <a:blip r:embed="rId4"/>
                <a:stretch>
                  <a:fillRect l="-964"/>
                </a:stretch>
              </a:blipFill>
            </p:spPr>
            <p:txBody>
              <a:bodyPr/>
              <a:lstStyle/>
              <a:p>
                <a:r>
                  <a:rPr lang="fr-FR">
                    <a:noFill/>
                  </a:rPr>
                  <a:t> </a:t>
                </a:r>
              </a:p>
            </p:txBody>
          </p:sp>
        </mc:Fallback>
      </mc:AlternateContent>
    </p:spTree>
    <p:extLst>
      <p:ext uri="{BB962C8B-B14F-4D97-AF65-F5344CB8AC3E}">
        <p14:creationId xmlns:p14="http://schemas.microsoft.com/office/powerpoint/2010/main" val="3042479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114</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4.4.1. </a:t>
            </a:r>
            <a:r>
              <a:rPr lang="fr-FR" dirty="0"/>
              <a:t>Étude d'une validation manuelle et non assistée de la valeur </a:t>
            </a:r>
            <a:r>
              <a:rPr lang="fr-FR" dirty="0" smtClean="0"/>
              <a:t>métier d'une </a:t>
            </a:r>
            <a:r>
              <a:rPr lang="fr-FR" dirty="0"/>
              <a:t>base d'apprentissage par un </a:t>
            </a:r>
            <a:r>
              <a:rPr lang="fr-FR" dirty="0" smtClean="0"/>
              <a:t>expert (page 104)</a:t>
            </a:r>
            <a:endParaRPr lang="fr-FR" dirty="0"/>
          </a:p>
        </p:txBody>
      </p:sp>
      <p:pic>
        <p:nvPicPr>
          <p:cNvPr id="10" name="Image 9"/>
          <p:cNvPicPr>
            <a:picLocks noChangeAspect="1"/>
          </p:cNvPicPr>
          <p:nvPr/>
        </p:nvPicPr>
        <p:blipFill>
          <a:blip r:embed="rId2"/>
          <a:stretch>
            <a:fillRect/>
          </a:stretch>
        </p:blipFill>
        <p:spPr>
          <a:xfrm>
            <a:off x="1311644" y="1707026"/>
            <a:ext cx="3600000" cy="2290909"/>
          </a:xfrm>
          <a:prstGeom prst="rect">
            <a:avLst/>
          </a:prstGeom>
        </p:spPr>
      </p:pic>
      <p:pic>
        <p:nvPicPr>
          <p:cNvPr id="11" name="Image 10"/>
          <p:cNvPicPr>
            <a:picLocks noChangeAspect="1"/>
          </p:cNvPicPr>
          <p:nvPr/>
        </p:nvPicPr>
        <p:blipFill>
          <a:blip r:embed="rId3"/>
          <a:stretch>
            <a:fillRect/>
          </a:stretch>
        </p:blipFill>
        <p:spPr>
          <a:xfrm>
            <a:off x="1311644" y="4070236"/>
            <a:ext cx="3600000" cy="2372895"/>
          </a:xfrm>
          <a:prstGeom prst="rect">
            <a:avLst/>
          </a:prstGeom>
        </p:spPr>
      </p:pic>
      <p:sp>
        <p:nvSpPr>
          <p:cNvPr id="12" name="Espace réservé du texte 12"/>
          <p:cNvSpPr txBox="1">
            <a:spLocks/>
          </p:cNvSpPr>
          <p:nvPr/>
        </p:nvSpPr>
        <p:spPr>
          <a:xfrm>
            <a:off x="5353235" y="1947677"/>
            <a:ext cx="5692617"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La tâche est pénible…</a:t>
            </a:r>
          </a:p>
        </p:txBody>
      </p:sp>
    </p:spTree>
    <p:extLst>
      <p:ext uri="{BB962C8B-B14F-4D97-AF65-F5344CB8AC3E}">
        <p14:creationId xmlns:p14="http://schemas.microsoft.com/office/powerpoint/2010/main" val="794065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115</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4.4.2. </a:t>
            </a:r>
            <a:r>
              <a:rPr lang="fr-FR" dirty="0"/>
              <a:t>Étude des patterns linguistiques pertinents à l'aide de la </a:t>
            </a:r>
            <a:r>
              <a:rPr lang="fr-FR" dirty="0" smtClean="0"/>
              <a:t>Maximisation des </a:t>
            </a:r>
            <a:r>
              <a:rPr lang="fr-FR" dirty="0"/>
              <a:t>Traits pour assister la validation d'une base d'apprentissage</a:t>
            </a:r>
            <a:r>
              <a:rPr lang="fr-FR" dirty="0" smtClean="0"/>
              <a:t> (page 108)</a:t>
            </a:r>
            <a:endParaRPr lang="fr-FR" dirty="0"/>
          </a:p>
        </p:txBody>
      </p:sp>
      <p:pic>
        <p:nvPicPr>
          <p:cNvPr id="9" name="Image 8"/>
          <p:cNvPicPr>
            <a:picLocks noChangeAspect="1"/>
          </p:cNvPicPr>
          <p:nvPr/>
        </p:nvPicPr>
        <p:blipFill>
          <a:blip r:embed="rId2"/>
          <a:stretch>
            <a:fillRect/>
          </a:stretch>
        </p:blipFill>
        <p:spPr>
          <a:xfrm>
            <a:off x="469671" y="2001853"/>
            <a:ext cx="3600000" cy="2660558"/>
          </a:xfrm>
          <a:prstGeom prst="rect">
            <a:avLst/>
          </a:prstGeom>
        </p:spPr>
      </p:pic>
      <p:pic>
        <p:nvPicPr>
          <p:cNvPr id="10" name="Image 9"/>
          <p:cNvPicPr>
            <a:picLocks noChangeAspect="1"/>
          </p:cNvPicPr>
          <p:nvPr/>
        </p:nvPicPr>
        <p:blipFill>
          <a:blip r:embed="rId3"/>
          <a:stretch>
            <a:fillRect/>
          </a:stretch>
        </p:blipFill>
        <p:spPr>
          <a:xfrm>
            <a:off x="4225091" y="2024787"/>
            <a:ext cx="3600000" cy="2637624"/>
          </a:xfrm>
          <a:prstGeom prst="rect">
            <a:avLst/>
          </a:prstGeom>
        </p:spPr>
      </p:pic>
      <p:pic>
        <p:nvPicPr>
          <p:cNvPr id="11" name="Image 10"/>
          <p:cNvPicPr>
            <a:picLocks noChangeAspect="1"/>
          </p:cNvPicPr>
          <p:nvPr/>
        </p:nvPicPr>
        <p:blipFill>
          <a:blip r:embed="rId4"/>
          <a:stretch>
            <a:fillRect/>
          </a:stretch>
        </p:blipFill>
        <p:spPr>
          <a:xfrm>
            <a:off x="7980511" y="1703089"/>
            <a:ext cx="3600000" cy="4523260"/>
          </a:xfrm>
          <a:prstGeom prst="rect">
            <a:avLst/>
          </a:prstGeom>
        </p:spPr>
      </p:pic>
      <p:sp>
        <p:nvSpPr>
          <p:cNvPr id="12" name="Espace réservé du texte 12"/>
          <p:cNvSpPr txBox="1">
            <a:spLocks/>
          </p:cNvSpPr>
          <p:nvPr/>
        </p:nvSpPr>
        <p:spPr>
          <a:xfrm>
            <a:off x="896520" y="4780230"/>
            <a:ext cx="6928571" cy="1557196"/>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dirty="0" smtClean="0"/>
              <a:t>FMC : Méthode de sélection de composantes vectorielles étant </a:t>
            </a:r>
            <a:r>
              <a:rPr lang="fr-FR" b="1" dirty="0" smtClean="0"/>
              <a:t>caractéristiques</a:t>
            </a:r>
            <a:r>
              <a:rPr lang="fr-FR" dirty="0" smtClean="0"/>
              <a:t> et </a:t>
            </a:r>
            <a:r>
              <a:rPr lang="fr-FR" b="1" dirty="0" smtClean="0"/>
              <a:t>discriminantes</a:t>
            </a:r>
          </a:p>
        </p:txBody>
      </p:sp>
    </p:spTree>
    <p:extLst>
      <p:ext uri="{BB962C8B-B14F-4D97-AF65-F5344CB8AC3E}">
        <p14:creationId xmlns:p14="http://schemas.microsoft.com/office/powerpoint/2010/main" val="930834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116</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4.4.3. </a:t>
            </a:r>
            <a:r>
              <a:rPr lang="fr-FR" dirty="0"/>
              <a:t>Étude d'un résumé automatique des clusters à l'aide d'un large </a:t>
            </a:r>
            <a:r>
              <a:rPr lang="fr-FR" dirty="0" smtClean="0"/>
              <a:t>modèle de </a:t>
            </a:r>
            <a:r>
              <a:rPr lang="fr-FR" dirty="0"/>
              <a:t>langage</a:t>
            </a:r>
            <a:r>
              <a:rPr lang="fr-FR" dirty="0" smtClean="0"/>
              <a:t> (page 114)</a:t>
            </a:r>
            <a:endParaRPr lang="fr-FR" dirty="0"/>
          </a:p>
        </p:txBody>
      </p:sp>
      <p:pic>
        <p:nvPicPr>
          <p:cNvPr id="9" name="Image 8"/>
          <p:cNvPicPr>
            <a:picLocks noChangeAspect="1"/>
          </p:cNvPicPr>
          <p:nvPr/>
        </p:nvPicPr>
        <p:blipFill>
          <a:blip r:embed="rId2"/>
          <a:stretch>
            <a:fillRect/>
          </a:stretch>
        </p:blipFill>
        <p:spPr>
          <a:xfrm>
            <a:off x="608940" y="1573065"/>
            <a:ext cx="3600000" cy="2646215"/>
          </a:xfrm>
          <a:prstGeom prst="rect">
            <a:avLst/>
          </a:prstGeom>
        </p:spPr>
      </p:pic>
      <p:pic>
        <p:nvPicPr>
          <p:cNvPr id="11" name="Image 10"/>
          <p:cNvPicPr>
            <a:picLocks noChangeAspect="1"/>
          </p:cNvPicPr>
          <p:nvPr/>
        </p:nvPicPr>
        <p:blipFill>
          <a:blip r:embed="rId3"/>
          <a:stretch>
            <a:fillRect/>
          </a:stretch>
        </p:blipFill>
        <p:spPr>
          <a:xfrm>
            <a:off x="4357257" y="1573065"/>
            <a:ext cx="3600000" cy="2371429"/>
          </a:xfrm>
          <a:prstGeom prst="rect">
            <a:avLst/>
          </a:prstGeom>
        </p:spPr>
      </p:pic>
      <p:pic>
        <p:nvPicPr>
          <p:cNvPr id="12" name="Image 11"/>
          <p:cNvPicPr>
            <a:picLocks noChangeAspect="1"/>
          </p:cNvPicPr>
          <p:nvPr/>
        </p:nvPicPr>
        <p:blipFill>
          <a:blip r:embed="rId4"/>
          <a:stretch>
            <a:fillRect/>
          </a:stretch>
        </p:blipFill>
        <p:spPr>
          <a:xfrm>
            <a:off x="8105575" y="4342296"/>
            <a:ext cx="3600000" cy="1775148"/>
          </a:xfrm>
          <a:prstGeom prst="rect">
            <a:avLst/>
          </a:prstGeom>
        </p:spPr>
      </p:pic>
      <p:pic>
        <p:nvPicPr>
          <p:cNvPr id="13" name="Image 12"/>
          <p:cNvPicPr>
            <a:picLocks noChangeAspect="1"/>
          </p:cNvPicPr>
          <p:nvPr/>
        </p:nvPicPr>
        <p:blipFill>
          <a:blip r:embed="rId5"/>
          <a:stretch>
            <a:fillRect/>
          </a:stretch>
        </p:blipFill>
        <p:spPr>
          <a:xfrm>
            <a:off x="8105575" y="1573065"/>
            <a:ext cx="3600000" cy="2769231"/>
          </a:xfrm>
          <a:prstGeom prst="rect">
            <a:avLst/>
          </a:prstGeom>
        </p:spPr>
      </p:pic>
      <p:sp>
        <p:nvSpPr>
          <p:cNvPr id="14" name="Espace réservé du texte 12"/>
          <p:cNvSpPr txBox="1">
            <a:spLocks/>
          </p:cNvSpPr>
          <p:nvPr/>
        </p:nvSpPr>
        <p:spPr>
          <a:xfrm>
            <a:off x="608940" y="4451272"/>
            <a:ext cx="7122719" cy="1557196"/>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fr-FR" b="1" dirty="0" smtClean="0"/>
              <a:t>Idée de prompt </a:t>
            </a:r>
            <a:r>
              <a:rPr lang="fr-FR" dirty="0" smtClean="0"/>
              <a:t>: « </a:t>
            </a:r>
            <a:r>
              <a:rPr lang="fr-FR" i="1" dirty="0" smtClean="0"/>
              <a:t>Tu es un expert des domaines […]. </a:t>
            </a:r>
            <a:r>
              <a:rPr lang="fr-FR" i="1" dirty="0"/>
              <a:t>Ton objectif est de résumer en une courte description les thématiques contenues dans les textes suivants</a:t>
            </a:r>
            <a:r>
              <a:rPr lang="fr-FR" i="1" dirty="0" smtClean="0"/>
              <a:t>. La réponse sera sous la forme 'Thématique</a:t>
            </a:r>
            <a:r>
              <a:rPr lang="fr-FR" i="1" dirty="0"/>
              <a:t>: </a:t>
            </a:r>
            <a:r>
              <a:rPr lang="fr-FR" i="1" dirty="0" smtClean="0"/>
              <a:t>[…]'.</a:t>
            </a:r>
            <a:r>
              <a:rPr lang="fr-FR" dirty="0" smtClean="0"/>
              <a:t> »</a:t>
            </a:r>
            <a:endParaRPr lang="fr-FR" b="1" dirty="0" smtClean="0"/>
          </a:p>
        </p:txBody>
      </p:sp>
    </p:spTree>
    <p:extLst>
      <p:ext uri="{BB962C8B-B14F-4D97-AF65-F5344CB8AC3E}">
        <p14:creationId xmlns:p14="http://schemas.microsoft.com/office/powerpoint/2010/main" val="1129631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117</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4.5.1. </a:t>
            </a:r>
            <a:r>
              <a:rPr lang="fr-FR" dirty="0"/>
              <a:t>Étude de l'évolution d'accord entre l'annotation et le clustering</a:t>
            </a:r>
            <a:r>
              <a:rPr lang="fr-FR" dirty="0" smtClean="0"/>
              <a:t> (page 123)</a:t>
            </a:r>
            <a:endParaRPr lang="fr-FR" dirty="0"/>
          </a:p>
        </p:txBody>
      </p:sp>
      <p:pic>
        <p:nvPicPr>
          <p:cNvPr id="9" name="Image 8"/>
          <p:cNvPicPr>
            <a:picLocks noChangeAspect="1"/>
          </p:cNvPicPr>
          <p:nvPr/>
        </p:nvPicPr>
        <p:blipFill>
          <a:blip r:embed="rId2"/>
          <a:stretch>
            <a:fillRect/>
          </a:stretch>
        </p:blipFill>
        <p:spPr>
          <a:xfrm>
            <a:off x="560206" y="2408777"/>
            <a:ext cx="3600000" cy="2151394"/>
          </a:xfrm>
          <a:prstGeom prst="rect">
            <a:avLst/>
          </a:prstGeom>
        </p:spPr>
      </p:pic>
      <p:pic>
        <p:nvPicPr>
          <p:cNvPr id="10" name="Image 9"/>
          <p:cNvPicPr>
            <a:picLocks noChangeAspect="1"/>
          </p:cNvPicPr>
          <p:nvPr/>
        </p:nvPicPr>
        <p:blipFill>
          <a:blip r:embed="rId3"/>
          <a:stretch>
            <a:fillRect/>
          </a:stretch>
        </p:blipFill>
        <p:spPr>
          <a:xfrm>
            <a:off x="4252473" y="2408777"/>
            <a:ext cx="3600000" cy="1764567"/>
          </a:xfrm>
          <a:prstGeom prst="rect">
            <a:avLst/>
          </a:prstGeom>
        </p:spPr>
      </p:pic>
      <p:pic>
        <p:nvPicPr>
          <p:cNvPr id="11" name="Image 10"/>
          <p:cNvPicPr>
            <a:picLocks noChangeAspect="1"/>
          </p:cNvPicPr>
          <p:nvPr/>
        </p:nvPicPr>
        <p:blipFill>
          <a:blip r:embed="rId4"/>
          <a:stretch>
            <a:fillRect/>
          </a:stretch>
        </p:blipFill>
        <p:spPr>
          <a:xfrm>
            <a:off x="7944740" y="2408777"/>
            <a:ext cx="3600000" cy="2671654"/>
          </a:xfrm>
          <a:prstGeom prst="rect">
            <a:avLst/>
          </a:prstGeom>
        </p:spPr>
      </p:pic>
      <p:pic>
        <p:nvPicPr>
          <p:cNvPr id="12" name="Image 11"/>
          <p:cNvPicPr>
            <a:picLocks noChangeAspect="1"/>
          </p:cNvPicPr>
          <p:nvPr/>
        </p:nvPicPr>
        <p:blipFill>
          <a:blip r:embed="rId5"/>
          <a:stretch>
            <a:fillRect/>
          </a:stretch>
        </p:blipFill>
        <p:spPr>
          <a:xfrm>
            <a:off x="4252473" y="4173344"/>
            <a:ext cx="3600000" cy="1082869"/>
          </a:xfrm>
          <a:prstGeom prst="rect">
            <a:avLst/>
          </a:prstGeom>
        </p:spPr>
      </p:pic>
    </p:spTree>
    <p:extLst>
      <p:ext uri="{BB962C8B-B14F-4D97-AF65-F5344CB8AC3E}">
        <p14:creationId xmlns:p14="http://schemas.microsoft.com/office/powerpoint/2010/main" val="629787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118</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4.5.2. </a:t>
            </a:r>
            <a:r>
              <a:rPr lang="fr-FR" dirty="0"/>
              <a:t>Étude de l'évolution de la diérence</a:t>
            </a:r>
            <a:r>
              <a:rPr lang="fr-FR" dirty="0"/>
              <a:t> entre deux clustering consécutifs</a:t>
            </a:r>
            <a:r>
              <a:rPr lang="fr-FR" dirty="0" smtClean="0"/>
              <a:t> (page 127)</a:t>
            </a:r>
            <a:endParaRPr lang="fr-FR" dirty="0"/>
          </a:p>
        </p:txBody>
      </p:sp>
      <p:pic>
        <p:nvPicPr>
          <p:cNvPr id="9" name="Image 8"/>
          <p:cNvPicPr>
            <a:picLocks noChangeAspect="1"/>
          </p:cNvPicPr>
          <p:nvPr/>
        </p:nvPicPr>
        <p:blipFill>
          <a:blip r:embed="rId2"/>
          <a:stretch>
            <a:fillRect/>
          </a:stretch>
        </p:blipFill>
        <p:spPr>
          <a:xfrm>
            <a:off x="2296331" y="1724326"/>
            <a:ext cx="3600000" cy="2082353"/>
          </a:xfrm>
          <a:prstGeom prst="rect">
            <a:avLst/>
          </a:prstGeom>
        </p:spPr>
      </p:pic>
      <p:pic>
        <p:nvPicPr>
          <p:cNvPr id="10" name="Image 9"/>
          <p:cNvPicPr>
            <a:picLocks noChangeAspect="1"/>
          </p:cNvPicPr>
          <p:nvPr/>
        </p:nvPicPr>
        <p:blipFill>
          <a:blip r:embed="rId3"/>
          <a:stretch>
            <a:fillRect/>
          </a:stretch>
        </p:blipFill>
        <p:spPr>
          <a:xfrm>
            <a:off x="7709733" y="1724326"/>
            <a:ext cx="3600000" cy="2454224"/>
          </a:xfrm>
          <a:prstGeom prst="rect">
            <a:avLst/>
          </a:prstGeom>
        </p:spPr>
      </p:pic>
      <p:pic>
        <p:nvPicPr>
          <p:cNvPr id="11" name="Image 10"/>
          <p:cNvPicPr>
            <a:picLocks noChangeAspect="1"/>
          </p:cNvPicPr>
          <p:nvPr/>
        </p:nvPicPr>
        <p:blipFill>
          <a:blip r:embed="rId4"/>
          <a:stretch>
            <a:fillRect/>
          </a:stretch>
        </p:blipFill>
        <p:spPr>
          <a:xfrm>
            <a:off x="7709733" y="4365117"/>
            <a:ext cx="3600000" cy="1077165"/>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520" y="3921492"/>
            <a:ext cx="6399622" cy="1964413"/>
          </a:xfrm>
          <a:prstGeom prst="rect">
            <a:avLst/>
          </a:prstGeom>
          <a:ln w="19050">
            <a:solidFill>
              <a:schemeClr val="tx1"/>
            </a:solidFill>
          </a:ln>
        </p:spPr>
      </p:pic>
    </p:spTree>
    <p:extLst>
      <p:ext uri="{BB962C8B-B14F-4D97-AF65-F5344CB8AC3E}">
        <p14:creationId xmlns:p14="http://schemas.microsoft.com/office/powerpoint/2010/main" val="3730313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119</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4.6.1. </a:t>
            </a:r>
            <a:r>
              <a:rPr lang="fr-FR" dirty="0"/>
              <a:t>Étude du score inter-annotateurs obtenu avec des opérateurs en </a:t>
            </a:r>
            <a:r>
              <a:rPr lang="fr-FR" dirty="0" smtClean="0"/>
              <a:t>situation réelle (page 133)</a:t>
            </a:r>
            <a:endParaRPr lang="fr-FR" dirty="0"/>
          </a:p>
        </p:txBody>
      </p:sp>
      <p:pic>
        <p:nvPicPr>
          <p:cNvPr id="9" name="Image 8"/>
          <p:cNvPicPr>
            <a:picLocks noChangeAspect="1"/>
          </p:cNvPicPr>
          <p:nvPr/>
        </p:nvPicPr>
        <p:blipFill>
          <a:blip r:embed="rId2"/>
          <a:stretch>
            <a:fillRect/>
          </a:stretch>
        </p:blipFill>
        <p:spPr>
          <a:xfrm>
            <a:off x="1420285" y="1996587"/>
            <a:ext cx="3600000" cy="1350000"/>
          </a:xfrm>
          <a:prstGeom prst="rect">
            <a:avLst/>
          </a:prstGeom>
        </p:spPr>
      </p:pic>
      <p:pic>
        <p:nvPicPr>
          <p:cNvPr id="10" name="Image 9"/>
          <p:cNvPicPr>
            <a:picLocks noChangeAspect="1"/>
          </p:cNvPicPr>
          <p:nvPr/>
        </p:nvPicPr>
        <p:blipFill>
          <a:blip r:embed="rId3"/>
          <a:stretch>
            <a:fillRect/>
          </a:stretch>
        </p:blipFill>
        <p:spPr>
          <a:xfrm>
            <a:off x="6460354" y="1911273"/>
            <a:ext cx="3600000" cy="1520629"/>
          </a:xfrm>
          <a:prstGeom prst="rect">
            <a:avLst/>
          </a:prstGeom>
        </p:spPr>
      </p:pic>
      <p:pic>
        <p:nvPicPr>
          <p:cNvPr id="11" name="Image 10"/>
          <p:cNvPicPr>
            <a:picLocks noChangeAspect="1"/>
          </p:cNvPicPr>
          <p:nvPr/>
        </p:nvPicPr>
        <p:blipFill>
          <a:blip r:embed="rId4"/>
          <a:stretch>
            <a:fillRect/>
          </a:stretch>
        </p:blipFill>
        <p:spPr>
          <a:xfrm>
            <a:off x="6460354" y="3588756"/>
            <a:ext cx="3600000" cy="1735968"/>
          </a:xfrm>
          <a:prstGeom prst="rect">
            <a:avLst/>
          </a:prstGeom>
        </p:spPr>
      </p:pic>
      <p:sp>
        <p:nvSpPr>
          <p:cNvPr id="12" name="Espace réservé du texte 12"/>
          <p:cNvSpPr txBox="1">
            <a:spLocks/>
          </p:cNvSpPr>
          <p:nvPr/>
        </p:nvSpPr>
        <p:spPr>
          <a:xfrm>
            <a:off x="995881" y="3917811"/>
            <a:ext cx="5323439" cy="2002885"/>
          </a:xfrm>
          <a:prstGeom prst="rect">
            <a:avLst/>
          </a:prstGeom>
        </p:spPr>
        <p:txBody>
          <a:bodyPr anchor="ctr"/>
          <a:lstStyle>
            <a:lvl1pPr marL="0" indent="0" algn="l" defTabSz="914400" rtl="0" eaLnBrk="1" latinLnBrk="0" hangingPunct="1">
              <a:lnSpc>
                <a:spcPct val="100000"/>
              </a:lnSpc>
              <a:spcBef>
                <a:spcPts val="0"/>
              </a:spcBef>
              <a:buFont typeface="Arial" panose="020B0604020202020204" pitchFamily="34" charset="0"/>
              <a:buNone/>
              <a:defRPr lang="fr-FR" sz="2000" kern="1200" dirty="0" smtClean="0">
                <a:solidFill>
                  <a:srgbClr val="003A8D"/>
                </a:solidFill>
                <a:latin typeface="Segoe UI" panose="020B0502040204020203" pitchFamily="34" charset="0"/>
                <a:ea typeface="+mn-ea"/>
                <a:cs typeface="Segoe UI" panose="020B0502040204020203" pitchFamily="34" charset="0"/>
              </a:defRPr>
            </a:lvl1pPr>
            <a:lvl2pPr marL="228600" indent="-228600" algn="l" defTabSz="914400" rtl="0" eaLnBrk="1" latinLnBrk="0" hangingPunct="1">
              <a:lnSpc>
                <a:spcPct val="100000"/>
              </a:lnSpc>
              <a:spcBef>
                <a:spcPts val="0"/>
              </a:spcBef>
              <a:buClr>
                <a:srgbClr val="E7473D"/>
              </a:buClr>
              <a:buFont typeface="Wingdings 3" panose="05040102010807070707" pitchFamily="18" charset="2"/>
              <a:buChar char=""/>
              <a:defRPr lang="fr-FR" sz="1600" kern="1200" dirty="0" smtClean="0">
                <a:solidFill>
                  <a:srgbClr val="285C99"/>
                </a:solidFill>
                <a:latin typeface="Segoe UI" panose="020B0502040204020203" pitchFamily="34" charset="0"/>
                <a:ea typeface="+mn-ea"/>
                <a:cs typeface="Segoe UI" panose="020B0502040204020203" pitchFamily="34" charset="0"/>
              </a:defRPr>
            </a:lvl2pPr>
            <a:lvl3pPr marL="448469" indent="-228600" algn="l" defTabSz="914400" rtl="0" eaLnBrk="1" latinLnBrk="0" hangingPunct="1">
              <a:lnSpc>
                <a:spcPct val="100000"/>
              </a:lnSpc>
              <a:spcBef>
                <a:spcPts val="0"/>
              </a:spcBef>
              <a:buClr>
                <a:srgbClr val="003A8D"/>
              </a:buClr>
              <a:buFont typeface="Wingdings 3" panose="05040102010807070707" pitchFamily="18" charset="2"/>
              <a:buChar char="}"/>
              <a:defRPr lang="fr-FR" sz="1200" kern="1200" dirty="0" smtClean="0">
                <a:solidFill>
                  <a:schemeClr val="bg2">
                    <a:lumMod val="25000"/>
                  </a:schemeClr>
                </a:solidFill>
                <a:latin typeface="Segoe UI" panose="020B0502040204020203" pitchFamily="34" charset="0"/>
                <a:ea typeface="+mn-ea"/>
                <a:cs typeface="Segoe UI" panose="020B0502040204020203" pitchFamily="34" charset="0"/>
              </a:defRPr>
            </a:lvl3pPr>
            <a:lvl4pPr marL="762000" indent="-270669" algn="l" defTabSz="914400" rtl="0" eaLnBrk="1" latinLnBrk="0" hangingPunct="1">
              <a:lnSpc>
                <a:spcPct val="100000"/>
              </a:lnSpc>
              <a:spcBef>
                <a:spcPts val="0"/>
              </a:spcBef>
              <a:buClr>
                <a:srgbClr val="E7473D"/>
              </a:buClr>
              <a:buFont typeface="Wingdings 3" panose="05040102010807070707" pitchFamily="18" charset="2"/>
              <a:buChar char="}"/>
              <a:defRPr lang="fr-FR" sz="1000" kern="1200" dirty="0" smtClean="0">
                <a:solidFill>
                  <a:schemeClr val="bg2">
                    <a:lumMod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fr-FR" dirty="0" smtClean="0"/>
              <a:t>Borne maximale estimée à 20/25%</a:t>
            </a:r>
          </a:p>
        </p:txBody>
      </p:sp>
    </p:spTree>
    <p:extLst>
      <p:ext uri="{BB962C8B-B14F-4D97-AF65-F5344CB8AC3E}">
        <p14:creationId xmlns:p14="http://schemas.microsoft.com/office/powerpoint/2010/main" val="1160784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2"/>
          </p:nvPr>
        </p:nvSpPr>
        <p:spPr/>
        <p:txBody>
          <a:bodyPr/>
          <a:lstStyle/>
          <a:p>
            <a:fld id="{0B167A8D-1753-467B-8CBB-93FC469C016E}" type="slidenum">
              <a:rPr lang="fr-FR" smtClean="0"/>
              <a:t>12</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01639" y="2590407"/>
            <a:ext cx="3623404" cy="1863944"/>
            <a:chOff x="3487103" y="3131593"/>
            <a:chExt cx="3623404" cy="1863944"/>
          </a:xfrm>
        </p:grpSpPr>
        <p:grpSp>
          <p:nvGrpSpPr>
            <p:cNvPr id="107" name="Groupe 106"/>
            <p:cNvGrpSpPr/>
            <p:nvPr/>
          </p:nvGrpSpPr>
          <p:grpSpPr>
            <a:xfrm>
              <a:off x="3487103" y="3131593"/>
              <a:ext cx="3623404" cy="1863944"/>
              <a:chOff x="3487103" y="3131593"/>
              <a:chExt cx="3623404"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4118"/>
                <a:ext cx="1123950" cy="468625"/>
                <a:chOff x="3960018" y="3434118"/>
                <a:chExt cx="1123950" cy="468625"/>
              </a:xfrm>
            </p:grpSpPr>
            <p:sp>
              <p:nvSpPr>
                <p:cNvPr id="59" name="Rectangle à coins arrondis 58"/>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202229" y="4122492"/>
              <a:ext cx="830354" cy="816475"/>
              <a:chOff x="6202229" y="4122492"/>
              <a:chExt cx="830354"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71" name="Groupe 70"/>
              <p:cNvGrpSpPr/>
              <p:nvPr/>
            </p:nvGrpSpPr>
            <p:grpSpPr>
              <a:xfrm>
                <a:off x="6202229" y="4398967"/>
                <a:ext cx="830354" cy="540000"/>
                <a:chOff x="6202229" y="4414207"/>
                <a:chExt cx="830354" cy="540000"/>
              </a:xfrm>
            </p:grpSpPr>
            <p:pic>
              <p:nvPicPr>
                <p:cNvPr id="67" name="Image 66"/>
                <p:cNvPicPr>
                  <a:picLocks noChangeAspect="1"/>
                </p:cNvPicPr>
                <p:nvPr/>
              </p:nvPicPr>
              <p:blipFill rotWithShape="1">
                <a:blip r:embed="rId4"/>
                <a:srcRect l="19171" t="2931" r="19495" b="2846"/>
                <a:stretch/>
              </p:blipFill>
              <p:spPr>
                <a:xfrm>
                  <a:off x="6202229" y="4486133"/>
                  <a:ext cx="302423" cy="464592"/>
                </a:xfrm>
                <a:prstGeom prst="rect">
                  <a:avLst/>
                </a:prstGeom>
              </p:spPr>
            </p:pic>
            <p:sp>
              <p:nvSpPr>
                <p:cNvPr id="69" name="Rectangle 68"/>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21" name="Groupe 120"/>
          <p:cNvGrpSpPr/>
          <p:nvPr/>
        </p:nvGrpSpPr>
        <p:grpSpPr>
          <a:xfrm>
            <a:off x="9956920" y="6308556"/>
            <a:ext cx="1896149" cy="360000"/>
            <a:chOff x="1398105" y="6348530"/>
            <a:chExt cx="1896149" cy="360000"/>
          </a:xfrm>
        </p:grpSpPr>
        <p:sp>
          <p:nvSpPr>
            <p:cNvPr id="122" name="Rectangle 1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23" name="Image 12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24" name="Rectangle 1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25" name="Groupe 124"/>
          <p:cNvGrpSpPr/>
          <p:nvPr/>
        </p:nvGrpSpPr>
        <p:grpSpPr>
          <a:xfrm>
            <a:off x="3630979" y="4924836"/>
            <a:ext cx="3263709" cy="1155237"/>
            <a:chOff x="3403247" y="4968406"/>
            <a:chExt cx="3263709" cy="1155237"/>
          </a:xfrm>
        </p:grpSpPr>
        <p:sp>
          <p:nvSpPr>
            <p:cNvPr id="126" name="Ellipse 125"/>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7" name="Ellipse 126"/>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28" name="Ellipse 127"/>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6" name="Image 4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8" name="Groupe 7"/>
          <p:cNvGrpSpPr/>
          <p:nvPr/>
        </p:nvGrpSpPr>
        <p:grpSpPr>
          <a:xfrm>
            <a:off x="2943641" y="5759632"/>
            <a:ext cx="1685518" cy="730704"/>
            <a:chOff x="2943641" y="5759632"/>
            <a:chExt cx="1685518" cy="730704"/>
          </a:xfrm>
        </p:grpSpPr>
        <p:pic>
          <p:nvPicPr>
            <p:cNvPr id="2" name="Image 1"/>
            <p:cNvPicPr>
              <a:picLocks noChangeAspect="1"/>
            </p:cNvPicPr>
            <p:nvPr/>
          </p:nvPicPr>
          <p:blipFill>
            <a:blip r:embed="rId8">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4" name="Image 3"/>
            <p:cNvPicPr>
              <a:picLocks noChangeAspect="1"/>
            </p:cNvPicPr>
            <p:nvPr/>
          </p:nvPicPr>
          <p:blipFill rotWithShape="1">
            <a:blip r:embed="rId9">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122755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10"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120</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r>
              <a:rPr lang="fr-FR" b="1" dirty="0" smtClean="0"/>
              <a:t>4.6.2. </a:t>
            </a:r>
            <a:r>
              <a:rPr lang="fr-FR" dirty="0"/>
              <a:t>Étude de l'impact d'une erreur d'annotation et l'intérêt de la corriger</a:t>
            </a:r>
            <a:r>
              <a:rPr lang="fr-FR" dirty="0" smtClean="0"/>
              <a:t> (page 137)</a:t>
            </a:r>
            <a:endParaRPr lang="fr-FR" dirty="0"/>
          </a:p>
        </p:txBody>
      </p:sp>
      <p:pic>
        <p:nvPicPr>
          <p:cNvPr id="9" name="Image 8"/>
          <p:cNvPicPr>
            <a:picLocks noChangeAspect="1"/>
          </p:cNvPicPr>
          <p:nvPr/>
        </p:nvPicPr>
        <p:blipFill>
          <a:blip r:embed="rId2"/>
          <a:stretch>
            <a:fillRect/>
          </a:stretch>
        </p:blipFill>
        <p:spPr>
          <a:xfrm>
            <a:off x="536040" y="1451931"/>
            <a:ext cx="3600000" cy="3257143"/>
          </a:xfrm>
          <a:prstGeom prst="rect">
            <a:avLst/>
          </a:prstGeom>
        </p:spPr>
      </p:pic>
      <p:pic>
        <p:nvPicPr>
          <p:cNvPr id="10" name="Image 9"/>
          <p:cNvPicPr>
            <a:picLocks noChangeAspect="1"/>
          </p:cNvPicPr>
          <p:nvPr/>
        </p:nvPicPr>
        <p:blipFill>
          <a:blip r:embed="rId3"/>
          <a:stretch>
            <a:fillRect/>
          </a:stretch>
        </p:blipFill>
        <p:spPr>
          <a:xfrm>
            <a:off x="4319204" y="1451931"/>
            <a:ext cx="3600000" cy="4448317"/>
          </a:xfrm>
          <a:prstGeom prst="rect">
            <a:avLst/>
          </a:prstGeom>
        </p:spPr>
      </p:pic>
      <p:pic>
        <p:nvPicPr>
          <p:cNvPr id="11" name="Image 10"/>
          <p:cNvPicPr>
            <a:picLocks noChangeAspect="1"/>
          </p:cNvPicPr>
          <p:nvPr/>
        </p:nvPicPr>
        <p:blipFill>
          <a:blip r:embed="rId4"/>
          <a:stretch>
            <a:fillRect/>
          </a:stretch>
        </p:blipFill>
        <p:spPr>
          <a:xfrm>
            <a:off x="8102368" y="1451931"/>
            <a:ext cx="3600000" cy="2747368"/>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5406" y="4856102"/>
            <a:ext cx="1785475" cy="1440000"/>
          </a:xfrm>
          <a:prstGeom prst="rect">
            <a:avLst/>
          </a:prstGeom>
        </p:spPr>
      </p:pic>
    </p:spTree>
    <p:extLst>
      <p:ext uri="{BB962C8B-B14F-4D97-AF65-F5344CB8AC3E}">
        <p14:creationId xmlns:p14="http://schemas.microsoft.com/office/powerpoint/2010/main" val="3892221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2"/>
          </p:nvPr>
        </p:nvSpPr>
        <p:spPr/>
        <p:txBody>
          <a:bodyPr/>
          <a:lstStyle/>
          <a:p>
            <a:fld id="{0B167A8D-1753-467B-8CBB-93FC469C016E}" type="slidenum">
              <a:rPr lang="fr-FR" smtClean="0"/>
              <a:t>121</a:t>
            </a:fld>
            <a:endParaRPr lang="fr-FR" dirty="0"/>
          </a:p>
        </p:txBody>
      </p:sp>
      <p:sp>
        <p:nvSpPr>
          <p:cNvPr id="4" name="Titre 3"/>
          <p:cNvSpPr>
            <a:spLocks noGrp="1"/>
          </p:cNvSpPr>
          <p:nvPr>
            <p:ph type="title"/>
          </p:nvPr>
        </p:nvSpPr>
        <p:spPr/>
        <p:txBody>
          <a:bodyPr/>
          <a:lstStyle/>
          <a:p>
            <a:r>
              <a:rPr lang="fr-FR" dirty="0" smtClean="0"/>
              <a:t>Annexe C. Études</a:t>
            </a:r>
            <a:endParaRPr lang="fr-FR" dirty="0"/>
          </a:p>
        </p:txBody>
      </p:sp>
      <p:sp>
        <p:nvSpPr>
          <p:cNvPr id="5" name="Espace réservé du texte 4"/>
          <p:cNvSpPr>
            <a:spLocks noGrp="1"/>
          </p:cNvSpPr>
          <p:nvPr>
            <p:ph type="body" sz="quarter" idx="14"/>
          </p:nvPr>
        </p:nvSpPr>
        <p:spPr/>
        <p:txBody>
          <a:bodyPr/>
          <a:lstStyle/>
          <a:p>
            <a:pPr algn="just"/>
            <a:r>
              <a:rPr lang="fr-FR" b="1" dirty="0" smtClean="0"/>
              <a:t>4.6.3. </a:t>
            </a:r>
            <a:r>
              <a:rPr lang="fr-FR" dirty="0"/>
              <a:t>Étude de l'impact de la subjectivité de l'annotation sur la </a:t>
            </a:r>
            <a:r>
              <a:rPr lang="fr-FR" dirty="0" smtClean="0"/>
              <a:t>divergence des </a:t>
            </a:r>
            <a:r>
              <a:rPr lang="fr-FR" dirty="0"/>
              <a:t>résultats obtenus</a:t>
            </a:r>
            <a:r>
              <a:rPr lang="fr-FR" dirty="0" smtClean="0"/>
              <a:t> (page 142)</a:t>
            </a:r>
            <a:endParaRPr lang="fr-FR" dirty="0"/>
          </a:p>
        </p:txBody>
      </p:sp>
      <p:pic>
        <p:nvPicPr>
          <p:cNvPr id="9" name="Image 8"/>
          <p:cNvPicPr>
            <a:picLocks noChangeAspect="1"/>
          </p:cNvPicPr>
          <p:nvPr/>
        </p:nvPicPr>
        <p:blipFill>
          <a:blip r:embed="rId2"/>
          <a:stretch>
            <a:fillRect/>
          </a:stretch>
        </p:blipFill>
        <p:spPr>
          <a:xfrm>
            <a:off x="821531" y="1959824"/>
            <a:ext cx="3600000" cy="2944158"/>
          </a:xfrm>
          <a:prstGeom prst="rect">
            <a:avLst/>
          </a:prstGeom>
        </p:spPr>
      </p:pic>
      <p:pic>
        <p:nvPicPr>
          <p:cNvPr id="10" name="Image 9"/>
          <p:cNvPicPr>
            <a:picLocks noChangeAspect="1"/>
          </p:cNvPicPr>
          <p:nvPr/>
        </p:nvPicPr>
        <p:blipFill>
          <a:blip r:embed="rId3"/>
          <a:stretch>
            <a:fillRect/>
          </a:stretch>
        </p:blipFill>
        <p:spPr>
          <a:xfrm>
            <a:off x="4537300" y="1959824"/>
            <a:ext cx="3600000" cy="2569384"/>
          </a:xfrm>
          <a:prstGeom prst="rect">
            <a:avLst/>
          </a:prstGeom>
        </p:spPr>
      </p:pic>
      <p:pic>
        <p:nvPicPr>
          <p:cNvPr id="11" name="Image 10"/>
          <p:cNvPicPr>
            <a:picLocks noChangeAspect="1"/>
          </p:cNvPicPr>
          <p:nvPr/>
        </p:nvPicPr>
        <p:blipFill>
          <a:blip r:embed="rId4"/>
          <a:stretch>
            <a:fillRect/>
          </a:stretch>
        </p:blipFill>
        <p:spPr>
          <a:xfrm>
            <a:off x="8253069" y="1959824"/>
            <a:ext cx="3600000" cy="2414035"/>
          </a:xfrm>
          <a:prstGeom prst="rect">
            <a:avLst/>
          </a:prstGeom>
        </p:spPr>
      </p:pic>
    </p:spTree>
    <p:extLst>
      <p:ext uri="{BB962C8B-B14F-4D97-AF65-F5344CB8AC3E}">
        <p14:creationId xmlns:p14="http://schemas.microsoft.com/office/powerpoint/2010/main" val="2409686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Bibliographie</a:t>
            </a:r>
            <a:endParaRPr lang="fr-FR" dirty="0"/>
          </a:p>
        </p:txBody>
      </p:sp>
    </p:spTree>
    <p:extLst>
      <p:ext uri="{BB962C8B-B14F-4D97-AF65-F5344CB8AC3E}">
        <p14:creationId xmlns:p14="http://schemas.microsoft.com/office/powerpoint/2010/main" val="508989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e 28"/>
          <p:cNvGrpSpPr/>
          <p:nvPr/>
        </p:nvGrpSpPr>
        <p:grpSpPr>
          <a:xfrm>
            <a:off x="-4610689" y="2392896"/>
            <a:ext cx="4453932" cy="814387"/>
            <a:chOff x="-4573788" y="3482556"/>
            <a:chExt cx="4453932" cy="814387"/>
          </a:xfrm>
        </p:grpSpPr>
        <p:grpSp>
          <p:nvGrpSpPr>
            <p:cNvPr id="21" name="Groupe 20"/>
            <p:cNvGrpSpPr/>
            <p:nvPr/>
          </p:nvGrpSpPr>
          <p:grpSpPr>
            <a:xfrm>
              <a:off x="-4573788" y="3482556"/>
              <a:ext cx="4453932" cy="814387"/>
              <a:chOff x="-4573788" y="2470377"/>
              <a:chExt cx="4453932" cy="814387"/>
            </a:xfrm>
          </p:grpSpPr>
          <p:grpSp>
            <p:nvGrpSpPr>
              <p:cNvPr id="24" name="Groupe 23"/>
              <p:cNvGrpSpPr/>
              <p:nvPr/>
            </p:nvGrpSpPr>
            <p:grpSpPr>
              <a:xfrm>
                <a:off x="-4573788" y="2470377"/>
                <a:ext cx="4453932" cy="814387"/>
                <a:chOff x="6566494" y="5467942"/>
                <a:chExt cx="4453932" cy="814387"/>
              </a:xfrm>
            </p:grpSpPr>
            <p:sp>
              <p:nvSpPr>
                <p:cNvPr id="26" name="Rectangle 25"/>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27" name="Rectangle 26"/>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(2022, IJDWM)</a:t>
                  </a:r>
                </a:p>
                <a:p>
                  <a:pPr algn="ctr"/>
                  <a:r>
                    <a:rPr lang="fr-FR" sz="1600" dirty="0" smtClean="0">
                      <a:solidFill>
                        <a:schemeClr val="accent3"/>
                      </a:solidFill>
                      <a:hlinkClick r:id="rId2"/>
                    </a:rPr>
                    <a:t>https://hal.inria.fr/hal-03648041</a:t>
                  </a:r>
                  <a:endParaRPr lang="fr-FR" sz="1600" dirty="0"/>
                </a:p>
              </p:txBody>
            </p:sp>
          </p:grpSp>
          <p:pic>
            <p:nvPicPr>
              <p:cNvPr id="23" name="Image 22"/>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pic>
          <p:nvPicPr>
            <p:cNvPr id="28" name="Image 27"/>
            <p:cNvPicPr>
              <a:picLocks noChangeAspect="1"/>
            </p:cNvPicPr>
            <p:nvPr/>
          </p:nvPicPr>
          <p:blipFill rotWithShape="1">
            <a:blip r:embed="rId4" cstate="print">
              <a:extLst>
                <a:ext uri="{28A0092B-C50C-407E-A947-70E740481C1C}">
                  <a14:useLocalDpi xmlns:a14="http://schemas.microsoft.com/office/drawing/2010/main" val="0"/>
                </a:ext>
              </a:extLst>
            </a:blip>
            <a:srcRect l="8667" t="8667" r="8445" b="8222"/>
            <a:stretch/>
          </p:blipFill>
          <p:spPr>
            <a:xfrm>
              <a:off x="-871311" y="3534296"/>
              <a:ext cx="718075" cy="720000"/>
            </a:xfrm>
            <a:prstGeom prst="rect">
              <a:avLst/>
            </a:prstGeom>
          </p:spPr>
        </p:pic>
      </p:grpSp>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123</a:t>
            </a:fld>
            <a:endParaRPr lang="fr-FR"/>
          </a:p>
        </p:txBody>
      </p:sp>
      <p:sp>
        <p:nvSpPr>
          <p:cNvPr id="3" name="Espace réservé du texte 2"/>
          <p:cNvSpPr>
            <a:spLocks noGrp="1"/>
          </p:cNvSpPr>
          <p:nvPr>
            <p:ph type="body" sz="quarter" idx="13"/>
          </p:nvPr>
        </p:nvSpPr>
        <p:spPr/>
        <p:txBody>
          <a:bodyPr/>
          <a:lstStyle/>
          <a:p>
            <a:pPr marL="342900" indent="-342900">
              <a:buFont typeface="Arial" panose="020B0604020202020204" pitchFamily="34" charset="0"/>
              <a:buChar char="•"/>
            </a:pPr>
            <a:r>
              <a:rPr lang="fr-FR" b="1" dirty="0"/>
              <a:t>Schild</a:t>
            </a:r>
            <a:r>
              <a:rPr lang="fr-FR" dirty="0"/>
              <a:t>, E., </a:t>
            </a:r>
            <a:r>
              <a:rPr lang="fr-FR" b="1" dirty="0" err="1"/>
              <a:t>Durantin</a:t>
            </a:r>
            <a:r>
              <a:rPr lang="fr-FR" dirty="0"/>
              <a:t>, G., &amp; </a:t>
            </a:r>
            <a:r>
              <a:rPr lang="fr-FR" b="1" dirty="0" err="1"/>
              <a:t>Lamirel</a:t>
            </a:r>
            <a:r>
              <a:rPr lang="fr-FR" dirty="0"/>
              <a:t>, J.-C. (2021). Concevoir un assistant conversationnel de manière itérative et semi-supervisée avec le clustering interactif. </a:t>
            </a:r>
            <a:r>
              <a:rPr lang="fr-FR" dirty="0" err="1"/>
              <a:t>TextMine</a:t>
            </a:r>
            <a:r>
              <a:rPr lang="fr-FR" dirty="0"/>
              <a:t> 2021 (TM'2021) - En conjonction avec EGC 2021, 11-14. </a:t>
            </a:r>
            <a:r>
              <a:rPr lang="fr-FR" dirty="0">
                <a:hlinkClick r:id="rId5"/>
              </a:rPr>
              <a:t>https://</a:t>
            </a:r>
            <a:r>
              <a:rPr lang="fr-FR" dirty="0" smtClean="0">
                <a:hlinkClick r:id="rId5"/>
              </a:rPr>
              <a:t>hal.inria.fr/hal-03133060</a:t>
            </a:r>
            <a:endParaRPr lang="fr-FR" dirty="0"/>
          </a:p>
          <a:p>
            <a:pPr marL="342900" indent="-342900">
              <a:buFont typeface="Arial" panose="020B0604020202020204" pitchFamily="34" charset="0"/>
              <a:buChar char="•"/>
            </a:pPr>
            <a:r>
              <a:rPr lang="fr-FR" b="1" dirty="0" smtClean="0"/>
              <a:t>Schild</a:t>
            </a:r>
            <a:r>
              <a:rPr lang="fr-FR" dirty="0"/>
              <a:t>, E., </a:t>
            </a:r>
            <a:r>
              <a:rPr lang="fr-FR" b="1" dirty="0" err="1"/>
              <a:t>Durantin</a:t>
            </a:r>
            <a:r>
              <a:rPr lang="fr-FR" dirty="0"/>
              <a:t>, G., </a:t>
            </a:r>
            <a:r>
              <a:rPr lang="fr-FR" b="1" dirty="0" err="1"/>
              <a:t>Lamirel</a:t>
            </a:r>
            <a:r>
              <a:rPr lang="fr-FR" dirty="0"/>
              <a:t>, J.-C., &amp; </a:t>
            </a:r>
            <a:r>
              <a:rPr lang="fr-FR" b="1" dirty="0" err="1"/>
              <a:t>Miconi</a:t>
            </a:r>
            <a:r>
              <a:rPr lang="fr-FR" dirty="0"/>
              <a:t>, F. (2021). Conception itérative et semi-supervisée d'assistants conversationnels par regroupement interactif des questions. RNTI E-37. </a:t>
            </a:r>
            <a:r>
              <a:rPr lang="fr-FR" dirty="0" smtClean="0">
                <a:hlinkClick r:id="rId6"/>
              </a:rPr>
              <a:t>https</a:t>
            </a:r>
            <a:r>
              <a:rPr lang="fr-FR" dirty="0">
                <a:hlinkClick r:id="rId6"/>
              </a:rPr>
              <a:t>://</a:t>
            </a:r>
            <a:r>
              <a:rPr lang="fr-FR" dirty="0" smtClean="0">
                <a:hlinkClick r:id="rId6"/>
              </a:rPr>
              <a:t>hal.inria.fr/hal-03133007</a:t>
            </a:r>
            <a:endParaRPr lang="fr-FR" dirty="0" smtClean="0"/>
          </a:p>
          <a:p>
            <a:pPr marL="342900" indent="-342900">
              <a:buFont typeface="Arial" panose="020B0604020202020204" pitchFamily="34" charset="0"/>
              <a:buChar char="•"/>
            </a:pPr>
            <a:r>
              <a:rPr lang="fr-FR" b="1" dirty="0" smtClean="0"/>
              <a:t>Schild</a:t>
            </a:r>
            <a:r>
              <a:rPr lang="fr-FR" dirty="0"/>
              <a:t>, E., </a:t>
            </a:r>
            <a:r>
              <a:rPr lang="fr-FR" b="1" dirty="0" err="1"/>
              <a:t>Durantin</a:t>
            </a:r>
            <a:r>
              <a:rPr lang="fr-FR" dirty="0"/>
              <a:t>, G., </a:t>
            </a:r>
            <a:r>
              <a:rPr lang="fr-FR" b="1" dirty="0" err="1"/>
              <a:t>Lamirel</a:t>
            </a:r>
            <a:r>
              <a:rPr lang="fr-FR" dirty="0"/>
              <a:t>, J.-C., &amp; </a:t>
            </a:r>
            <a:r>
              <a:rPr lang="fr-FR" b="1" dirty="0" err="1"/>
              <a:t>Miconi</a:t>
            </a:r>
            <a:r>
              <a:rPr lang="fr-FR" dirty="0"/>
              <a:t>, F. (2022). </a:t>
            </a:r>
            <a:r>
              <a:rPr lang="fr-FR" dirty="0" err="1"/>
              <a:t>Iterative</a:t>
            </a:r>
            <a:r>
              <a:rPr lang="fr-FR" dirty="0"/>
              <a:t> and Semi-</a:t>
            </a:r>
            <a:r>
              <a:rPr lang="fr-FR" dirty="0" err="1"/>
              <a:t>Supervised</a:t>
            </a:r>
            <a:r>
              <a:rPr lang="fr-FR" dirty="0"/>
              <a:t> Design of Chatbots </a:t>
            </a:r>
            <a:r>
              <a:rPr lang="fr-FR" dirty="0" err="1"/>
              <a:t>Using</a:t>
            </a:r>
            <a:r>
              <a:rPr lang="fr-FR" dirty="0"/>
              <a:t> Interactive Clustering. International Journal of Data </a:t>
            </a:r>
            <a:r>
              <a:rPr lang="fr-FR" dirty="0" err="1"/>
              <a:t>Warehousing</a:t>
            </a:r>
            <a:r>
              <a:rPr lang="fr-FR" dirty="0"/>
              <a:t> and Mining (IJDWM), 18 (2), 1-19. </a:t>
            </a:r>
            <a:r>
              <a:rPr lang="fr-FR" dirty="0">
                <a:hlinkClick r:id="rId7"/>
              </a:rPr>
              <a:t>https://</a:t>
            </a:r>
            <a:r>
              <a:rPr lang="fr-FR" dirty="0" smtClean="0">
                <a:hlinkClick r:id="rId7"/>
              </a:rPr>
              <a:t>doi.org/10.4018/IJDWM.298007</a:t>
            </a:r>
            <a:r>
              <a:rPr lang="fr-FR" dirty="0" smtClean="0"/>
              <a:t>, </a:t>
            </a:r>
            <a:r>
              <a:rPr lang="fr-FR" dirty="0" smtClean="0">
                <a:hlinkClick r:id="rId2"/>
              </a:rPr>
              <a:t>https://hal.inria.fr/hal-03648041</a:t>
            </a:r>
            <a:endParaRPr lang="fr-FR" dirty="0" smtClean="0"/>
          </a:p>
          <a:p>
            <a:pPr marL="342900" indent="-342900">
              <a:buFont typeface="Arial" panose="020B0604020202020204" pitchFamily="34" charset="0"/>
              <a:buChar char="•"/>
            </a:pPr>
            <a:r>
              <a:rPr lang="fr-FR" b="1" dirty="0" smtClean="0"/>
              <a:t>Schild</a:t>
            </a:r>
            <a:r>
              <a:rPr lang="fr-FR" dirty="0"/>
              <a:t>, E. (2024, </a:t>
            </a:r>
            <a:r>
              <a:rPr lang="fr-FR" dirty="0" smtClean="0"/>
              <a:t>in </a:t>
            </a:r>
            <a:r>
              <a:rPr lang="fr-FR" dirty="0" err="1" smtClean="0"/>
              <a:t>press</a:t>
            </a:r>
            <a:r>
              <a:rPr lang="fr-FR" dirty="0" smtClean="0"/>
              <a:t>). </a:t>
            </a:r>
            <a:r>
              <a:rPr lang="fr-FR" dirty="0"/>
              <a:t>De l'Importance de Valoriser l'Expertise Humaine dans l'Annotation : Application à la Modélisation de Textes en Intentions à l'aide d'un Clustering Interactif. Université de Lorraine. </a:t>
            </a:r>
            <a:r>
              <a:rPr lang="fr-FR" dirty="0">
                <a:hlinkClick r:id="rId8"/>
              </a:rPr>
              <a:t>https://</a:t>
            </a:r>
            <a:r>
              <a:rPr lang="fr-FR" dirty="0" smtClean="0">
                <a:hlinkClick r:id="rId8"/>
              </a:rPr>
              <a:t>github.com/erwanschild/interactive-clustering-phd-report</a:t>
            </a:r>
            <a:endParaRPr lang="fr-FR" dirty="0"/>
          </a:p>
        </p:txBody>
      </p:sp>
      <p:sp>
        <p:nvSpPr>
          <p:cNvPr id="6" name="Espace réservé du texte 5"/>
          <p:cNvSpPr>
            <a:spLocks noGrp="1"/>
          </p:cNvSpPr>
          <p:nvPr>
            <p:ph type="body" sz="quarter" idx="14"/>
          </p:nvPr>
        </p:nvSpPr>
        <p:spPr/>
        <p:txBody>
          <a:bodyPr/>
          <a:lstStyle/>
          <a:p>
            <a:r>
              <a:rPr lang="fr-FR" dirty="0" smtClean="0"/>
              <a:t>Contributions </a:t>
            </a:r>
            <a:r>
              <a:rPr lang="fr-FR" dirty="0"/>
              <a:t>: </a:t>
            </a:r>
            <a:r>
              <a:rPr lang="fr-FR" dirty="0" smtClean="0"/>
              <a:t>Mes publications</a:t>
            </a:r>
            <a:endParaRPr lang="fr-FR" dirty="0"/>
          </a:p>
        </p:txBody>
      </p:sp>
      <p:grpSp>
        <p:nvGrpSpPr>
          <p:cNvPr id="7" name="Groupe 6"/>
          <p:cNvGrpSpPr/>
          <p:nvPr/>
        </p:nvGrpSpPr>
        <p:grpSpPr>
          <a:xfrm>
            <a:off x="-4636704" y="3744659"/>
            <a:ext cx="4453932" cy="814387"/>
            <a:chOff x="6566494" y="5467942"/>
            <a:chExt cx="4453932" cy="814387"/>
          </a:xfrm>
        </p:grpSpPr>
        <p:sp>
          <p:nvSpPr>
            <p:cNvPr id="8" name="Rectangle 7"/>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10" name="Rectangle 9"/>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8"/>
                </a:rPr>
                <a:t>https://</a:t>
              </a:r>
              <a:r>
                <a:rPr lang="fr-FR" sz="1600" dirty="0" smtClean="0">
                  <a:solidFill>
                    <a:schemeClr val="accent3"/>
                  </a:solidFill>
                  <a:hlinkClick r:id="rId8"/>
                </a:rPr>
                <a:t>github.com/erwanschild/</a:t>
              </a:r>
            </a:p>
            <a:p>
              <a:pPr algn="ctr"/>
              <a:r>
                <a:rPr lang="fr-FR" sz="1600" dirty="0" smtClean="0">
                  <a:solidFill>
                    <a:schemeClr val="accent3"/>
                  </a:solidFill>
                  <a:hlinkClick r:id="rId8"/>
                </a:rPr>
                <a:t>interactive-clustering-</a:t>
              </a:r>
              <a:r>
                <a:rPr lang="fr-FR" sz="1600" dirty="0" err="1" smtClean="0">
                  <a:solidFill>
                    <a:schemeClr val="accent3"/>
                  </a:solidFill>
                  <a:hlinkClick r:id="rId8"/>
                </a:rPr>
                <a:t>phd</a:t>
              </a:r>
              <a:r>
                <a:rPr lang="fr-FR" sz="1600" dirty="0" smtClean="0">
                  <a:solidFill>
                    <a:schemeClr val="accent3"/>
                  </a:solidFill>
                  <a:hlinkClick r:id="rId8"/>
                </a:rPr>
                <a:t>-report</a:t>
              </a:r>
              <a:endParaRPr lang="fr-FR" sz="1600" dirty="0" smtClean="0">
                <a:solidFill>
                  <a:schemeClr val="accent3"/>
                </a:solidFill>
              </a:endParaRPr>
            </a:p>
          </p:txBody>
        </p:sp>
        <p:pic>
          <p:nvPicPr>
            <p:cNvPr id="11" name="Image 10"/>
            <p:cNvPicPr>
              <a:picLocks noChangeAspect="1"/>
            </p:cNvPicPr>
            <p:nvPr/>
          </p:nvPicPr>
          <p:blipFill rotWithShape="1">
            <a:blip r:embed="rId10"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grpSp>
        <p:nvGrpSpPr>
          <p:cNvPr id="20" name="Groupe 19"/>
          <p:cNvGrpSpPr/>
          <p:nvPr/>
        </p:nvGrpSpPr>
        <p:grpSpPr>
          <a:xfrm>
            <a:off x="-4607168" y="1041133"/>
            <a:ext cx="4453932" cy="814387"/>
            <a:chOff x="-4573788" y="2470377"/>
            <a:chExt cx="4453932" cy="814387"/>
          </a:xfrm>
        </p:grpSpPr>
        <p:grpSp>
          <p:nvGrpSpPr>
            <p:cNvPr id="19" name="Groupe 18"/>
            <p:cNvGrpSpPr/>
            <p:nvPr/>
          </p:nvGrpSpPr>
          <p:grpSpPr>
            <a:xfrm>
              <a:off x="-4573788" y="2470377"/>
              <a:ext cx="4453932" cy="814387"/>
              <a:chOff x="-4573788" y="2470377"/>
              <a:chExt cx="4453932" cy="814387"/>
            </a:xfrm>
          </p:grpSpPr>
          <p:grpSp>
            <p:nvGrpSpPr>
              <p:cNvPr id="12" name="Groupe 11"/>
              <p:cNvGrpSpPr/>
              <p:nvPr/>
            </p:nvGrpSpPr>
            <p:grpSpPr>
              <a:xfrm>
                <a:off x="-4573788" y="2470377"/>
                <a:ext cx="4453932" cy="814387"/>
                <a:chOff x="6566494" y="5467942"/>
                <a:chExt cx="4453932" cy="814387"/>
              </a:xfrm>
            </p:grpSpPr>
            <p:sp>
              <p:nvSpPr>
                <p:cNvPr id="13" name="Rectangle 12"/>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sp>
              <p:nvSpPr>
                <p:cNvPr id="15" name="Rectangle 14"/>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Schild et al. (2021, EGC)</a:t>
                  </a:r>
                </a:p>
                <a:p>
                  <a:pPr algn="ctr"/>
                  <a:r>
                    <a:rPr lang="fr-FR" sz="1600" dirty="0" smtClean="0">
                      <a:hlinkClick r:id="rId6"/>
                    </a:rPr>
                    <a:t>https://hal.inria.fr/hal-03133007</a:t>
                  </a:r>
                  <a:endParaRPr lang="fr-FR" sz="1600" dirty="0"/>
                </a:p>
              </p:txBody>
            </p:sp>
          </p:grpSp>
          <p:pic>
            <p:nvPicPr>
              <p:cNvPr id="18" name="Image 17"/>
              <p:cNvPicPr>
                <a:picLocks noChangeAspect="1"/>
              </p:cNvPicPr>
              <p:nvPr/>
            </p:nvPicPr>
            <p:blipFill rotWithShape="1">
              <a:blip r:embed="rId11" cstate="print">
                <a:extLst>
                  <a:ext uri="{28A0092B-C50C-407E-A947-70E740481C1C}">
                    <a14:useLocalDpi xmlns:a14="http://schemas.microsoft.com/office/drawing/2010/main" val="0"/>
                  </a:ext>
                </a:extLst>
              </a:blip>
              <a:srcRect l="8445" t="8222" r="8000" b="8445"/>
              <a:stretch/>
            </p:blipFill>
            <p:spPr>
              <a:xfrm>
                <a:off x="-871311" y="2522117"/>
                <a:ext cx="721920" cy="720000"/>
              </a:xfrm>
              <a:prstGeom prst="rect">
                <a:avLst/>
              </a:prstGeom>
            </p:spPr>
          </p:pic>
        </p:grpSp>
        <p:pic>
          <p:nvPicPr>
            <p:cNvPr id="4" name="Image 3"/>
            <p:cNvPicPr>
              <a:picLocks noChangeAspect="1"/>
            </p:cNvPicPr>
            <p:nvPr/>
          </p:nvPicPr>
          <p:blipFill rotWithShape="1">
            <a:blip r:embed="rId3">
              <a:clrChange>
                <a:clrFrom>
                  <a:srgbClr val="FFFFFF"/>
                </a:clrFrom>
                <a:clrTo>
                  <a:srgbClr val="FFFFFF">
                    <a:alpha val="0"/>
                  </a:srgbClr>
                </a:clrTo>
              </a:clrChange>
            </a:blip>
            <a:srcRect r="60829"/>
            <a:stretch/>
          </p:blipFill>
          <p:spPr>
            <a:xfrm>
              <a:off x="-4501228" y="2517570"/>
              <a:ext cx="729328" cy="720000"/>
            </a:xfrm>
            <a:prstGeom prst="rect">
              <a:avLst/>
            </a:prstGeom>
          </p:spPr>
        </p:pic>
      </p:grpSp>
      <p:grpSp>
        <p:nvGrpSpPr>
          <p:cNvPr id="33" name="Groupe 32"/>
          <p:cNvGrpSpPr/>
          <p:nvPr/>
        </p:nvGrpSpPr>
        <p:grpSpPr>
          <a:xfrm>
            <a:off x="-2476263" y="1902713"/>
            <a:ext cx="2319506" cy="360000"/>
            <a:chOff x="2009537" y="6220063"/>
            <a:chExt cx="2319506" cy="360000"/>
          </a:xfrm>
        </p:grpSpPr>
        <p:sp>
          <p:nvSpPr>
            <p:cNvPr id="34" name="Rectangle 33"/>
            <p:cNvSpPr/>
            <p:nvPr/>
          </p:nvSpPr>
          <p:spPr>
            <a:xfrm>
              <a:off x="2009537" y="6220063"/>
              <a:ext cx="231950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5" name="Image 34"/>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6" name="Rectangle 35"/>
            <p:cNvSpPr/>
            <p:nvPr/>
          </p:nvSpPr>
          <p:spPr>
            <a:xfrm>
              <a:off x="2419656" y="6222529"/>
              <a:ext cx="190938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(2021, EGC)</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2737661" y="3290141"/>
            <a:ext cx="2554890" cy="360000"/>
            <a:chOff x="2009536" y="6220063"/>
            <a:chExt cx="2554890" cy="360000"/>
          </a:xfrm>
        </p:grpSpPr>
        <p:sp>
          <p:nvSpPr>
            <p:cNvPr id="38" name="Rectangle 37"/>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0" name="Rectangle 39"/>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3286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124</a:t>
            </a:fld>
            <a:endParaRPr lang="fr-FR"/>
          </a:p>
        </p:txBody>
      </p:sp>
      <p:sp>
        <p:nvSpPr>
          <p:cNvPr id="3" name="Espace réservé du texte 2"/>
          <p:cNvSpPr>
            <a:spLocks noGrp="1"/>
          </p:cNvSpPr>
          <p:nvPr>
            <p:ph type="body" sz="quarter" idx="13"/>
          </p:nvPr>
        </p:nvSpPr>
        <p:spPr/>
        <p:txBody>
          <a:bodyPr/>
          <a:lstStyle/>
          <a:p>
            <a:pPr marL="342900" indent="-342900">
              <a:buFont typeface="Arial" panose="020B0604020202020204" pitchFamily="34" charset="0"/>
              <a:buChar char="•"/>
            </a:pPr>
            <a:r>
              <a:rPr lang="fr-FR" b="1" dirty="0"/>
              <a:t>Schild</a:t>
            </a:r>
            <a:r>
              <a:rPr lang="fr-FR" dirty="0"/>
              <a:t>, E. (</a:t>
            </a:r>
            <a:r>
              <a:rPr lang="fr-FR" dirty="0" smtClean="0"/>
              <a:t>2022). </a:t>
            </a:r>
            <a:r>
              <a:rPr lang="fr-FR" dirty="0"/>
              <a:t>Cognitivefactory/Interactive-Clustering. </a:t>
            </a:r>
            <a:r>
              <a:rPr lang="fr-FR" dirty="0" smtClean="0">
                <a:hlinkClick r:id="rId2"/>
              </a:rPr>
              <a:t>https</a:t>
            </a:r>
            <a:r>
              <a:rPr lang="fr-FR" dirty="0">
                <a:hlinkClick r:id="rId2"/>
              </a:rPr>
              <a:t>://</a:t>
            </a:r>
            <a:r>
              <a:rPr lang="fr-FR" dirty="0" smtClean="0">
                <a:hlinkClick r:id="rId2"/>
              </a:rPr>
              <a:t>doi.org/10.5281/zenodo.4775251</a:t>
            </a:r>
            <a:r>
              <a:rPr lang="fr-FR" dirty="0" smtClean="0"/>
              <a:t>, </a:t>
            </a:r>
            <a:r>
              <a:rPr lang="fr-FR" dirty="0">
                <a:hlinkClick r:id="rId3"/>
              </a:rPr>
              <a:t>https://</a:t>
            </a:r>
            <a:r>
              <a:rPr lang="fr-FR" dirty="0" smtClean="0">
                <a:hlinkClick r:id="rId3"/>
              </a:rPr>
              <a:t>github.com/cognitivefactory/interactive-clustering</a:t>
            </a:r>
            <a:endParaRPr lang="fr-FR" dirty="0" smtClean="0"/>
          </a:p>
          <a:p>
            <a:pPr marL="342900" indent="-342900">
              <a:buFont typeface="Arial" panose="020B0604020202020204" pitchFamily="34" charset="0"/>
              <a:buChar char="•"/>
            </a:pPr>
            <a:r>
              <a:rPr lang="fr-FR" b="1" dirty="0" smtClean="0"/>
              <a:t>Schild</a:t>
            </a:r>
            <a:r>
              <a:rPr lang="fr-FR" dirty="0"/>
              <a:t>, E. (</a:t>
            </a:r>
            <a:r>
              <a:rPr lang="fr-FR" dirty="0" smtClean="0"/>
              <a:t>2022). </a:t>
            </a:r>
            <a:r>
              <a:rPr lang="fr-FR" dirty="0"/>
              <a:t>Cognitivefactory/Interactive-Clustering-Gui. </a:t>
            </a:r>
            <a:r>
              <a:rPr lang="fr-FR" dirty="0">
                <a:hlinkClick r:id="rId4"/>
              </a:rPr>
              <a:t>https://</a:t>
            </a:r>
            <a:r>
              <a:rPr lang="fr-FR" dirty="0" smtClean="0">
                <a:hlinkClick r:id="rId4"/>
              </a:rPr>
              <a:t>doi.org/10.5281/zenodo.4775270</a:t>
            </a:r>
            <a:r>
              <a:rPr lang="fr-FR" dirty="0" smtClean="0"/>
              <a:t>, </a:t>
            </a:r>
            <a:r>
              <a:rPr lang="fr-FR" dirty="0">
                <a:hlinkClick r:id="rId5"/>
              </a:rPr>
              <a:t>https://</a:t>
            </a:r>
            <a:r>
              <a:rPr lang="fr-FR" dirty="0" smtClean="0">
                <a:hlinkClick r:id="rId5"/>
              </a:rPr>
              <a:t>github.com/cognitivefactory/interactive-clustering-gui</a:t>
            </a:r>
            <a:endParaRPr lang="fr-FR" dirty="0"/>
          </a:p>
          <a:p>
            <a:pPr marL="342900" indent="-342900">
              <a:buFont typeface="Arial" panose="020B0604020202020204" pitchFamily="34" charset="0"/>
              <a:buChar char="•"/>
            </a:pPr>
            <a:r>
              <a:rPr lang="fr-FR" b="1" dirty="0" smtClean="0"/>
              <a:t>Schild</a:t>
            </a:r>
            <a:r>
              <a:rPr lang="fr-FR" dirty="0"/>
              <a:t>, E. (</a:t>
            </a:r>
            <a:r>
              <a:rPr lang="fr-FR" dirty="0" smtClean="0"/>
              <a:t>2022). </a:t>
            </a:r>
            <a:r>
              <a:rPr lang="fr-FR" dirty="0"/>
              <a:t>Cognitivefactory/Interactive-Clustering-Comparative-</a:t>
            </a:r>
            <a:r>
              <a:rPr lang="fr-FR" dirty="0" err="1"/>
              <a:t>Study</a:t>
            </a:r>
            <a:r>
              <a:rPr lang="fr-FR" dirty="0"/>
              <a:t>. </a:t>
            </a:r>
            <a:r>
              <a:rPr lang="fr-FR" dirty="0">
                <a:hlinkClick r:id="rId6"/>
              </a:rPr>
              <a:t>https://</a:t>
            </a:r>
            <a:r>
              <a:rPr lang="fr-FR" dirty="0" smtClean="0">
                <a:hlinkClick r:id="rId6"/>
              </a:rPr>
              <a:t>doi.org/10.5281/zenodo.5648255</a:t>
            </a:r>
            <a:r>
              <a:rPr lang="fr-FR" dirty="0" smtClean="0"/>
              <a:t>, </a:t>
            </a:r>
            <a:r>
              <a:rPr lang="fr-FR" dirty="0">
                <a:hlinkClick r:id="rId7"/>
              </a:rPr>
              <a:t>https://</a:t>
            </a:r>
            <a:r>
              <a:rPr lang="fr-FR" dirty="0" smtClean="0">
                <a:hlinkClick r:id="rId7"/>
              </a:rPr>
              <a:t>github.com/cognitivefactory/interactive-clustering-comparative-study</a:t>
            </a:r>
            <a:endParaRPr lang="fr-FR" dirty="0" smtClean="0"/>
          </a:p>
          <a:p>
            <a:pPr marL="342900" indent="-342900">
              <a:buFont typeface="Arial" panose="020B0604020202020204" pitchFamily="34" charset="0"/>
              <a:buChar char="•"/>
            </a:pPr>
            <a:r>
              <a:rPr lang="fr-FR" b="1" dirty="0" smtClean="0"/>
              <a:t>Schild</a:t>
            </a:r>
            <a:r>
              <a:rPr lang="fr-FR" dirty="0"/>
              <a:t>, E. (</a:t>
            </a:r>
            <a:r>
              <a:rPr lang="fr-FR" dirty="0" smtClean="0"/>
              <a:t>2023). </a:t>
            </a:r>
            <a:r>
              <a:rPr lang="fr-FR" dirty="0"/>
              <a:t>Cognitivefactory/Features-Maximization-Metric. </a:t>
            </a:r>
            <a:r>
              <a:rPr lang="fr-FR" dirty="0">
                <a:hlinkClick r:id="rId8"/>
              </a:rPr>
              <a:t>https://</a:t>
            </a:r>
            <a:r>
              <a:rPr lang="fr-FR" dirty="0" smtClean="0">
                <a:hlinkClick r:id="rId8"/>
              </a:rPr>
              <a:t>doi.org/10.5281/zenodo.7646382</a:t>
            </a:r>
            <a:r>
              <a:rPr lang="fr-FR" dirty="0" smtClean="0"/>
              <a:t>, </a:t>
            </a:r>
            <a:r>
              <a:rPr lang="fr-FR" dirty="0">
                <a:hlinkClick r:id="rId9"/>
              </a:rPr>
              <a:t>https://</a:t>
            </a:r>
            <a:r>
              <a:rPr lang="fr-FR" dirty="0" smtClean="0">
                <a:hlinkClick r:id="rId9"/>
              </a:rPr>
              <a:t>github.com/cognitivefactory/features-maximization-metric</a:t>
            </a:r>
            <a:endParaRPr lang="fr-FR" dirty="0"/>
          </a:p>
        </p:txBody>
      </p:sp>
      <p:sp>
        <p:nvSpPr>
          <p:cNvPr id="6" name="Espace réservé du texte 5"/>
          <p:cNvSpPr>
            <a:spLocks noGrp="1"/>
          </p:cNvSpPr>
          <p:nvPr>
            <p:ph type="body" sz="quarter" idx="14"/>
          </p:nvPr>
        </p:nvSpPr>
        <p:spPr/>
        <p:txBody>
          <a:bodyPr/>
          <a:lstStyle/>
          <a:p>
            <a:r>
              <a:rPr lang="fr-FR" dirty="0" smtClean="0"/>
              <a:t>Contributions : Mes implémentations</a:t>
            </a:r>
            <a:endParaRPr lang="fr-FR" dirty="0"/>
          </a:p>
        </p:txBody>
      </p:sp>
      <p:grpSp>
        <p:nvGrpSpPr>
          <p:cNvPr id="17" name="Groupe 16"/>
          <p:cNvGrpSpPr/>
          <p:nvPr/>
        </p:nvGrpSpPr>
        <p:grpSpPr>
          <a:xfrm>
            <a:off x="-4898231" y="1718366"/>
            <a:ext cx="4767262" cy="814388"/>
            <a:chOff x="-4898231" y="1718366"/>
            <a:chExt cx="4767262" cy="814388"/>
          </a:xfrm>
        </p:grpSpPr>
        <p:pic>
          <p:nvPicPr>
            <p:cNvPr id="4" name="Image 3"/>
            <p:cNvPicPr>
              <a:picLocks noChangeAspect="1"/>
            </p:cNvPicPr>
            <p:nvPr/>
          </p:nvPicPr>
          <p:blipFill rotWithShape="1">
            <a:blip r:embed="rId10" cstate="print">
              <a:extLst>
                <a:ext uri="{28A0092B-C50C-407E-A947-70E740481C1C}">
                  <a14:useLocalDpi xmlns:a14="http://schemas.microsoft.com/office/drawing/2010/main" val="0"/>
                </a:ext>
              </a:extLst>
            </a:blip>
            <a:srcRect l="8130" t="8214" r="7721" b="7934"/>
            <a:stretch/>
          </p:blipFill>
          <p:spPr>
            <a:xfrm>
              <a:off x="-895700" y="1765559"/>
              <a:ext cx="722544" cy="720000"/>
            </a:xfrm>
            <a:prstGeom prst="rect">
              <a:avLst/>
            </a:prstGeom>
          </p:spPr>
        </p:pic>
        <p:grpSp>
          <p:nvGrpSpPr>
            <p:cNvPr id="7" name="Groupe 6"/>
            <p:cNvGrpSpPr/>
            <p:nvPr/>
          </p:nvGrpSpPr>
          <p:grpSpPr>
            <a:xfrm>
              <a:off x="-4898231" y="1718366"/>
              <a:ext cx="4767262" cy="814388"/>
              <a:chOff x="7176176" y="5789822"/>
              <a:chExt cx="4767262" cy="814388"/>
            </a:xfrm>
          </p:grpSpPr>
          <p:sp>
            <p:nvSpPr>
              <p:cNvPr id="9" name="Rectangle 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0" name="Imag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1" name="Rectangle 1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Clustering</a:t>
                </a:r>
                <a:endParaRPr lang="fr-FR" sz="1600" b="1" dirty="0">
                  <a:solidFill>
                    <a:schemeClr val="accent3"/>
                  </a:solidFill>
                </a:endParaRPr>
              </a:p>
              <a:p>
                <a:pPr algn="ctr"/>
                <a:r>
                  <a:rPr lang="fr-FR" sz="1600" dirty="0" smtClean="0">
                    <a:solidFill>
                      <a:schemeClr val="accent3"/>
                    </a:solidFill>
                    <a:hlinkClick r:id="rId3"/>
                  </a:rPr>
                  <a:t>https</a:t>
                </a:r>
                <a:r>
                  <a:rPr lang="fr-FR" sz="1600" dirty="0">
                    <a:solidFill>
                      <a:schemeClr val="accent3"/>
                    </a:solidFill>
                    <a:hlinkClick r:id="rId3"/>
                  </a:rPr>
                  <a:t>://</a:t>
                </a:r>
                <a:r>
                  <a:rPr lang="fr-FR" sz="1600" dirty="0" smtClean="0">
                    <a:solidFill>
                      <a:schemeClr val="accent3"/>
                    </a:solidFill>
                    <a:hlinkClick r:id="rId3"/>
                  </a:rPr>
                  <a:t>github.com/cognitivefactory/</a:t>
                </a:r>
              </a:p>
              <a:p>
                <a:pPr algn="ctr"/>
                <a:r>
                  <a:rPr lang="fr-FR" sz="1600" dirty="0" smtClean="0">
                    <a:solidFill>
                      <a:schemeClr val="accent3"/>
                    </a:solidFill>
                    <a:hlinkClick r:id="rId3"/>
                  </a:rPr>
                  <a:t>interactive-clustering</a:t>
                </a:r>
                <a:endParaRPr lang="fr-FR" sz="1600" dirty="0">
                  <a:solidFill>
                    <a:schemeClr val="accent3"/>
                  </a:solidFill>
                </a:endParaRPr>
              </a:p>
            </p:txBody>
          </p:sp>
        </p:grpSp>
      </p:grpSp>
      <p:grpSp>
        <p:nvGrpSpPr>
          <p:cNvPr id="12" name="Groupe 11"/>
          <p:cNvGrpSpPr/>
          <p:nvPr/>
        </p:nvGrpSpPr>
        <p:grpSpPr>
          <a:xfrm>
            <a:off x="-4898231" y="2631543"/>
            <a:ext cx="4767262" cy="814388"/>
            <a:chOff x="7176176" y="5789822"/>
            <a:chExt cx="4767262" cy="814388"/>
          </a:xfrm>
        </p:grpSpPr>
        <p:pic>
          <p:nvPicPr>
            <p:cNvPr id="13" name="Image 12"/>
            <p:cNvPicPr>
              <a:picLocks noChangeAspect="1"/>
            </p:cNvPicPr>
            <p:nvPr/>
          </p:nvPicPr>
          <p:blipFill rotWithShape="1">
            <a:blip r:embed="rId12"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grpSp>
        <p:nvGrpSpPr>
          <p:cNvPr id="25" name="Groupe 24"/>
          <p:cNvGrpSpPr/>
          <p:nvPr/>
        </p:nvGrpSpPr>
        <p:grpSpPr>
          <a:xfrm>
            <a:off x="-4898231" y="3544720"/>
            <a:ext cx="4767262" cy="814388"/>
            <a:chOff x="-4898231" y="3544720"/>
            <a:chExt cx="4767262" cy="814388"/>
          </a:xfrm>
        </p:grpSpPr>
        <p:pic>
          <p:nvPicPr>
            <p:cNvPr id="24" name="Image 23"/>
            <p:cNvPicPr>
              <a:picLocks noChangeAspect="1"/>
            </p:cNvPicPr>
            <p:nvPr/>
          </p:nvPicPr>
          <p:blipFill rotWithShape="1">
            <a:blip r:embed="rId13" cstate="print">
              <a:extLst>
                <a:ext uri="{28A0092B-C50C-407E-A947-70E740481C1C}">
                  <a14:useLocalDpi xmlns:a14="http://schemas.microsoft.com/office/drawing/2010/main" val="0"/>
                </a:ext>
              </a:extLst>
            </a:blip>
            <a:srcRect l="8519" t="8716" r="8519" b="8321"/>
            <a:stretch/>
          </p:blipFill>
          <p:spPr>
            <a:xfrm>
              <a:off x="-896791" y="3600380"/>
              <a:ext cx="720000" cy="720000"/>
            </a:xfrm>
            <a:prstGeom prst="rect">
              <a:avLst/>
            </a:prstGeom>
          </p:spPr>
        </p:pic>
        <p:grpSp>
          <p:nvGrpSpPr>
            <p:cNvPr id="20" name="Groupe 19"/>
            <p:cNvGrpSpPr/>
            <p:nvPr/>
          </p:nvGrpSpPr>
          <p:grpSpPr>
            <a:xfrm>
              <a:off x="-4898231" y="3544720"/>
              <a:ext cx="4767262" cy="814388"/>
              <a:chOff x="7176176" y="5789822"/>
              <a:chExt cx="4767262" cy="814388"/>
            </a:xfrm>
          </p:grpSpPr>
          <p:sp>
            <p:nvSpPr>
              <p:cNvPr id="21" name="Rectangle 20"/>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2" name="Imag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3" name="Rectangle 22"/>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solidFill>
                      <a:schemeClr val="accent3"/>
                    </a:solidFill>
                  </a:rPr>
                  <a:t>Interactive Clustering Comparative </a:t>
                </a:r>
                <a:r>
                  <a:rPr lang="fr-FR" sz="1400" b="1" dirty="0" err="1" smtClean="0">
                    <a:solidFill>
                      <a:schemeClr val="accent3"/>
                    </a:solidFill>
                  </a:rPr>
                  <a:t>Study</a:t>
                </a:r>
                <a:endParaRPr lang="fr-FR" sz="1400" b="1" dirty="0">
                  <a:solidFill>
                    <a:schemeClr val="accent3"/>
                  </a:solidFill>
                </a:endParaRPr>
              </a:p>
              <a:p>
                <a:pPr algn="ctr"/>
                <a:r>
                  <a:rPr lang="fr-FR" sz="1400" dirty="0" smtClean="0">
                    <a:solidFill>
                      <a:schemeClr val="accent3"/>
                    </a:solidFill>
                    <a:hlinkClick r:id="rId3"/>
                  </a:rPr>
                  <a:t>https</a:t>
                </a:r>
                <a:r>
                  <a:rPr lang="fr-FR" sz="1400" dirty="0">
                    <a:solidFill>
                      <a:schemeClr val="accent3"/>
                    </a:solidFill>
                    <a:hlinkClick r:id="rId3"/>
                  </a:rPr>
                  <a:t>://</a:t>
                </a:r>
                <a:r>
                  <a:rPr lang="fr-FR" sz="1400" dirty="0" smtClean="0">
                    <a:solidFill>
                      <a:schemeClr val="accent3"/>
                    </a:solidFill>
                    <a:hlinkClick r:id="rId3"/>
                  </a:rPr>
                  <a:t>github.com/cognitivefactory/</a:t>
                </a:r>
              </a:p>
              <a:p>
                <a:pPr algn="ctr"/>
                <a:r>
                  <a:rPr lang="fr-FR" sz="1400" dirty="0" smtClean="0">
                    <a:solidFill>
                      <a:schemeClr val="accent3"/>
                    </a:solidFill>
                    <a:hlinkClick r:id="rId3"/>
                  </a:rPr>
                  <a:t>interactive-clustering-comparative-</a:t>
                </a:r>
                <a:r>
                  <a:rPr lang="fr-FR" sz="1400" dirty="0" err="1" smtClean="0">
                    <a:solidFill>
                      <a:schemeClr val="accent3"/>
                    </a:solidFill>
                    <a:hlinkClick r:id="rId3"/>
                  </a:rPr>
                  <a:t>study</a:t>
                </a:r>
                <a:endParaRPr lang="fr-FR" sz="1600" dirty="0">
                  <a:solidFill>
                    <a:schemeClr val="accent3"/>
                  </a:solidFill>
                </a:endParaRPr>
              </a:p>
            </p:txBody>
          </p:sp>
        </p:grpSp>
      </p:grpSp>
    </p:spTree>
    <p:extLst>
      <p:ext uri="{BB962C8B-B14F-4D97-AF65-F5344CB8AC3E}">
        <p14:creationId xmlns:p14="http://schemas.microsoft.com/office/powerpoint/2010/main" val="3953385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125</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b="1" dirty="0"/>
              <a:t>Schild</a:t>
            </a:r>
            <a:r>
              <a:rPr lang="en-US" dirty="0"/>
              <a:t>, E. (</a:t>
            </a:r>
            <a:r>
              <a:rPr lang="en-US" dirty="0" smtClean="0"/>
              <a:t>2022). </a:t>
            </a:r>
            <a:r>
              <a:rPr lang="en-US" dirty="0"/>
              <a:t>French trainset for chatbots dealing with usual requests on </a:t>
            </a:r>
            <a:r>
              <a:rPr lang="en-US" dirty="0" smtClean="0"/>
              <a:t>bank </a:t>
            </a:r>
            <a:r>
              <a:rPr lang="fr-FR" dirty="0" err="1" smtClean="0"/>
              <a:t>cards</a:t>
            </a:r>
            <a:r>
              <a:rPr lang="fr-FR" dirty="0"/>
              <a:t>. Zenodo. </a:t>
            </a:r>
            <a:r>
              <a:rPr lang="fr-FR" dirty="0">
                <a:hlinkClick r:id="rId2"/>
              </a:rPr>
              <a:t>https://</a:t>
            </a:r>
            <a:r>
              <a:rPr lang="fr-FR" dirty="0" smtClean="0">
                <a:hlinkClick r:id="rId2"/>
              </a:rPr>
              <a:t>doi.org/10.5281/zenodo.4769949</a:t>
            </a:r>
            <a:endParaRPr lang="fr-FR" dirty="0" smtClean="0"/>
          </a:p>
          <a:p>
            <a:pPr marL="342900" indent="-342900" algn="just">
              <a:buFont typeface="Arial" panose="020B0604020202020204" pitchFamily="34" charset="0"/>
              <a:buChar char="•"/>
            </a:pPr>
            <a:r>
              <a:rPr lang="fr-FR" b="1" dirty="0"/>
              <a:t>Schild</a:t>
            </a:r>
            <a:r>
              <a:rPr lang="fr-FR" dirty="0"/>
              <a:t>, E., &amp; </a:t>
            </a:r>
            <a:r>
              <a:rPr lang="fr-FR" b="1" dirty="0"/>
              <a:t>Adler</a:t>
            </a:r>
            <a:r>
              <a:rPr lang="fr-FR" dirty="0"/>
              <a:t>, M. (</a:t>
            </a:r>
            <a:r>
              <a:rPr lang="fr-FR" dirty="0" smtClean="0"/>
              <a:t>2023). </a:t>
            </a:r>
            <a:r>
              <a:rPr lang="fr-FR" dirty="0" err="1"/>
              <a:t>Subset</a:t>
            </a:r>
            <a:r>
              <a:rPr lang="fr-FR" dirty="0"/>
              <a:t> of 'MLSUM : The </a:t>
            </a:r>
            <a:r>
              <a:rPr lang="fr-FR" dirty="0" err="1"/>
              <a:t>Multilingual</a:t>
            </a:r>
            <a:r>
              <a:rPr lang="fr-FR" dirty="0"/>
              <a:t> </a:t>
            </a:r>
            <a:r>
              <a:rPr lang="fr-FR" dirty="0" err="1" smtClean="0"/>
              <a:t>Summarization</a:t>
            </a:r>
            <a:r>
              <a:rPr lang="fr-FR" dirty="0" smtClean="0"/>
              <a:t> Corpus</a:t>
            </a:r>
            <a:r>
              <a:rPr lang="fr-FR" dirty="0"/>
              <a:t>' for </a:t>
            </a:r>
            <a:r>
              <a:rPr lang="fr-FR" dirty="0" err="1"/>
              <a:t>constraints</a:t>
            </a:r>
            <a:r>
              <a:rPr lang="fr-FR" dirty="0"/>
              <a:t> annotation </a:t>
            </a:r>
            <a:r>
              <a:rPr lang="fr-FR" dirty="0" err="1"/>
              <a:t>experiment</a:t>
            </a:r>
            <a:r>
              <a:rPr lang="fr-FR" dirty="0"/>
              <a:t> (Version 1.0.0 [</a:t>
            </a:r>
            <a:r>
              <a:rPr lang="fr-FR" dirty="0" err="1"/>
              <a:t>subset</a:t>
            </a:r>
            <a:r>
              <a:rPr lang="fr-FR" dirty="0"/>
              <a:t> </a:t>
            </a:r>
            <a:r>
              <a:rPr lang="fr-FR" dirty="0" smtClean="0"/>
              <a:t>: </a:t>
            </a:r>
            <a:r>
              <a:rPr lang="fr-FR" dirty="0" err="1" smtClean="0"/>
              <a:t>fr+train+filtered</a:t>
            </a:r>
            <a:r>
              <a:rPr lang="fr-FR" dirty="0" smtClean="0"/>
              <a:t>]). </a:t>
            </a:r>
            <a:r>
              <a:rPr lang="fr-FR" dirty="0" err="1"/>
              <a:t>Zenodo</a:t>
            </a:r>
            <a:r>
              <a:rPr lang="fr-FR" dirty="0"/>
              <a:t>. </a:t>
            </a:r>
            <a:r>
              <a:rPr lang="fr-FR" dirty="0">
                <a:hlinkClick r:id="rId3"/>
              </a:rPr>
              <a:t>https://</a:t>
            </a:r>
            <a:r>
              <a:rPr lang="fr-FR" dirty="0" smtClean="0">
                <a:hlinkClick r:id="rId3"/>
              </a:rPr>
              <a:t>doi.org/10.5281/ZENODO.8399301</a:t>
            </a:r>
            <a:endParaRPr lang="fr-FR" dirty="0" smtClean="0"/>
          </a:p>
          <a:p>
            <a:pPr marL="342900" indent="-342900" algn="just">
              <a:buFont typeface="Arial" panose="020B0604020202020204" pitchFamily="34" charset="0"/>
              <a:buChar char="•"/>
            </a:pPr>
            <a:r>
              <a:rPr lang="fr-FR" b="1" dirty="0" err="1"/>
              <a:t>Scialom</a:t>
            </a:r>
            <a:r>
              <a:rPr lang="fr-FR" dirty="0"/>
              <a:t>, T., </a:t>
            </a:r>
            <a:r>
              <a:rPr lang="fr-FR" b="1" dirty="0"/>
              <a:t>Dray</a:t>
            </a:r>
            <a:r>
              <a:rPr lang="fr-FR" dirty="0"/>
              <a:t>, P., </a:t>
            </a:r>
            <a:r>
              <a:rPr lang="fr-FR" b="1" dirty="0" err="1"/>
              <a:t>Lamprier</a:t>
            </a:r>
            <a:r>
              <a:rPr lang="fr-FR" dirty="0"/>
              <a:t>, S., </a:t>
            </a:r>
            <a:r>
              <a:rPr lang="fr-FR" b="1" dirty="0" err="1"/>
              <a:t>Piwowarski</a:t>
            </a:r>
            <a:r>
              <a:rPr lang="fr-FR" dirty="0"/>
              <a:t>, B., &amp; </a:t>
            </a:r>
            <a:r>
              <a:rPr lang="fr-FR" b="1" dirty="0" err="1"/>
              <a:t>Staiano</a:t>
            </a:r>
            <a:r>
              <a:rPr lang="fr-FR" dirty="0"/>
              <a:t>, J. (2020). MLSUM : The </a:t>
            </a:r>
            <a:r>
              <a:rPr lang="fr-FR" dirty="0" err="1"/>
              <a:t>Multilingual</a:t>
            </a:r>
            <a:r>
              <a:rPr lang="fr-FR" dirty="0"/>
              <a:t> </a:t>
            </a:r>
            <a:r>
              <a:rPr lang="fr-FR" dirty="0" err="1"/>
              <a:t>Summarization</a:t>
            </a:r>
            <a:r>
              <a:rPr lang="fr-FR" dirty="0"/>
              <a:t> Corpus. arXiv (Cornell </a:t>
            </a:r>
            <a:r>
              <a:rPr lang="fr-FR" dirty="0" err="1"/>
              <a:t>University</a:t>
            </a:r>
            <a:r>
              <a:rPr lang="fr-FR" dirty="0"/>
              <a:t>). </a:t>
            </a:r>
            <a:r>
              <a:rPr lang="fr-FR" dirty="0">
                <a:hlinkClick r:id="rId4"/>
              </a:rPr>
              <a:t>https://</a:t>
            </a:r>
            <a:r>
              <a:rPr lang="fr-FR" dirty="0" smtClean="0">
                <a:hlinkClick r:id="rId4"/>
              </a:rPr>
              <a:t>doi.org/10.48550/arxiv.2004.14900</a:t>
            </a:r>
            <a:endParaRPr lang="fr-FR" dirty="0" smtClean="0"/>
          </a:p>
          <a:p>
            <a:pPr marL="342900" indent="-342900" algn="just">
              <a:buFont typeface="Arial" panose="020B0604020202020204" pitchFamily="34" charset="0"/>
              <a:buChar char="•"/>
            </a:pPr>
            <a:endParaRPr lang="fr-FR" dirty="0"/>
          </a:p>
        </p:txBody>
      </p:sp>
      <p:sp>
        <p:nvSpPr>
          <p:cNvPr id="6" name="Espace réservé du texte 5"/>
          <p:cNvSpPr>
            <a:spLocks noGrp="1"/>
          </p:cNvSpPr>
          <p:nvPr>
            <p:ph type="body" sz="quarter" idx="14"/>
          </p:nvPr>
        </p:nvSpPr>
        <p:spPr/>
        <p:txBody>
          <a:bodyPr/>
          <a:lstStyle/>
          <a:p>
            <a:r>
              <a:rPr lang="fr-FR" dirty="0" smtClean="0"/>
              <a:t>Études : Jeux de données utilisés</a:t>
            </a:r>
            <a:endParaRPr lang="fr-FR" dirty="0"/>
          </a:p>
        </p:txBody>
      </p:sp>
      <p:grpSp>
        <p:nvGrpSpPr>
          <p:cNvPr id="7" name="Groupe 6"/>
          <p:cNvGrpSpPr/>
          <p:nvPr/>
        </p:nvGrpSpPr>
        <p:grpSpPr>
          <a:xfrm>
            <a:off x="-5685631" y="1730113"/>
            <a:ext cx="5499100" cy="814388"/>
            <a:chOff x="1968500" y="3141365"/>
            <a:chExt cx="5499100" cy="814388"/>
          </a:xfrm>
        </p:grpSpPr>
        <p:sp>
          <p:nvSpPr>
            <p:cNvPr id="8" name="Rectangle 7"/>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0" name="Image 9"/>
            <p:cNvPicPr>
              <a:picLocks noChangeAspect="1"/>
            </p:cNvPicPr>
            <p:nvPr/>
          </p:nvPicPr>
          <p:blipFill rotWithShape="1">
            <a:blip r:embed="rId6"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1" name="Rectangle 10"/>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7"/>
                </a:rPr>
                <a:t>https://</a:t>
              </a:r>
              <a:r>
                <a:rPr lang="fr-FR" sz="1600" dirty="0" smtClean="0">
                  <a:solidFill>
                    <a:schemeClr val="accent3"/>
                  </a:solidFill>
                  <a:hlinkClick r:id="rId7"/>
                </a:rPr>
                <a:t>zenodo.org/doi/</a:t>
              </a:r>
            </a:p>
            <a:p>
              <a:pPr algn="ctr"/>
              <a:r>
                <a:rPr lang="fr-FR" sz="1600" dirty="0" smtClean="0">
                  <a:solidFill>
                    <a:schemeClr val="accent3"/>
                  </a:solidFill>
                  <a:hlinkClick r:id="rId7"/>
                </a:rPr>
                <a:t>10.5281/zenodo.4769949</a:t>
              </a:r>
              <a:endParaRPr lang="fr-FR" sz="1600" dirty="0">
                <a:solidFill>
                  <a:schemeClr val="accent3"/>
                </a:solidFill>
              </a:endParaRPr>
            </a:p>
          </p:txBody>
        </p:sp>
      </p:grpSp>
      <p:grpSp>
        <p:nvGrpSpPr>
          <p:cNvPr id="12" name="Groupe 11"/>
          <p:cNvGrpSpPr/>
          <p:nvPr/>
        </p:nvGrpSpPr>
        <p:grpSpPr>
          <a:xfrm>
            <a:off x="-5685631" y="27588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8"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9"/>
                </a:rPr>
                <a:t>https</a:t>
              </a:r>
              <a:r>
                <a:rPr lang="fr-FR" sz="1600" dirty="0">
                  <a:solidFill>
                    <a:schemeClr val="accent3"/>
                  </a:solidFill>
                  <a:hlinkClick r:id="rId9"/>
                </a:rPr>
                <a:t>://</a:t>
              </a:r>
              <a:r>
                <a:rPr lang="fr-FR" sz="1600" dirty="0" smtClean="0">
                  <a:solidFill>
                    <a:schemeClr val="accent3"/>
                  </a:solidFill>
                  <a:hlinkClick r:id="rId9"/>
                </a:rPr>
                <a:t>zenodo.org/doi/</a:t>
              </a:r>
            </a:p>
            <a:p>
              <a:pPr algn="ctr"/>
              <a:r>
                <a:rPr lang="fr-FR" sz="1600" dirty="0" smtClean="0">
                  <a:solidFill>
                    <a:schemeClr val="accent3"/>
                  </a:solidFill>
                  <a:hlinkClick r:id="rId9"/>
                </a:rPr>
                <a:t>10.5281/zenodo.8399301</a:t>
              </a:r>
              <a:endParaRPr lang="fr-FR" sz="1600" dirty="0">
                <a:solidFill>
                  <a:schemeClr val="accent3"/>
                </a:solidFill>
              </a:endParaRPr>
            </a:p>
          </p:txBody>
        </p:sp>
      </p:grpSp>
    </p:spTree>
    <p:extLst>
      <p:ext uri="{BB962C8B-B14F-4D97-AF65-F5344CB8AC3E}">
        <p14:creationId xmlns:p14="http://schemas.microsoft.com/office/powerpoint/2010/main" val="4201509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126</a:t>
            </a:fld>
            <a:endParaRPr lang="fr-FR"/>
          </a:p>
        </p:txBody>
      </p:sp>
      <p:sp>
        <p:nvSpPr>
          <p:cNvPr id="3" name="Espace réservé du texte 2"/>
          <p:cNvSpPr>
            <a:spLocks noGrp="1"/>
          </p:cNvSpPr>
          <p:nvPr>
            <p:ph type="body" sz="quarter" idx="13"/>
          </p:nvPr>
        </p:nvSpPr>
        <p:spPr/>
        <p:txBody>
          <a:bodyPr/>
          <a:lstStyle/>
          <a:p>
            <a:pPr marL="342900" indent="-342900" algn="just">
              <a:buFont typeface="Arial" panose="020B0604020202020204" pitchFamily="34" charset="0"/>
              <a:buChar char="•"/>
            </a:pPr>
            <a:r>
              <a:rPr lang="en-US" sz="1600" b="1" dirty="0"/>
              <a:t>Costello</a:t>
            </a:r>
            <a:r>
              <a:rPr lang="en-US" sz="1600" dirty="0"/>
              <a:t>, K., &amp; </a:t>
            </a:r>
            <a:r>
              <a:rPr lang="en-US" sz="1600" b="1" dirty="0"/>
              <a:t>LoDolce</a:t>
            </a:r>
            <a:r>
              <a:rPr lang="en-US" sz="1600" dirty="0"/>
              <a:t>, M. (2022). Gartner Predicts Chatbots Will Become a Primary </a:t>
            </a:r>
            <a:r>
              <a:rPr lang="en-US" sz="1600" dirty="0" smtClean="0"/>
              <a:t>Customer Service </a:t>
            </a:r>
            <a:r>
              <a:rPr lang="en-US" sz="1600" dirty="0"/>
              <a:t>Channel Within Five Years [newspaper]. Gartner, Inc. </a:t>
            </a:r>
            <a:r>
              <a:rPr lang="fr-FR" sz="1600" dirty="0" smtClean="0">
                <a:hlinkClick r:id="rId2"/>
              </a:rPr>
              <a:t>https</a:t>
            </a:r>
            <a:r>
              <a:rPr lang="fr-FR" sz="1600" dirty="0">
                <a:hlinkClick r:id="rId2"/>
              </a:rPr>
              <a:t>://</a:t>
            </a:r>
            <a:r>
              <a:rPr lang="fr-FR" sz="1600" dirty="0" smtClean="0">
                <a:hlinkClick r:id="rId2"/>
              </a:rPr>
              <a:t>www.gartner.com/en/newsroom/press-releases/2022-07-27-gartner-predicts-chatbots-will-become-a-primary-customer-service-channel-within-veyears</a:t>
            </a:r>
            <a:endParaRPr lang="fr-FR" sz="1600" dirty="0" smtClean="0"/>
          </a:p>
          <a:p>
            <a:pPr marL="342900" indent="-342900" algn="just">
              <a:buFont typeface="Arial" panose="020B0604020202020204" pitchFamily="34" charset="0"/>
              <a:buChar char="•"/>
            </a:pPr>
            <a:r>
              <a:rPr lang="en-US" sz="1600" b="1" dirty="0"/>
              <a:t>Chen</a:t>
            </a:r>
            <a:r>
              <a:rPr lang="en-US" sz="1600" dirty="0"/>
              <a:t>, H., </a:t>
            </a:r>
            <a:r>
              <a:rPr lang="en-US" sz="1600" b="1" dirty="0"/>
              <a:t>Liu</a:t>
            </a:r>
            <a:r>
              <a:rPr lang="en-US" sz="1600" dirty="0"/>
              <a:t>, X., </a:t>
            </a:r>
            <a:r>
              <a:rPr lang="en-US" sz="1600" b="1" dirty="0"/>
              <a:t>Yin</a:t>
            </a:r>
            <a:r>
              <a:rPr lang="en-US" sz="1600" dirty="0"/>
              <a:t>, D., &amp; </a:t>
            </a:r>
            <a:r>
              <a:rPr lang="en-US" sz="1600" b="1" dirty="0"/>
              <a:t>Tang</a:t>
            </a:r>
            <a:r>
              <a:rPr lang="en-US" sz="1600" dirty="0"/>
              <a:t>, J. (2017). A Survey on Dialogue Systems : Recent </a:t>
            </a:r>
            <a:r>
              <a:rPr lang="en-US" sz="1600" dirty="0" smtClean="0"/>
              <a:t>Advances and </a:t>
            </a:r>
            <a:r>
              <a:rPr lang="en-US" sz="1600" dirty="0"/>
              <a:t>New Frontiers. SIGKDD </a:t>
            </a:r>
            <a:r>
              <a:rPr lang="en-US" sz="1600" dirty="0" err="1"/>
              <a:t>Explor</a:t>
            </a:r>
            <a:r>
              <a:rPr lang="en-US" sz="1600" dirty="0"/>
              <a:t>. </a:t>
            </a:r>
            <a:r>
              <a:rPr lang="en-US" sz="1600" dirty="0" err="1"/>
              <a:t>Newsl</a:t>
            </a:r>
            <a:r>
              <a:rPr lang="en-US" sz="1600" dirty="0"/>
              <a:t>., 19 (2), 25-35. </a:t>
            </a:r>
            <a:r>
              <a:rPr lang="en-US" sz="1600" dirty="0">
                <a:hlinkClick r:id="rId3"/>
              </a:rPr>
              <a:t>https://</a:t>
            </a:r>
            <a:r>
              <a:rPr lang="en-US" sz="1600" dirty="0" smtClean="0">
                <a:hlinkClick r:id="rId3"/>
              </a:rPr>
              <a:t>doi.org/10.1145/3166054.3166058</a:t>
            </a:r>
            <a:endParaRPr lang="fr-FR" sz="1600" dirty="0" smtClean="0"/>
          </a:p>
        </p:txBody>
      </p:sp>
      <p:sp>
        <p:nvSpPr>
          <p:cNvPr id="6" name="Espace réservé du texte 5"/>
          <p:cNvSpPr>
            <a:spLocks noGrp="1"/>
          </p:cNvSpPr>
          <p:nvPr>
            <p:ph type="body" sz="quarter" idx="14"/>
          </p:nvPr>
        </p:nvSpPr>
        <p:spPr/>
        <p:txBody>
          <a:bodyPr/>
          <a:lstStyle/>
          <a:p>
            <a:r>
              <a:rPr lang="fr-FR" dirty="0"/>
              <a:t>Revue de littérature : Introduction </a:t>
            </a:r>
            <a:r>
              <a:rPr lang="fr-FR" dirty="0" smtClean="0"/>
              <a:t>et Chatbots</a:t>
            </a:r>
            <a:endParaRPr lang="fr-FR" dirty="0"/>
          </a:p>
        </p:txBody>
      </p:sp>
      <p:grpSp>
        <p:nvGrpSpPr>
          <p:cNvPr id="17" name="Groupe 16"/>
          <p:cNvGrpSpPr/>
          <p:nvPr/>
        </p:nvGrpSpPr>
        <p:grpSpPr>
          <a:xfrm>
            <a:off x="-2841464" y="1510300"/>
            <a:ext cx="2489039" cy="360000"/>
            <a:chOff x="1398105" y="6348530"/>
            <a:chExt cx="2489039" cy="360000"/>
          </a:xfrm>
        </p:grpSpPr>
        <p:sp>
          <p:nvSpPr>
            <p:cNvPr id="18" name="Rectangle 1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0" name="Rectangle 1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1" name="Groupe 20"/>
          <p:cNvGrpSpPr/>
          <p:nvPr/>
        </p:nvGrpSpPr>
        <p:grpSpPr>
          <a:xfrm>
            <a:off x="-2248574" y="2173063"/>
            <a:ext cx="1896149" cy="360000"/>
            <a:chOff x="1398105" y="6348530"/>
            <a:chExt cx="1896149" cy="360000"/>
          </a:xfrm>
        </p:grpSpPr>
        <p:sp>
          <p:nvSpPr>
            <p:cNvPr id="22" name="Rectangle 21"/>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3" name="Image 2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4" name="Rectangle 23"/>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48332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127</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Pustejovsky</a:t>
            </a:r>
            <a:r>
              <a:rPr lang="en-US" sz="1600" dirty="0" smtClean="0"/>
              <a:t>, J., &amp; </a:t>
            </a:r>
            <a:r>
              <a:rPr lang="en-US" sz="1600" b="1" dirty="0" smtClean="0"/>
              <a:t>Stubbs</a:t>
            </a:r>
            <a:r>
              <a:rPr lang="en-US" sz="1600" dirty="0" smtClean="0"/>
              <a:t>, A. (2012). Natural language annotation for machine learning. O'Reilly Media, Inc. </a:t>
            </a:r>
            <a:r>
              <a:rPr lang="en-US" sz="1600" dirty="0" smtClean="0">
                <a:hlinkClick r:id="rId2"/>
              </a:rPr>
              <a:t>https://api.semanticscholar.org/CorpusID:60457717</a:t>
            </a:r>
            <a:endParaRPr lang="en-US" sz="1600" dirty="0" smtClean="0"/>
          </a:p>
          <a:p>
            <a:pPr marL="342900" indent="-342900" algn="just">
              <a:buFont typeface="Arial" panose="020B0604020202020204" pitchFamily="34" charset="0"/>
              <a:buChar char="•"/>
            </a:pPr>
            <a:r>
              <a:rPr lang="fr-FR" sz="1600" b="1" dirty="0" smtClean="0"/>
              <a:t>Baledent</a:t>
            </a:r>
            <a:r>
              <a:rPr lang="fr-FR" sz="1600" dirty="0" smtClean="0"/>
              <a:t>, A. (2023). De la complexité de l'annotation manuelle : méthodologie, biais et recommandations. </a:t>
            </a:r>
            <a:r>
              <a:rPr lang="fr-FR" sz="1600" dirty="0" smtClean="0">
                <a:hlinkClick r:id="rId3"/>
              </a:rPr>
              <a:t>https://theses.hal.science/tel-04011353</a:t>
            </a:r>
            <a:endParaRPr lang="fr-FR" sz="1600" dirty="0" smtClean="0"/>
          </a:p>
          <a:p>
            <a:pPr marL="342900" indent="-342900" algn="just">
              <a:buFont typeface="Arial" panose="020B0604020202020204" pitchFamily="34" charset="0"/>
              <a:buChar char="•"/>
            </a:pPr>
            <a:r>
              <a:rPr lang="en-US" sz="1600" b="1" dirty="0" err="1" smtClean="0"/>
              <a:t>Alasadi</a:t>
            </a:r>
            <a:r>
              <a:rPr lang="en-US" sz="1600" dirty="0" smtClean="0"/>
              <a:t>, S. A., &amp; </a:t>
            </a:r>
            <a:r>
              <a:rPr lang="en-US" sz="1600" b="1" dirty="0" err="1" smtClean="0"/>
              <a:t>Bhaya</a:t>
            </a:r>
            <a:r>
              <a:rPr lang="en-US" sz="1600" dirty="0" smtClean="0"/>
              <a:t>, W. S. (2017). Review of Data Preprocessing Techniques in Data Mining. Journal of Engineering and Applied Sciences, 12 (16), 4102-4107. </a:t>
            </a:r>
            <a:r>
              <a:rPr lang="en-US" sz="1600" dirty="0" smtClean="0">
                <a:hlinkClick r:id="rId4"/>
              </a:rPr>
              <a:t>https://www.</a:t>
            </a:r>
            <a:r>
              <a:rPr lang="fr-FR" sz="1600" dirty="0" smtClean="0">
                <a:hlinkClick r:id="rId4"/>
              </a:rPr>
              <a:t>academia.edu/</a:t>
            </a:r>
            <a:r>
              <a:rPr lang="fr-FR" sz="1600" dirty="0" err="1" smtClean="0">
                <a:hlinkClick r:id="rId4"/>
              </a:rPr>
              <a:t>download</a:t>
            </a:r>
            <a:r>
              <a:rPr lang="fr-FR" sz="1600" dirty="0" smtClean="0">
                <a:hlinkClick r:id="rId4"/>
              </a:rPr>
              <a:t>/54509277/4102-4107.pdf</a:t>
            </a:r>
            <a:endParaRPr lang="en-US" sz="1600" b="1" dirty="0" smtClean="0"/>
          </a:p>
          <a:p>
            <a:pPr marL="342900" indent="-342900" algn="just">
              <a:buFont typeface="Arial" panose="020B0604020202020204" pitchFamily="34" charset="0"/>
              <a:buChar char="•"/>
            </a:pPr>
            <a:r>
              <a:rPr lang="en-US" sz="1600" b="1" dirty="0" smtClean="0"/>
              <a:t>Fort</a:t>
            </a:r>
            <a:r>
              <a:rPr lang="en-US" sz="1600" dirty="0" smtClean="0"/>
              <a:t>, K., </a:t>
            </a:r>
            <a:r>
              <a:rPr lang="en-US" sz="1600" b="1" dirty="0" err="1" smtClean="0"/>
              <a:t>Nazarenko</a:t>
            </a:r>
            <a:r>
              <a:rPr lang="en-US" sz="1600" dirty="0" smtClean="0"/>
              <a:t>, A., &amp; </a:t>
            </a:r>
            <a:r>
              <a:rPr lang="en-US" sz="1600" b="1" dirty="0" err="1" smtClean="0"/>
              <a:t>Rosset</a:t>
            </a:r>
            <a:r>
              <a:rPr lang="en-US" sz="1600" dirty="0" smtClean="0"/>
              <a:t>, S. (2012). Modeling the complexity of manual annotation tasks : a grid of analysis. Proceedings of COLING 2012, 895-910. </a:t>
            </a:r>
            <a:r>
              <a:rPr lang="en-US" sz="1600" dirty="0" smtClean="0">
                <a:hlinkClick r:id="rId5"/>
              </a:rPr>
              <a:t>https://hal.science/hal-</a:t>
            </a:r>
            <a:r>
              <a:rPr lang="fr-FR" sz="1600" dirty="0" smtClean="0">
                <a:hlinkClick r:id="rId5"/>
              </a:rPr>
              <a:t>00769631</a:t>
            </a:r>
            <a:endParaRPr lang="fr-FR" sz="1600" dirty="0" smtClean="0"/>
          </a:p>
          <a:p>
            <a:pPr marL="342900" indent="-342900" algn="just">
              <a:buFont typeface="Arial" panose="020B0604020202020204" pitchFamily="34" charset="0"/>
              <a:buChar char="•"/>
            </a:pPr>
            <a:r>
              <a:rPr lang="en-US" sz="1600" b="1" dirty="0" err="1" smtClean="0"/>
              <a:t>Bayerl</a:t>
            </a:r>
            <a:r>
              <a:rPr lang="en-US" sz="1600" dirty="0" smtClean="0"/>
              <a:t>, P. S., &amp; </a:t>
            </a:r>
            <a:r>
              <a:rPr lang="en-US" sz="1600" b="1" dirty="0" smtClean="0"/>
              <a:t>Paul</a:t>
            </a:r>
            <a:r>
              <a:rPr lang="en-US" sz="1600" dirty="0" smtClean="0"/>
              <a:t>, K. I. (2011). What Determines Inter-Coder Agreement in Manual </a:t>
            </a:r>
            <a:r>
              <a:rPr lang="fr-FR" sz="1600" dirty="0" smtClean="0"/>
              <a:t>Annotations ? A Meta-</a:t>
            </a:r>
            <a:r>
              <a:rPr lang="fr-FR" sz="1600" dirty="0" err="1" smtClean="0"/>
              <a:t>Analytic</a:t>
            </a:r>
            <a:r>
              <a:rPr lang="fr-FR" sz="1600" dirty="0" smtClean="0"/>
              <a:t> Investigation. </a:t>
            </a:r>
            <a:r>
              <a:rPr lang="fr-FR" sz="1600" dirty="0" err="1" smtClean="0"/>
              <a:t>Computational</a:t>
            </a:r>
            <a:r>
              <a:rPr lang="fr-FR" sz="1600" dirty="0" smtClean="0"/>
              <a:t> </a:t>
            </a:r>
            <a:r>
              <a:rPr lang="fr-FR" sz="1600" dirty="0" err="1" smtClean="0"/>
              <a:t>Linguistics</a:t>
            </a:r>
            <a:r>
              <a:rPr lang="fr-FR" sz="1600" dirty="0" smtClean="0"/>
              <a:t>, 37 (4), 699-725. </a:t>
            </a:r>
            <a:r>
              <a:rPr lang="fr-FR" sz="1600" dirty="0" smtClean="0">
                <a:hlinkClick r:id="rId6"/>
              </a:rPr>
              <a:t>https://doi.org/10.1162/COLI_a_00074</a:t>
            </a:r>
            <a:endParaRPr lang="fr-FR" sz="1600" dirty="0" smtClean="0"/>
          </a:p>
          <a:p>
            <a:pPr marL="342900" indent="-342900" algn="just">
              <a:buFont typeface="Arial" panose="020B0604020202020204" pitchFamily="34" charset="0"/>
              <a:buChar char="•"/>
            </a:pPr>
            <a:r>
              <a:rPr lang="fr-FR" sz="1600" b="1" dirty="0" smtClean="0"/>
              <a:t>Valette</a:t>
            </a:r>
            <a:r>
              <a:rPr lang="fr-FR" sz="1600" dirty="0" smtClean="0"/>
              <a:t>, M. (2016). Analyse statistique des données textuelles et traitement automatique des langues. Une étude comparée. International </a:t>
            </a:r>
            <a:r>
              <a:rPr lang="fr-FR" sz="1600" dirty="0" err="1" smtClean="0"/>
              <a:t>conference</a:t>
            </a:r>
            <a:r>
              <a:rPr lang="fr-FR" sz="1600" dirty="0" smtClean="0"/>
              <a:t> on </a:t>
            </a:r>
            <a:r>
              <a:rPr lang="fr-FR" sz="1600" dirty="0" err="1" smtClean="0"/>
              <a:t>statistical</a:t>
            </a:r>
            <a:r>
              <a:rPr lang="fr-FR" sz="1600" dirty="0" smtClean="0"/>
              <a:t> analysis of </a:t>
            </a:r>
            <a:r>
              <a:rPr lang="fr-FR" sz="1600" dirty="0" err="1" smtClean="0"/>
              <a:t>textual</a:t>
            </a:r>
            <a:r>
              <a:rPr lang="fr-FR" sz="1600" dirty="0" smtClean="0"/>
              <a:t> </a:t>
            </a:r>
            <a:r>
              <a:rPr lang="pt-BR" sz="1600" dirty="0" smtClean="0"/>
              <a:t>data (JADT2016), 2, 697-706. </a:t>
            </a:r>
            <a:r>
              <a:rPr lang="pt-BR" sz="1600" dirty="0" smtClean="0">
                <a:hlinkClick r:id="rId7"/>
              </a:rPr>
              <a:t>https://inalco.hal.science/hal-01335084</a:t>
            </a:r>
            <a:endParaRPr lang="pt-BR" sz="1600" dirty="0" smtClean="0"/>
          </a:p>
          <a:p>
            <a:pPr marL="342900" indent="-342900" algn="just">
              <a:buFont typeface="Arial" panose="020B0604020202020204" pitchFamily="34" charset="0"/>
              <a:buChar char="•"/>
            </a:pPr>
            <a:r>
              <a:rPr lang="fr-FR" sz="1600" b="1" dirty="0"/>
              <a:t>Fort</a:t>
            </a:r>
            <a:r>
              <a:rPr lang="fr-FR" sz="1600" dirty="0"/>
              <a:t>, K. (2017). Experts Ou (Foule de) Non-Experts ? La Question de l'expertise Des </a:t>
            </a:r>
            <a:r>
              <a:rPr lang="fr-FR" sz="1600" dirty="0" smtClean="0"/>
              <a:t>Annotateurs Vue </a:t>
            </a:r>
            <a:r>
              <a:rPr lang="fr-FR" sz="1600" dirty="0"/>
              <a:t>de La </a:t>
            </a:r>
            <a:r>
              <a:rPr lang="fr-FR" sz="1600" dirty="0" err="1"/>
              <a:t>Myriadisation</a:t>
            </a:r>
            <a:r>
              <a:rPr lang="fr-FR" sz="1600" dirty="0"/>
              <a:t> (</a:t>
            </a:r>
            <a:r>
              <a:rPr lang="fr-FR" sz="1600" dirty="0" err="1"/>
              <a:t>Crowdsourcing</a:t>
            </a:r>
            <a:r>
              <a:rPr lang="fr-FR" sz="1600" dirty="0"/>
              <a:t>). </a:t>
            </a:r>
            <a:r>
              <a:rPr lang="fr-FR" sz="1600" dirty="0" err="1"/>
              <a:t>corela</a:t>
            </a:r>
            <a:r>
              <a:rPr lang="fr-FR" sz="1600" dirty="0"/>
              <a:t>. </a:t>
            </a:r>
            <a:r>
              <a:rPr lang="fr-FR" sz="1600" dirty="0">
                <a:hlinkClick r:id="rId8"/>
              </a:rPr>
              <a:t>https://</a:t>
            </a:r>
            <a:r>
              <a:rPr lang="fr-FR" sz="1600" dirty="0" smtClean="0">
                <a:hlinkClick r:id="rId8"/>
              </a:rPr>
              <a:t>doi.org/10.4000/corela.4835</a:t>
            </a:r>
            <a:endParaRPr lang="pt-BR" sz="1600" dirty="0" smtClean="0"/>
          </a:p>
          <a:p>
            <a:pPr marL="342900" indent="-342900" algn="just">
              <a:buFont typeface="Arial" panose="020B0604020202020204" pitchFamily="34" charset="0"/>
              <a:buChar char="•"/>
            </a:pPr>
            <a:r>
              <a:rPr lang="en-US" sz="1600" b="1" dirty="0" smtClean="0"/>
              <a:t>Perrigo</a:t>
            </a:r>
            <a:r>
              <a:rPr lang="en-US" sz="1600" dirty="0" smtClean="0"/>
              <a:t>, B., &amp; </a:t>
            </a:r>
            <a:r>
              <a:rPr lang="en-US" sz="1600" b="1" dirty="0" err="1" smtClean="0"/>
              <a:t>Zorthian</a:t>
            </a:r>
            <a:r>
              <a:rPr lang="en-US" sz="1600" dirty="0" smtClean="0"/>
              <a:t>, J. (2023). Exclusive : </a:t>
            </a:r>
            <a:r>
              <a:rPr lang="en-US" sz="1600" dirty="0" err="1" smtClean="0"/>
              <a:t>OpenAI</a:t>
            </a:r>
            <a:r>
              <a:rPr lang="en-US" sz="1600" dirty="0" smtClean="0"/>
              <a:t> used Kenyan workers on less than $2 per hour to make ChatGPT less toxic [newspaper]. Time : Business, Technology. </a:t>
            </a:r>
            <a:r>
              <a:rPr lang="fr-FR" sz="1600" dirty="0" smtClean="0">
                <a:hlinkClick r:id="rId9"/>
              </a:rPr>
              <a:t>https://time.com/6247678/openai-chatgpt-kenya-workers/</a:t>
            </a:r>
            <a:endParaRPr lang="fr-FR" sz="1600" dirty="0" smtClean="0"/>
          </a:p>
          <a:p>
            <a:pPr marL="342900" indent="-342900" algn="just">
              <a:buFont typeface="Arial" panose="020B0604020202020204" pitchFamily="34" charset="0"/>
              <a:buChar char="•"/>
            </a:pPr>
            <a:r>
              <a:rPr lang="en-US" sz="1600" b="1" dirty="0" err="1" smtClean="0"/>
              <a:t>Dzieza</a:t>
            </a:r>
            <a:r>
              <a:rPr lang="en-US" sz="1600" dirty="0" smtClean="0"/>
              <a:t>, J. (2023). AI is a lot of work [newspaper]. New York Magazine : </a:t>
            </a:r>
            <a:r>
              <a:rPr lang="en-US" sz="1600" dirty="0" err="1" smtClean="0"/>
              <a:t>Articial</a:t>
            </a:r>
            <a:r>
              <a:rPr lang="en-US" sz="1600" dirty="0" smtClean="0"/>
              <a:t> Intelligence. </a:t>
            </a:r>
            <a:r>
              <a:rPr lang="fr-FR" sz="1600" dirty="0" smtClean="0">
                <a:hlinkClick r:id="rId10"/>
              </a:rPr>
              <a:t>https://nymag.com/intelligencer/article/ai-artificial-intelligence-humans-technology-business-factory.html</a:t>
            </a:r>
            <a:endParaRPr lang="fr-FR" sz="1600" dirty="0" smtClean="0"/>
          </a:p>
        </p:txBody>
      </p:sp>
      <p:sp>
        <p:nvSpPr>
          <p:cNvPr id="6" name="Espace réservé du texte 5"/>
          <p:cNvSpPr>
            <a:spLocks noGrp="1"/>
          </p:cNvSpPr>
          <p:nvPr>
            <p:ph type="body" sz="quarter" idx="14"/>
          </p:nvPr>
        </p:nvSpPr>
        <p:spPr/>
        <p:txBody>
          <a:bodyPr/>
          <a:lstStyle/>
          <a:p>
            <a:r>
              <a:rPr lang="fr-FR" dirty="0" smtClean="0"/>
              <a:t>Revue de littérature : Annotation, Modélisation, …</a:t>
            </a:r>
            <a:endParaRPr lang="fr-FR" dirty="0"/>
          </a:p>
        </p:txBody>
      </p:sp>
      <p:grpSp>
        <p:nvGrpSpPr>
          <p:cNvPr id="7" name="Groupe 6"/>
          <p:cNvGrpSpPr/>
          <p:nvPr/>
        </p:nvGrpSpPr>
        <p:grpSpPr>
          <a:xfrm>
            <a:off x="-1900897" y="1991766"/>
            <a:ext cx="1759433" cy="360000"/>
            <a:chOff x="2009537" y="6220063"/>
            <a:chExt cx="1759433" cy="360000"/>
          </a:xfrm>
        </p:grpSpPr>
        <p:sp>
          <p:nvSpPr>
            <p:cNvPr id="8" name="Rectangle 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0" name="Rectangle 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2446327" y="2487066"/>
            <a:ext cx="2304863" cy="360000"/>
            <a:chOff x="2009537" y="6220063"/>
            <a:chExt cx="2304863" cy="360000"/>
          </a:xfrm>
        </p:grpSpPr>
        <p:sp>
          <p:nvSpPr>
            <p:cNvPr id="12" name="Rectangle 11"/>
            <p:cNvSpPr/>
            <p:nvPr/>
          </p:nvSpPr>
          <p:spPr>
            <a:xfrm>
              <a:off x="2009537" y="6220063"/>
              <a:ext cx="230486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3" name="Image 1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 name="Rectangle 13"/>
            <p:cNvSpPr/>
            <p:nvPr/>
          </p:nvSpPr>
          <p:spPr>
            <a:xfrm>
              <a:off x="2419657" y="6222529"/>
              <a:ext cx="189474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accent3"/>
                  </a:solidFill>
                </a:rPr>
                <a:t>Alasadi</a:t>
              </a:r>
              <a:r>
                <a:rPr lang="en-US" sz="1400" dirty="0">
                  <a:solidFill>
                    <a:schemeClr val="accent3"/>
                  </a:solidFill>
                </a:rPr>
                <a:t> </a:t>
              </a:r>
              <a:r>
                <a:rPr lang="en-US" sz="1400" dirty="0" smtClean="0">
                  <a:solidFill>
                    <a:schemeClr val="accent3"/>
                  </a:solidFill>
                </a:rPr>
                <a:t>et </a:t>
              </a:r>
              <a:r>
                <a:rPr lang="en-US" sz="1400" dirty="0" err="1">
                  <a:solidFill>
                    <a:schemeClr val="accent3"/>
                  </a:solidFill>
                </a:rPr>
                <a:t>Bhaya</a:t>
              </a:r>
              <a:r>
                <a:rPr lang="en-US" sz="1400" dirty="0">
                  <a:solidFill>
                    <a:schemeClr val="accent3"/>
                  </a:solidFill>
                </a:rPr>
                <a:t> </a:t>
              </a:r>
              <a:r>
                <a:rPr lang="en-US" sz="1400" dirty="0" smtClean="0">
                  <a:solidFill>
                    <a:schemeClr val="accent3"/>
                  </a:solidFill>
                </a:rPr>
                <a:t>(2023)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1994745" y="2982366"/>
            <a:ext cx="1853281" cy="360000"/>
            <a:chOff x="2009537" y="6220063"/>
            <a:chExt cx="1853281" cy="360000"/>
          </a:xfrm>
        </p:grpSpPr>
        <p:sp>
          <p:nvSpPr>
            <p:cNvPr id="16" name="Rectangle 15"/>
            <p:cNvSpPr/>
            <p:nvPr/>
          </p:nvSpPr>
          <p:spPr>
            <a:xfrm>
              <a:off x="2009537" y="6220063"/>
              <a:ext cx="1853281"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7" name="Image 1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8" name="Rectangle 17"/>
            <p:cNvSpPr/>
            <p:nvPr/>
          </p:nvSpPr>
          <p:spPr>
            <a:xfrm>
              <a:off x="2419657" y="6222529"/>
              <a:ext cx="1443161"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et al. (2012)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2247157" y="3477666"/>
            <a:ext cx="2105693" cy="360000"/>
            <a:chOff x="2009537" y="6220063"/>
            <a:chExt cx="2105693" cy="360000"/>
          </a:xfrm>
        </p:grpSpPr>
        <p:sp>
          <p:nvSpPr>
            <p:cNvPr id="20" name="Rectangle 19"/>
            <p:cNvSpPr/>
            <p:nvPr/>
          </p:nvSpPr>
          <p:spPr>
            <a:xfrm>
              <a:off x="2009537" y="6220063"/>
              <a:ext cx="210569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2" name="Rectangle 21"/>
            <p:cNvSpPr/>
            <p:nvPr/>
          </p:nvSpPr>
          <p:spPr>
            <a:xfrm>
              <a:off x="2419657" y="6222529"/>
              <a:ext cx="169557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Bayerl</a:t>
              </a:r>
              <a:r>
                <a:rPr lang="en-US" sz="1400" dirty="0" smtClean="0">
                  <a:solidFill>
                    <a:schemeClr val="accent3"/>
                  </a:solidFill>
                </a:rPr>
                <a:t> et Paul (2011)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2841464" y="1510300"/>
            <a:ext cx="2700000" cy="360000"/>
            <a:chOff x="1398105" y="6348530"/>
            <a:chExt cx="2700000" cy="360000"/>
          </a:xfrm>
        </p:grpSpPr>
        <p:sp>
          <p:nvSpPr>
            <p:cNvPr id="24" name="Rectangle 23"/>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5" name="Image 2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6" name="Rectangle 25"/>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7" name="Groupe 26"/>
          <p:cNvGrpSpPr/>
          <p:nvPr/>
        </p:nvGrpSpPr>
        <p:grpSpPr>
          <a:xfrm>
            <a:off x="-1910974" y="3959398"/>
            <a:ext cx="1759433" cy="360000"/>
            <a:chOff x="2009537" y="6220063"/>
            <a:chExt cx="1759433" cy="360000"/>
          </a:xfrm>
        </p:grpSpPr>
        <p:sp>
          <p:nvSpPr>
            <p:cNvPr id="28" name="Rectangle 27"/>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Valette</a:t>
              </a:r>
              <a:r>
                <a:rPr lang="en-US" sz="1400" dirty="0" smtClean="0">
                  <a:solidFill>
                    <a:schemeClr val="accent3"/>
                  </a:solidFill>
                </a:rPr>
                <a:t> (2016)</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2659684" y="4916238"/>
            <a:ext cx="2518220" cy="360000"/>
            <a:chOff x="2009537" y="6220063"/>
            <a:chExt cx="2518220" cy="360000"/>
          </a:xfrm>
        </p:grpSpPr>
        <p:sp>
          <p:nvSpPr>
            <p:cNvPr id="32" name="Rectangle 31"/>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4" name="Rectangle 33"/>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1743986" y="5395238"/>
            <a:ext cx="1602522" cy="360000"/>
            <a:chOff x="2009537" y="6220063"/>
            <a:chExt cx="1602522" cy="360000"/>
          </a:xfrm>
        </p:grpSpPr>
        <p:sp>
          <p:nvSpPr>
            <p:cNvPr id="36" name="Rectangle 35"/>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1910974" y="4437818"/>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227376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Bibliographie</a:t>
            </a:r>
            <a:endParaRPr lang="fr-FR" dirty="0"/>
          </a:p>
        </p:txBody>
      </p:sp>
      <p:sp>
        <p:nvSpPr>
          <p:cNvPr id="5" name="Espace réservé du numéro de diapositive 4"/>
          <p:cNvSpPr>
            <a:spLocks noGrp="1"/>
          </p:cNvSpPr>
          <p:nvPr>
            <p:ph type="sldNum" sz="quarter" idx="12"/>
          </p:nvPr>
        </p:nvSpPr>
        <p:spPr/>
        <p:txBody>
          <a:bodyPr/>
          <a:lstStyle/>
          <a:p>
            <a:fld id="{0B167A8D-1753-467B-8CBB-93FC469C016E}" type="slidenum">
              <a:rPr lang="fr-FR" smtClean="0"/>
              <a:t>128</a:t>
            </a:fld>
            <a:endParaRPr lang="fr-FR"/>
          </a:p>
        </p:txBody>
      </p:sp>
      <p:sp>
        <p:nvSpPr>
          <p:cNvPr id="4" name="Espace réservé du texte 3"/>
          <p:cNvSpPr>
            <a:spLocks noGrp="1"/>
          </p:cNvSpPr>
          <p:nvPr>
            <p:ph type="body" sz="quarter" idx="13"/>
          </p:nvPr>
        </p:nvSpPr>
        <p:spPr>
          <a:prstGeom prst="rect">
            <a:avLst/>
          </a:prstGeom>
        </p:spPr>
        <p:txBody>
          <a:bodyPr/>
          <a:lstStyle/>
          <a:p>
            <a:pPr marL="342900" indent="-342900" algn="just">
              <a:buFont typeface="Arial" panose="020B0604020202020204" pitchFamily="34" charset="0"/>
              <a:buChar char="•"/>
            </a:pPr>
            <a:r>
              <a:rPr lang="en-US" sz="1600" b="1" dirty="0" smtClean="0"/>
              <a:t>Xu</a:t>
            </a:r>
            <a:r>
              <a:rPr lang="en-US" sz="1600" dirty="0"/>
              <a:t>, D., &amp; </a:t>
            </a:r>
            <a:r>
              <a:rPr lang="en-US" sz="1600" b="1" dirty="0"/>
              <a:t>Tian</a:t>
            </a:r>
            <a:r>
              <a:rPr lang="en-US" sz="1600" dirty="0"/>
              <a:t>, Y. (2015). A Comprehensive Survey of Clustering Algorithms. Annals of </a:t>
            </a:r>
            <a:r>
              <a:rPr lang="en-US" sz="1600" dirty="0" smtClean="0"/>
              <a:t>Data Science</a:t>
            </a:r>
            <a:r>
              <a:rPr lang="en-US" sz="1600" dirty="0"/>
              <a:t>, 2, 165-193</a:t>
            </a:r>
            <a:r>
              <a:rPr lang="en-US" sz="1600" dirty="0" smtClean="0"/>
              <a:t>.</a:t>
            </a:r>
          </a:p>
          <a:p>
            <a:pPr marL="342900" indent="-342900" algn="just">
              <a:buFont typeface="Arial" panose="020B0604020202020204" pitchFamily="34" charset="0"/>
              <a:buChar char="•"/>
            </a:pPr>
            <a:r>
              <a:rPr lang="en-US" sz="1600" b="1" dirty="0" err="1"/>
              <a:t>Wagstaff</a:t>
            </a:r>
            <a:r>
              <a:rPr lang="en-US" sz="1600" dirty="0"/>
              <a:t>, K., &amp; </a:t>
            </a:r>
            <a:r>
              <a:rPr lang="en-US" sz="1600" b="1" dirty="0" err="1"/>
              <a:t>Cardie</a:t>
            </a:r>
            <a:r>
              <a:rPr lang="en-US" sz="1600" dirty="0"/>
              <a:t>, C. (2000). Clustering with Instance-level Constraints. </a:t>
            </a:r>
            <a:r>
              <a:rPr lang="en-US" sz="1600" dirty="0" smtClean="0"/>
              <a:t>Proceedings of </a:t>
            </a:r>
            <a:r>
              <a:rPr lang="en-US" sz="1600" dirty="0"/>
              <a:t>the Seventeenth International Conference on Machine Learning, 1103-1110.</a:t>
            </a:r>
            <a:endParaRPr lang="fr-FR" sz="1600" dirty="0" smtClean="0"/>
          </a:p>
          <a:p>
            <a:pPr marL="342900" indent="-342900" algn="just">
              <a:buFont typeface="Arial" panose="020B0604020202020204" pitchFamily="34" charset="0"/>
              <a:buChar char="•"/>
            </a:pPr>
            <a:r>
              <a:rPr lang="en-US" sz="1600" b="1" dirty="0"/>
              <a:t>Settles</a:t>
            </a:r>
            <a:r>
              <a:rPr lang="en-US" sz="1600" dirty="0"/>
              <a:t>, B. (2010). Active Learning Literature Survey, 67.</a:t>
            </a:r>
            <a:endParaRPr lang="fr-FR" sz="1600" dirty="0" smtClean="0"/>
          </a:p>
          <a:p>
            <a:pPr marL="342900" indent="-342900" algn="just">
              <a:buFont typeface="Arial" panose="020B0604020202020204" pitchFamily="34" charset="0"/>
              <a:buChar char="•"/>
            </a:pPr>
            <a:r>
              <a:rPr lang="fr-FR" sz="1600" b="1" dirty="0" err="1" smtClean="0"/>
              <a:t>Bae</a:t>
            </a:r>
            <a:r>
              <a:rPr lang="fr-FR" sz="1600" dirty="0"/>
              <a:t>, J., </a:t>
            </a:r>
            <a:r>
              <a:rPr lang="fr-FR" sz="1600" b="1" dirty="0" err="1"/>
              <a:t>Helldin</a:t>
            </a:r>
            <a:r>
              <a:rPr lang="fr-FR" sz="1600" dirty="0"/>
              <a:t>, T., </a:t>
            </a:r>
            <a:r>
              <a:rPr lang="fr-FR" sz="1600" b="1" dirty="0" err="1"/>
              <a:t>Riveiro</a:t>
            </a:r>
            <a:r>
              <a:rPr lang="fr-FR" sz="1600" dirty="0"/>
              <a:t>, M., </a:t>
            </a:r>
            <a:r>
              <a:rPr lang="fr-FR" sz="1600" b="1" dirty="0" err="1"/>
              <a:t>Nowaczyk</a:t>
            </a:r>
            <a:r>
              <a:rPr lang="fr-FR" sz="1600" dirty="0"/>
              <a:t>, S., </a:t>
            </a:r>
            <a:r>
              <a:rPr lang="fr-FR" sz="1600" b="1" dirty="0" err="1"/>
              <a:t>Bouguelia</a:t>
            </a:r>
            <a:r>
              <a:rPr lang="fr-FR" sz="1600" dirty="0"/>
              <a:t>, M.-R., &amp; </a:t>
            </a:r>
            <a:r>
              <a:rPr lang="fr-FR" sz="1600" b="1" dirty="0" err="1"/>
              <a:t>Falkman</a:t>
            </a:r>
            <a:r>
              <a:rPr lang="fr-FR" sz="1600" dirty="0"/>
              <a:t>, G</a:t>
            </a:r>
            <a:r>
              <a:rPr lang="fr-FR" sz="1600" dirty="0" smtClean="0"/>
              <a:t>. (</a:t>
            </a:r>
            <a:r>
              <a:rPr lang="fr-FR" sz="1600" dirty="0"/>
              <a:t>2021). Interactive Clustering : A </a:t>
            </a:r>
            <a:r>
              <a:rPr lang="fr-FR" sz="1600" dirty="0" err="1"/>
              <a:t>Comprehensive</a:t>
            </a:r>
            <a:r>
              <a:rPr lang="fr-FR" sz="1600" dirty="0"/>
              <a:t> </a:t>
            </a:r>
            <a:r>
              <a:rPr lang="fr-FR" sz="1600" dirty="0" err="1"/>
              <a:t>Review</a:t>
            </a:r>
            <a:r>
              <a:rPr lang="fr-FR" sz="1600" dirty="0"/>
              <a:t>. ACM Comput. </a:t>
            </a:r>
            <a:r>
              <a:rPr lang="fr-FR" sz="1600" dirty="0" err="1"/>
              <a:t>Surv</a:t>
            </a:r>
            <a:r>
              <a:rPr lang="fr-FR" sz="1600" dirty="0"/>
              <a:t>., 53 (1</a:t>
            </a:r>
            <a:r>
              <a:rPr lang="fr-FR" sz="1600" dirty="0" smtClean="0"/>
              <a:t>), 1-39</a:t>
            </a:r>
            <a:r>
              <a:rPr lang="fr-FR" sz="1600" dirty="0"/>
              <a:t>. </a:t>
            </a:r>
            <a:r>
              <a:rPr lang="fr-FR" sz="1600" dirty="0">
                <a:hlinkClick r:id="rId2"/>
              </a:rPr>
              <a:t>https://</a:t>
            </a:r>
            <a:r>
              <a:rPr lang="fr-FR" sz="1600" dirty="0" smtClean="0">
                <a:hlinkClick r:id="rId2"/>
              </a:rPr>
              <a:t>doi.org/10.1145/3340960</a:t>
            </a:r>
            <a:endParaRPr lang="fr-FR" sz="1600" dirty="0" smtClean="0"/>
          </a:p>
          <a:p>
            <a:pPr marL="342900" indent="-342900" algn="just">
              <a:buFont typeface="Arial" panose="020B0604020202020204" pitchFamily="34" charset="0"/>
              <a:buChar char="•"/>
            </a:pPr>
            <a:r>
              <a:rPr lang="fr-FR" sz="1600" b="1" dirty="0" err="1"/>
              <a:t>Lamirel</a:t>
            </a:r>
            <a:r>
              <a:rPr lang="fr-FR" sz="1600" dirty="0"/>
              <a:t>, J.-C., </a:t>
            </a:r>
            <a:r>
              <a:rPr lang="fr-FR" sz="1600" b="1" dirty="0"/>
              <a:t>Cuxac</a:t>
            </a:r>
            <a:r>
              <a:rPr lang="fr-FR" sz="1600" dirty="0"/>
              <a:t>, P., &amp; </a:t>
            </a:r>
            <a:r>
              <a:rPr lang="fr-FR" sz="1600" b="1" dirty="0" err="1"/>
              <a:t>Hajlaoui</a:t>
            </a:r>
            <a:r>
              <a:rPr lang="fr-FR" sz="1600" dirty="0"/>
              <a:t>, K. (2017). A </a:t>
            </a:r>
            <a:r>
              <a:rPr lang="fr-FR" sz="1600" dirty="0" err="1"/>
              <a:t>Novel</a:t>
            </a:r>
            <a:r>
              <a:rPr lang="fr-FR" sz="1600" dirty="0"/>
              <a:t> </a:t>
            </a:r>
            <a:r>
              <a:rPr lang="fr-FR" sz="1600" dirty="0" err="1"/>
              <a:t>Approach</a:t>
            </a:r>
            <a:r>
              <a:rPr lang="fr-FR" sz="1600" dirty="0"/>
              <a:t> to </a:t>
            </a:r>
            <a:r>
              <a:rPr lang="fr-FR" sz="1600" dirty="0" err="1"/>
              <a:t>Feature</a:t>
            </a:r>
            <a:r>
              <a:rPr lang="fr-FR" sz="1600" dirty="0"/>
              <a:t> </a:t>
            </a:r>
            <a:r>
              <a:rPr lang="fr-FR" sz="1600" dirty="0" err="1" smtClean="0"/>
              <a:t>Selection</a:t>
            </a:r>
            <a:r>
              <a:rPr lang="fr-FR" sz="1600" dirty="0" smtClean="0"/>
              <a:t> </a:t>
            </a:r>
            <a:r>
              <a:rPr lang="fr-FR" sz="1600" dirty="0" err="1" smtClean="0"/>
              <a:t>Based</a:t>
            </a:r>
            <a:r>
              <a:rPr lang="fr-FR" sz="1600" dirty="0" smtClean="0"/>
              <a:t> </a:t>
            </a:r>
            <a:r>
              <a:rPr lang="fr-FR" sz="1600" dirty="0"/>
              <a:t>on </a:t>
            </a:r>
            <a:r>
              <a:rPr lang="fr-FR" sz="1600" dirty="0" err="1"/>
              <a:t>Quality</a:t>
            </a:r>
            <a:r>
              <a:rPr lang="fr-FR" sz="1600" dirty="0"/>
              <a:t> Estimation </a:t>
            </a:r>
            <a:r>
              <a:rPr lang="fr-FR" sz="1600" dirty="0" err="1"/>
              <a:t>Metrics</a:t>
            </a:r>
            <a:r>
              <a:rPr lang="fr-FR" sz="1600" dirty="0"/>
              <a:t>. In F. Guillet, B. Pinaud &amp; G. </a:t>
            </a:r>
            <a:r>
              <a:rPr lang="fr-FR" sz="1600" dirty="0" err="1" smtClean="0"/>
              <a:t>Venturini</a:t>
            </a:r>
            <a:r>
              <a:rPr lang="fr-FR" sz="1600" dirty="0" smtClean="0"/>
              <a:t> (Éd</a:t>
            </a:r>
            <a:r>
              <a:rPr lang="fr-FR" sz="1600" dirty="0"/>
              <a:t>.), </a:t>
            </a:r>
            <a:r>
              <a:rPr lang="fr-FR" sz="1600" dirty="0" err="1"/>
              <a:t>Advances</a:t>
            </a:r>
            <a:r>
              <a:rPr lang="fr-FR" sz="1600" dirty="0"/>
              <a:t> in </a:t>
            </a:r>
            <a:r>
              <a:rPr lang="fr-FR" sz="1600" dirty="0" err="1"/>
              <a:t>Knowledge</a:t>
            </a:r>
            <a:r>
              <a:rPr lang="fr-FR" sz="1600" dirty="0"/>
              <a:t> </a:t>
            </a:r>
            <a:r>
              <a:rPr lang="fr-FR" sz="1600" dirty="0" err="1"/>
              <a:t>Discovery</a:t>
            </a:r>
            <a:r>
              <a:rPr lang="fr-FR" sz="1600" dirty="0"/>
              <a:t> and Management (p. 121-140, T. 665). </a:t>
            </a:r>
            <a:r>
              <a:rPr lang="fr-FR" sz="1600" dirty="0" smtClean="0"/>
              <a:t>Springer International </a:t>
            </a:r>
            <a:r>
              <a:rPr lang="fr-FR" sz="1600" dirty="0" err="1"/>
              <a:t>Publishing</a:t>
            </a:r>
            <a:r>
              <a:rPr lang="fr-FR" sz="1600" dirty="0"/>
              <a:t>. </a:t>
            </a:r>
            <a:r>
              <a:rPr lang="fr-FR" sz="1600" dirty="0" smtClean="0">
                <a:hlinkClick r:id="rId3"/>
              </a:rPr>
              <a:t>http</a:t>
            </a:r>
            <a:r>
              <a:rPr lang="fr-FR" sz="1600" dirty="0">
                <a:hlinkClick r:id="rId3"/>
              </a:rPr>
              <a:t>://</a:t>
            </a:r>
            <a:r>
              <a:rPr lang="fr-FR" sz="1600" dirty="0" smtClean="0">
                <a:hlinkClick r:id="rId3"/>
              </a:rPr>
              <a:t>link.springer.com/10.1007/978-3-319-45763-5_7</a:t>
            </a:r>
            <a:endParaRPr lang="fr-FR" sz="1600" dirty="0"/>
          </a:p>
          <a:p>
            <a:pPr marL="342900" indent="-342900" algn="just">
              <a:buFont typeface="Arial" panose="020B0604020202020204" pitchFamily="34" charset="0"/>
              <a:buChar char="•"/>
            </a:pPr>
            <a:r>
              <a:rPr lang="fr-FR" sz="1600" b="1" dirty="0"/>
              <a:t>Zhang</a:t>
            </a:r>
            <a:r>
              <a:rPr lang="fr-FR" sz="1600" dirty="0"/>
              <a:t>, J., </a:t>
            </a:r>
            <a:r>
              <a:rPr lang="fr-FR" sz="1600" b="1" dirty="0"/>
              <a:t>Zhao</a:t>
            </a:r>
            <a:r>
              <a:rPr lang="fr-FR" sz="1600" dirty="0"/>
              <a:t>, Y., </a:t>
            </a:r>
            <a:r>
              <a:rPr lang="fr-FR" sz="1600" b="1" dirty="0"/>
              <a:t>Saleh</a:t>
            </a:r>
            <a:r>
              <a:rPr lang="fr-FR" sz="1600" dirty="0"/>
              <a:t>, M., &amp; </a:t>
            </a:r>
            <a:r>
              <a:rPr lang="fr-FR" sz="1600" b="1" dirty="0"/>
              <a:t>Liu</a:t>
            </a:r>
            <a:r>
              <a:rPr lang="fr-FR" sz="1600" dirty="0"/>
              <a:t>, P. J. (2019). PEGASUS : </a:t>
            </a:r>
            <a:r>
              <a:rPr lang="fr-FR" sz="1600" dirty="0" err="1"/>
              <a:t>Pre</a:t>
            </a:r>
            <a:r>
              <a:rPr lang="fr-FR" sz="1600" dirty="0"/>
              <a:t>-training </a:t>
            </a:r>
            <a:r>
              <a:rPr lang="fr-FR" sz="1600" dirty="0" err="1"/>
              <a:t>with</a:t>
            </a:r>
            <a:r>
              <a:rPr lang="fr-FR" sz="1600" dirty="0"/>
              <a:t> </a:t>
            </a:r>
            <a:r>
              <a:rPr lang="fr-FR" sz="1600" dirty="0" err="1" smtClean="0"/>
              <a:t>Extracted</a:t>
            </a:r>
            <a:r>
              <a:rPr lang="fr-FR" sz="1600" dirty="0" smtClean="0"/>
              <a:t> Gap-sentences </a:t>
            </a:r>
            <a:r>
              <a:rPr lang="fr-FR" sz="1600" dirty="0"/>
              <a:t>for Abstractive </a:t>
            </a:r>
            <a:r>
              <a:rPr lang="fr-FR" sz="1600" dirty="0" err="1"/>
              <a:t>Summarization</a:t>
            </a:r>
            <a:r>
              <a:rPr lang="fr-FR" sz="1600" dirty="0"/>
              <a:t>. ArXiv </a:t>
            </a:r>
            <a:r>
              <a:rPr lang="fr-FR" sz="1600" dirty="0" err="1"/>
              <a:t>preprint</a:t>
            </a:r>
            <a:r>
              <a:rPr lang="fr-FR" sz="1600" dirty="0"/>
              <a:t>. </a:t>
            </a:r>
            <a:r>
              <a:rPr lang="fr-FR" sz="1600" dirty="0">
                <a:hlinkClick r:id="rId4"/>
              </a:rPr>
              <a:t>https://</a:t>
            </a:r>
            <a:r>
              <a:rPr lang="fr-FR" sz="1600" dirty="0" smtClean="0">
                <a:hlinkClick r:id="rId4"/>
              </a:rPr>
              <a:t>doi.org/10.48550/ARXIV.1912.08777</a:t>
            </a:r>
            <a:endParaRPr lang="fr-FR" sz="1600" dirty="0" smtClean="0"/>
          </a:p>
        </p:txBody>
      </p:sp>
      <p:sp>
        <p:nvSpPr>
          <p:cNvPr id="6" name="Espace réservé du texte 5"/>
          <p:cNvSpPr>
            <a:spLocks noGrp="1"/>
          </p:cNvSpPr>
          <p:nvPr>
            <p:ph type="body" sz="quarter" idx="14"/>
          </p:nvPr>
        </p:nvSpPr>
        <p:spPr/>
        <p:txBody>
          <a:bodyPr/>
          <a:lstStyle/>
          <a:p>
            <a:r>
              <a:rPr lang="fr-FR" dirty="0" smtClean="0"/>
              <a:t>Revue de littérature : Clustering, Active Learning, Clustering sous contraintes, …</a:t>
            </a:r>
            <a:endParaRPr lang="fr-FR" dirty="0"/>
          </a:p>
        </p:txBody>
      </p:sp>
      <p:grpSp>
        <p:nvGrpSpPr>
          <p:cNvPr id="39" name="Groupe 38"/>
          <p:cNvGrpSpPr/>
          <p:nvPr/>
        </p:nvGrpSpPr>
        <p:grpSpPr>
          <a:xfrm>
            <a:off x="-2017153" y="1480874"/>
            <a:ext cx="1865612" cy="360000"/>
            <a:chOff x="2009537" y="6220063"/>
            <a:chExt cx="1865612" cy="360000"/>
          </a:xfrm>
        </p:grpSpPr>
        <p:sp>
          <p:nvSpPr>
            <p:cNvPr id="40" name="Rectangle 39"/>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3" name="Groupe 42"/>
          <p:cNvGrpSpPr/>
          <p:nvPr/>
        </p:nvGrpSpPr>
        <p:grpSpPr>
          <a:xfrm>
            <a:off x="-2587794" y="1947599"/>
            <a:ext cx="2436253" cy="360000"/>
            <a:chOff x="2009536" y="6220063"/>
            <a:chExt cx="2436253" cy="360000"/>
          </a:xfrm>
        </p:grpSpPr>
        <p:sp>
          <p:nvSpPr>
            <p:cNvPr id="44" name="Rectangle 43"/>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7" name="Groupe 46"/>
          <p:cNvGrpSpPr/>
          <p:nvPr/>
        </p:nvGrpSpPr>
        <p:grpSpPr>
          <a:xfrm>
            <a:off x="-1759119" y="2411858"/>
            <a:ext cx="1607578" cy="360000"/>
            <a:chOff x="2009537" y="6220063"/>
            <a:chExt cx="1607578" cy="360000"/>
          </a:xfrm>
        </p:grpSpPr>
        <p:sp>
          <p:nvSpPr>
            <p:cNvPr id="48" name="Rectangle 47"/>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9" name="Image 4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0" name="Rectangle 49"/>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2017153" y="2881049"/>
            <a:ext cx="1865612" cy="360000"/>
            <a:chOff x="2009537" y="6220063"/>
            <a:chExt cx="1865612" cy="360000"/>
          </a:xfrm>
        </p:grpSpPr>
        <p:sp>
          <p:nvSpPr>
            <p:cNvPr id="52" name="Rectangle 51"/>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3" name="Image 5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4" name="Rectangle 5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2244895" y="3331740"/>
            <a:ext cx="2093354" cy="360000"/>
            <a:chOff x="2009536" y="6220063"/>
            <a:chExt cx="2093354" cy="360000"/>
          </a:xfrm>
        </p:grpSpPr>
        <p:sp>
          <p:nvSpPr>
            <p:cNvPr id="23" name="Rectangle 22"/>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4" name="Image 2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5" name="Rectangle 24"/>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26" name="Groupe 25"/>
          <p:cNvGrpSpPr/>
          <p:nvPr/>
        </p:nvGrpSpPr>
        <p:grpSpPr>
          <a:xfrm>
            <a:off x="-2110688" y="3782431"/>
            <a:ext cx="1959146" cy="360000"/>
            <a:chOff x="2009537" y="6220063"/>
            <a:chExt cx="1959146" cy="360000"/>
          </a:xfrm>
        </p:grpSpPr>
        <p:sp>
          <p:nvSpPr>
            <p:cNvPr id="27" name="Rectangle 26"/>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29" name="Rectangle 28"/>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86423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Images et ressources utilisées</a:t>
            </a:r>
            <a:endParaRPr lang="fr-FR" dirty="0"/>
          </a:p>
        </p:txBody>
      </p:sp>
    </p:spTree>
    <p:extLst>
      <p:ext uri="{BB962C8B-B14F-4D97-AF65-F5344CB8AC3E}">
        <p14:creationId xmlns:p14="http://schemas.microsoft.com/office/powerpoint/2010/main" val="2902570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Nuage 92"/>
          <p:cNvSpPr/>
          <p:nvPr/>
        </p:nvSpPr>
        <p:spPr>
          <a:xfrm>
            <a:off x="3058702"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13</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Approche 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Ferme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91" name="Groupe 90"/>
          <p:cNvGrpSpPr/>
          <p:nvPr/>
        </p:nvGrpSpPr>
        <p:grpSpPr>
          <a:xfrm>
            <a:off x="4709129" y="3636019"/>
            <a:ext cx="1170959" cy="540000"/>
            <a:chOff x="4692559" y="4525455"/>
            <a:chExt cx="1170959" cy="540000"/>
          </a:xfrm>
        </p:grpSpPr>
        <p:sp>
          <p:nvSpPr>
            <p:cNvPr id="47" name="Rectangle 46"/>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Hein ?</a:t>
              </a:r>
              <a:endParaRPr lang="fr-FR" sz="1600" i="1" dirty="0">
                <a:solidFill>
                  <a:schemeClr val="bg1"/>
                </a:solidFill>
                <a:latin typeface="Segoe UI" panose="020B0502040204020203" pitchFamily="34" charset="0"/>
                <a:cs typeface="Segoe UI" panose="020B0502040204020203" pitchFamily="34" charset="0"/>
              </a:endParaRPr>
            </a:p>
          </p:txBody>
        </p:sp>
        <p:sp>
          <p:nvSpPr>
            <p:cNvPr id="68" name="Flèche droite 67"/>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4" name="Groupe 113"/>
          <p:cNvGrpSpPr/>
          <p:nvPr/>
        </p:nvGrpSpPr>
        <p:grpSpPr>
          <a:xfrm>
            <a:off x="3535680" y="2590407"/>
            <a:ext cx="3589363" cy="1863944"/>
            <a:chOff x="3521144" y="3131593"/>
            <a:chExt cx="3589363" cy="1863944"/>
          </a:xfrm>
        </p:grpSpPr>
        <p:grpSp>
          <p:nvGrpSpPr>
            <p:cNvPr id="107" name="Groupe 106"/>
            <p:cNvGrpSpPr/>
            <p:nvPr/>
          </p:nvGrpSpPr>
          <p:grpSpPr>
            <a:xfrm>
              <a:off x="3521144" y="3131593"/>
              <a:ext cx="3589363" cy="1863944"/>
              <a:chOff x="3521144" y="3131593"/>
              <a:chExt cx="3589363" cy="1863944"/>
            </a:xfrm>
          </p:grpSpPr>
          <p:grpSp>
            <p:nvGrpSpPr>
              <p:cNvPr id="98" name="Groupe 97"/>
              <p:cNvGrpSpPr/>
              <p:nvPr/>
            </p:nvGrpSpPr>
            <p:grpSpPr>
              <a:xfrm>
                <a:off x="5549913" y="3131593"/>
                <a:ext cx="1560594" cy="1863944"/>
                <a:chOff x="5549913" y="3131593"/>
                <a:chExt cx="1560594" cy="1863944"/>
              </a:xfrm>
            </p:grpSpPr>
            <p:sp>
              <p:nvSpPr>
                <p:cNvPr id="97" name="Rectangle à coins arrondis 9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8" name="Groupe 87"/>
                <p:cNvGrpSpPr/>
                <p:nvPr/>
              </p:nvGrpSpPr>
              <p:grpSpPr>
                <a:xfrm>
                  <a:off x="5549913" y="3240313"/>
                  <a:ext cx="1455543" cy="1023210"/>
                  <a:chOff x="5549913" y="3240313"/>
                  <a:chExt cx="1455543" cy="1023210"/>
                </a:xfrm>
              </p:grpSpPr>
              <p:sp>
                <p:nvSpPr>
                  <p:cNvPr id="61" name="Rectangle à coins arrondis 60"/>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fermer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7" name="Groupe 26"/>
                  <p:cNvGrpSpPr/>
                  <p:nvPr/>
                </p:nvGrpSpPr>
                <p:grpSpPr>
                  <a:xfrm>
                    <a:off x="6177456" y="3241149"/>
                    <a:ext cx="828000" cy="1022374"/>
                    <a:chOff x="6177456" y="3241149"/>
                    <a:chExt cx="828000" cy="1022374"/>
                  </a:xfrm>
                </p:grpSpPr>
                <p:sp>
                  <p:nvSpPr>
                    <p:cNvPr id="62" name="Rectangle à coins arrondis 6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64" name="Rectangle 6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65" name="Rectangle 6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29" name="Flèche droite 28"/>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58" name="Rectangle à coins arrondis 57"/>
              <p:cNvSpPr/>
              <p:nvPr/>
            </p:nvSpPr>
            <p:spPr>
              <a:xfrm>
                <a:off x="3521144" y="3432718"/>
                <a:ext cx="594150"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28" name="Groupe 27"/>
              <p:cNvGrpSpPr/>
              <p:nvPr/>
            </p:nvGrpSpPr>
            <p:grpSpPr>
              <a:xfrm>
                <a:off x="3960018" y="3435413"/>
                <a:ext cx="1079719" cy="467330"/>
                <a:chOff x="3960018" y="3435413"/>
                <a:chExt cx="1079719" cy="467330"/>
              </a:xfrm>
            </p:grpSpPr>
            <p:sp>
              <p:nvSpPr>
                <p:cNvPr id="59" name="Rectangle à coins arrondis 58"/>
                <p:cNvSpPr/>
                <p:nvPr/>
              </p:nvSpPr>
              <p:spPr>
                <a:xfrm>
                  <a:off x="4336413" y="3435413"/>
                  <a:ext cx="7033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90" name="Groupe 89"/>
            <p:cNvGrpSpPr/>
            <p:nvPr/>
          </p:nvGrpSpPr>
          <p:grpSpPr>
            <a:xfrm>
              <a:off x="6437472" y="4122492"/>
              <a:ext cx="319978" cy="816475"/>
              <a:chOff x="6437472" y="4122492"/>
              <a:chExt cx="319978" cy="816475"/>
            </a:xfrm>
          </p:grpSpPr>
          <p:sp>
            <p:nvSpPr>
              <p:cNvPr id="66" name="Rectangle 65"/>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70" name="Rectangle 69"/>
              <p:cNvSpPr/>
              <p:nvPr/>
            </p:nvSpPr>
            <p:spPr>
              <a:xfrm>
                <a:off x="6437472" y="439896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grpSp>
      <p:grpSp>
        <p:nvGrpSpPr>
          <p:cNvPr id="73" name="Groupe 72"/>
          <p:cNvGrpSpPr/>
          <p:nvPr/>
        </p:nvGrpSpPr>
        <p:grpSpPr>
          <a:xfrm>
            <a:off x="9956920" y="6308556"/>
            <a:ext cx="1896149" cy="360000"/>
            <a:chOff x="1398105" y="6348530"/>
            <a:chExt cx="1896149" cy="360000"/>
          </a:xfrm>
        </p:grpSpPr>
        <p:sp>
          <p:nvSpPr>
            <p:cNvPr id="74" name="Rectangle 73"/>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5" name="Image 7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6" name="Rectangle 75"/>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77" name="Groupe 76"/>
          <p:cNvGrpSpPr/>
          <p:nvPr/>
        </p:nvGrpSpPr>
        <p:grpSpPr>
          <a:xfrm>
            <a:off x="3633624" y="4924994"/>
            <a:ext cx="3263709" cy="1155237"/>
            <a:chOff x="3403247" y="4968406"/>
            <a:chExt cx="3263709" cy="1155237"/>
          </a:xfrm>
        </p:grpSpPr>
        <p:sp>
          <p:nvSpPr>
            <p:cNvPr id="78" name="Ellipse 7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79" name="Ellipse 7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80" name="Ellipse 79"/>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44" name="Image 43"/>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45" name="Groupe 44"/>
          <p:cNvGrpSpPr/>
          <p:nvPr/>
        </p:nvGrpSpPr>
        <p:grpSpPr>
          <a:xfrm>
            <a:off x="2943641" y="5759632"/>
            <a:ext cx="1685518" cy="730704"/>
            <a:chOff x="2943641" y="5759632"/>
            <a:chExt cx="1685518" cy="730704"/>
          </a:xfrm>
        </p:grpSpPr>
        <p:pic>
          <p:nvPicPr>
            <p:cNvPr id="46" name="Image 45"/>
            <p:cNvPicPr>
              <a:picLocks noChangeAspect="1"/>
            </p:cNvPicPr>
            <p:nvPr/>
          </p:nvPicPr>
          <p:blipFill>
            <a:blip r:embed="rId7">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48" name="Image 47"/>
            <p:cNvPicPr>
              <a:picLocks noChangeAspect="1"/>
            </p:cNvPicPr>
            <p:nvPr/>
          </p:nvPicPr>
          <p:blipFill rotWithShape="1">
            <a:blip r:embed="rId8">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253028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4137432"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Un data </a:t>
            </a:r>
            <a:r>
              <a:rPr lang="fr-FR" sz="2000" b="1" u="sng" dirty="0" err="1"/>
              <a:t>scientist</a:t>
            </a:r>
            <a:endParaRPr lang="fr-FR" sz="2000" b="1" u="sng" dirty="0"/>
          </a:p>
          <a:p>
            <a:pPr marL="342900" indent="-342900">
              <a:buFont typeface="Arial" panose="020B0604020202020204" pitchFamily="34" charset="0"/>
              <a:buChar char="•"/>
            </a:pPr>
            <a:r>
              <a:rPr lang="fr-FR" sz="2000" u="sng" dirty="0"/>
              <a:t>Prompt</a:t>
            </a:r>
            <a:r>
              <a:rPr lang="fr-FR" sz="2000" dirty="0"/>
              <a:t> : « </a:t>
            </a:r>
            <a:r>
              <a:rPr lang="it-IT" sz="2000" i="1" dirty="0"/>
              <a:t>3d style, a data scientist</a:t>
            </a:r>
            <a:r>
              <a:rPr lang="en-US" sz="2000" i="1" dirty="0"/>
              <a:t> </a:t>
            </a:r>
            <a:r>
              <a:rPr lang="fr-FR" sz="2000" dirty="0" smtClean="0"/>
              <a:t>»</a:t>
            </a:r>
            <a:endParaRPr lang="fr-FR" sz="2000" dirty="0"/>
          </a:p>
        </p:txBody>
      </p:sp>
      <p:sp>
        <p:nvSpPr>
          <p:cNvPr id="16" name="Rectangle 15"/>
          <p:cNvSpPr/>
          <p:nvPr/>
        </p:nvSpPr>
        <p:spPr>
          <a:xfrm>
            <a:off x="904661" y="1480872"/>
            <a:ext cx="2880000" cy="135376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2000" b="1" u="sng" dirty="0"/>
              <a:t>Deux garagistes</a:t>
            </a:r>
          </a:p>
          <a:p>
            <a:pPr marL="342900" indent="-342900" algn="just">
              <a:buFont typeface="Arial" panose="020B0604020202020204" pitchFamily="34" charset="0"/>
              <a:buChar char="•"/>
            </a:pPr>
            <a:r>
              <a:rPr lang="fr-FR" sz="2000" u="sng" dirty="0"/>
              <a:t>Prompt</a:t>
            </a:r>
            <a:r>
              <a:rPr lang="fr-FR" sz="2000" dirty="0"/>
              <a:t> : « </a:t>
            </a:r>
            <a:r>
              <a:rPr lang="en-US" sz="2000" i="1" dirty="0"/>
              <a:t>3d style, two car mechanics, a man and a woman </a:t>
            </a:r>
            <a:r>
              <a:rPr lang="fr-FR" sz="2000" dirty="0"/>
              <a:t>»</a:t>
            </a:r>
            <a:endParaRPr lang="fr-FR" sz="2000" i="1" dirty="0"/>
          </a:p>
        </p:txBody>
      </p:sp>
      <p:sp>
        <p:nvSpPr>
          <p:cNvPr id="12" name="Espace réservé du numéro de diapositive 4"/>
          <p:cNvSpPr>
            <a:spLocks noGrp="1"/>
          </p:cNvSpPr>
          <p:nvPr>
            <p:ph type="sldNum" sz="quarter" idx="12"/>
          </p:nvPr>
        </p:nvSpPr>
        <p:spPr/>
        <p:txBody>
          <a:bodyPr/>
          <a:lstStyle/>
          <a:p>
            <a:fld id="{0B167A8D-1753-467B-8CBB-93FC469C016E}" type="slidenum">
              <a:rPr lang="fr-FR" smtClean="0"/>
              <a:t>130</a:t>
            </a:fld>
            <a:endParaRPr lang="fr-FR" dirty="0"/>
          </a:p>
        </p:txBody>
      </p:sp>
      <p:sp>
        <p:nvSpPr>
          <p:cNvPr id="5" name="Titre 4"/>
          <p:cNvSpPr>
            <a:spLocks noGrp="1"/>
          </p:cNvSpPr>
          <p:nvPr>
            <p:ph type="title"/>
          </p:nvPr>
        </p:nvSpPr>
        <p:spPr/>
        <p:txBody>
          <a:bodyPr/>
          <a:lstStyle/>
          <a:p>
            <a:r>
              <a:rPr lang="fr-FR" dirty="0" smtClean="0"/>
              <a:t>Images générées avec « </a:t>
            </a:r>
            <a:r>
              <a:rPr lang="fr-FR" dirty="0" err="1" smtClean="0"/>
              <a:t>LoRA</a:t>
            </a:r>
            <a:r>
              <a:rPr lang="fr-FR" dirty="0" smtClean="0"/>
              <a:t> the Explorer »</a:t>
            </a:r>
            <a:endParaRPr lang="fr-FR" dirty="0"/>
          </a:p>
        </p:txBody>
      </p:sp>
      <p:sp>
        <p:nvSpPr>
          <p:cNvPr id="6" name="Espace réservé du texte 5"/>
          <p:cNvSpPr>
            <a:spLocks noGrp="1"/>
          </p:cNvSpPr>
          <p:nvPr>
            <p:ph type="body" sz="quarter" idx="14"/>
          </p:nvPr>
        </p:nvSpPr>
        <p:spPr>
          <a:solidFill>
            <a:schemeClr val="bg1"/>
          </a:solidFill>
        </p:spPr>
        <p:txBody>
          <a:bodyPr/>
          <a:lstStyle/>
          <a:p>
            <a:r>
              <a:rPr lang="fr-FR" dirty="0">
                <a:solidFill>
                  <a:schemeClr val="bg1">
                    <a:lumMod val="95000"/>
                  </a:schemeClr>
                </a:solidFill>
                <a:hlinkClick r:id="rId2"/>
              </a:rPr>
              <a:t>https://</a:t>
            </a:r>
            <a:r>
              <a:rPr lang="fr-FR" dirty="0" smtClean="0">
                <a:solidFill>
                  <a:schemeClr val="bg1">
                    <a:lumMod val="95000"/>
                  </a:schemeClr>
                </a:solidFill>
                <a:hlinkClick r:id="rId2"/>
              </a:rPr>
              <a:t>huggingface.co/spaces/multimodalart/LoraTheExplorer</a:t>
            </a:r>
            <a:r>
              <a:rPr lang="fr-FR" dirty="0" smtClean="0">
                <a:solidFill>
                  <a:schemeClr val="bg1">
                    <a:lumMod val="95000"/>
                  </a:schemeClr>
                </a:solidFill>
              </a:rPr>
              <a:t> (</a:t>
            </a:r>
            <a:r>
              <a:rPr lang="fr-FR" dirty="0">
                <a:solidFill>
                  <a:schemeClr val="bg1">
                    <a:lumMod val="95000"/>
                  </a:schemeClr>
                </a:solidFill>
                <a:hlinkClick r:id="rId3"/>
              </a:rPr>
              <a:t>goofyai/3d_render_style_xl</a:t>
            </a:r>
            <a:r>
              <a:rPr lang="fr-FR" dirty="0" smtClean="0">
                <a:solidFill>
                  <a:schemeClr val="bg1">
                    <a:lumMod val="95000"/>
                  </a:schemeClr>
                </a:solidFill>
              </a:rPr>
              <a:t>)</a:t>
            </a:r>
            <a:endParaRPr lang="fr-FR" dirty="0">
              <a:solidFill>
                <a:schemeClr val="bg1">
                  <a:lumMod val="95000"/>
                </a:schemeClr>
              </a:solidFill>
            </a:endParaRPr>
          </a:p>
        </p:txBody>
      </p:sp>
      <p:pic>
        <p:nvPicPr>
          <p:cNvPr id="19" name="Image 18"/>
          <p:cNvPicPr>
            <a:picLocks noChangeAspect="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6030" r="5825"/>
          <a:stretch/>
        </p:blipFill>
        <p:spPr>
          <a:xfrm>
            <a:off x="1950796" y="3473304"/>
            <a:ext cx="1745259" cy="1980000"/>
          </a:xfrm>
          <a:prstGeom prst="rect">
            <a:avLst/>
          </a:prstGeom>
          <a:ln w="57150">
            <a:solidFill>
              <a:schemeClr val="bg2"/>
            </a:solidFill>
          </a:ln>
        </p:spPr>
      </p:pic>
      <p:pic>
        <p:nvPicPr>
          <p:cNvPr id="20" name="Image 19"/>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5234513" y="3744167"/>
            <a:ext cx="1609052" cy="1980000"/>
          </a:xfrm>
          <a:prstGeom prst="rect">
            <a:avLst/>
          </a:prstGeom>
          <a:ln w="57150">
            <a:solidFill>
              <a:schemeClr val="bg2"/>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1078166" y="3101963"/>
            <a:ext cx="1745259" cy="1980000"/>
          </a:xfrm>
          <a:prstGeom prst="rect">
            <a:avLst/>
          </a:prstGeom>
          <a:ln w="57150">
            <a:solidFill>
              <a:schemeClr val="tx1"/>
            </a:solidFill>
          </a:ln>
        </p:spPr>
      </p:pic>
      <p:pic>
        <p:nvPicPr>
          <p:cNvPr id="22" name="Image 21"/>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4283709" y="3093653"/>
            <a:ext cx="1609052" cy="1980000"/>
          </a:xfrm>
          <a:prstGeom prst="rect">
            <a:avLst/>
          </a:prstGeom>
          <a:ln w="57150">
            <a:solidFill>
              <a:schemeClr val="tx1"/>
            </a:solidFill>
          </a:ln>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6060" y="3083823"/>
            <a:ext cx="1999660" cy="1999660"/>
          </a:xfrm>
          <a:prstGeom prst="rect">
            <a:avLst/>
          </a:prstGeom>
          <a:ln w="57150">
            <a:solidFill>
              <a:schemeClr val="tx1"/>
            </a:solidFill>
          </a:ln>
        </p:spPr>
      </p:pic>
    </p:spTree>
    <p:extLst>
      <p:ext uri="{BB962C8B-B14F-4D97-AF65-F5344CB8AC3E}">
        <p14:creationId xmlns:p14="http://schemas.microsoft.com/office/powerpoint/2010/main" val="1686421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Espace réservé du numéro de diapositive 4"/>
          <p:cNvSpPr>
            <a:spLocks noGrp="1"/>
          </p:cNvSpPr>
          <p:nvPr>
            <p:ph type="sldNum" sz="quarter" idx="12"/>
          </p:nvPr>
        </p:nvSpPr>
        <p:spPr/>
        <p:txBody>
          <a:bodyPr/>
          <a:lstStyle/>
          <a:p>
            <a:fld id="{0B167A8D-1753-467B-8CBB-93FC469C016E}" type="slidenum">
              <a:rPr lang="fr-FR" smtClean="0"/>
              <a:t>131</a:t>
            </a:fld>
            <a:endParaRPr lang="fr-FR"/>
          </a:p>
        </p:txBody>
      </p:sp>
      <p:sp>
        <p:nvSpPr>
          <p:cNvPr id="2" name="Titre 1"/>
          <p:cNvSpPr>
            <a:spLocks noGrp="1"/>
          </p:cNvSpPr>
          <p:nvPr>
            <p:ph type="title"/>
          </p:nvPr>
        </p:nvSpPr>
        <p:spPr/>
        <p:txBody>
          <a:bodyPr/>
          <a:lstStyle/>
          <a:p>
            <a:r>
              <a:rPr lang="fr-FR" dirty="0" smtClean="0"/>
              <a:t>Montages</a:t>
            </a:r>
            <a:endParaRPr lang="fr-FR" dirty="0"/>
          </a:p>
        </p:txBody>
      </p:sp>
      <p:sp>
        <p:nvSpPr>
          <p:cNvPr id="3" name="Espace réservé du texte 2"/>
          <p:cNvSpPr>
            <a:spLocks noGrp="1"/>
          </p:cNvSpPr>
          <p:nvPr>
            <p:ph type="body" sz="quarter" idx="14"/>
          </p:nvPr>
        </p:nvSpPr>
        <p:spPr/>
        <p:txBody>
          <a:bodyPr/>
          <a:lstStyle/>
          <a:p>
            <a:endParaRPr lang="fr-FR"/>
          </a:p>
        </p:txBody>
      </p:sp>
      <p:grpSp>
        <p:nvGrpSpPr>
          <p:cNvPr id="8" name="Groupe 7"/>
          <p:cNvGrpSpPr/>
          <p:nvPr/>
        </p:nvGrpSpPr>
        <p:grpSpPr>
          <a:xfrm>
            <a:off x="821531" y="1406071"/>
            <a:ext cx="3571876" cy="4019550"/>
            <a:chOff x="-3989771" y="1643600"/>
            <a:chExt cx="3571876" cy="4019550"/>
          </a:xfrm>
        </p:grpSpPr>
        <p:pic>
          <p:nvPicPr>
            <p:cNvPr id="9" name="Picture 6" descr="Dessin television : images libres de droits, photos de stock et  illustrations | Shutterstock"/>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000" t="14039" r="20500" b="15628"/>
            <a:stretch/>
          </p:blipFill>
          <p:spPr bwMode="auto">
            <a:xfrm>
              <a:off x="-3989771" y="1643600"/>
              <a:ext cx="3571876" cy="4019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à coins arrondis 9"/>
            <p:cNvSpPr/>
            <p:nvPr/>
          </p:nvSpPr>
          <p:spPr>
            <a:xfrm>
              <a:off x="-3571870" y="2981822"/>
              <a:ext cx="2422525" cy="1860549"/>
            </a:xfrm>
            <a:prstGeom prst="roundRect">
              <a:avLst>
                <a:gd name="adj" fmla="val 1223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 name="Groupe 10"/>
            <p:cNvGrpSpPr/>
            <p:nvPr/>
          </p:nvGrpSpPr>
          <p:grpSpPr>
            <a:xfrm>
              <a:off x="-3399163" y="3207588"/>
              <a:ext cx="2077110" cy="1409016"/>
              <a:chOff x="-3475982" y="3244917"/>
              <a:chExt cx="2077110" cy="1409016"/>
            </a:xfrm>
          </p:grpSpPr>
          <p:pic>
            <p:nvPicPr>
              <p:cNvPr id="12" name="Image 11"/>
              <p:cNvPicPr>
                <a:picLocks noChangeAspect="1"/>
              </p:cNvPicPr>
              <p:nvPr/>
            </p:nvPicPr>
            <p:blipFill rotWithShape="1">
              <a:blip r:embed="rId3"/>
              <a:srcRect l="23074" t="24785" r="23312" b="24671"/>
              <a:stretch/>
            </p:blipFill>
            <p:spPr>
              <a:xfrm>
                <a:off x="-2905689" y="3642242"/>
                <a:ext cx="665733" cy="426399"/>
              </a:xfrm>
              <a:prstGeom prst="rect">
                <a:avLst/>
              </a:prstGeom>
            </p:spPr>
          </p:pic>
          <p:pic>
            <p:nvPicPr>
              <p:cNvPr id="13" name="Image 12"/>
              <p:cNvPicPr>
                <a:picLocks noChangeAspect="1"/>
              </p:cNvPicPr>
              <p:nvPr/>
            </p:nvPicPr>
            <p:blipFill rotWithShape="1">
              <a:blip r:embed="rId4"/>
              <a:srcRect l="12795" t="40550" r="13121" b="40775"/>
              <a:stretch/>
            </p:blipFill>
            <p:spPr>
              <a:xfrm>
                <a:off x="-3435922" y="3244917"/>
                <a:ext cx="1745519" cy="440023"/>
              </a:xfrm>
              <a:prstGeom prst="rect">
                <a:avLst/>
              </a:prstGeom>
            </p:spPr>
          </p:pic>
          <p:pic>
            <p:nvPicPr>
              <p:cNvPr id="14" name="Image 13"/>
              <p:cNvPicPr>
                <a:picLocks noChangeAspect="1"/>
              </p:cNvPicPr>
              <p:nvPr/>
            </p:nvPicPr>
            <p:blipFill rotWithShape="1">
              <a:blip r:embed="rId5"/>
              <a:srcRect l="33611" t="14800" r="31389" b="16171"/>
              <a:stretch/>
            </p:blipFill>
            <p:spPr>
              <a:xfrm>
                <a:off x="-2120532" y="3701084"/>
                <a:ext cx="721660" cy="864847"/>
              </a:xfrm>
              <a:prstGeom prst="rect">
                <a:avLst/>
              </a:prstGeom>
            </p:spPr>
          </p:pic>
          <p:pic>
            <p:nvPicPr>
              <p:cNvPr id="15" name="Image 14"/>
              <p:cNvPicPr>
                <a:picLocks noChangeAspect="1"/>
              </p:cNvPicPr>
              <p:nvPr/>
            </p:nvPicPr>
            <p:blipFill rotWithShape="1">
              <a:blip r:embed="rId6"/>
              <a:srcRect l="29936" t="13473" r="33279" b="56431"/>
              <a:stretch/>
            </p:blipFill>
            <p:spPr>
              <a:xfrm>
                <a:off x="-3475982" y="4133508"/>
                <a:ext cx="1272149" cy="520425"/>
              </a:xfrm>
              <a:prstGeom prst="rect">
                <a:avLst/>
              </a:prstGeom>
            </p:spPr>
          </p:pic>
        </p:grpSp>
      </p:grpSp>
      <p:grpSp>
        <p:nvGrpSpPr>
          <p:cNvPr id="21" name="Groupe 20"/>
          <p:cNvGrpSpPr/>
          <p:nvPr/>
        </p:nvGrpSpPr>
        <p:grpSpPr>
          <a:xfrm>
            <a:off x="4811308" y="2011616"/>
            <a:ext cx="2160000" cy="3694068"/>
            <a:chOff x="4725875" y="1731553"/>
            <a:chExt cx="2160000" cy="3694068"/>
          </a:xfrm>
        </p:grpSpPr>
        <p:sp>
          <p:nvSpPr>
            <p:cNvPr id="18" name="Organigramme : Opération manuelle 17"/>
            <p:cNvSpPr/>
            <p:nvPr/>
          </p:nvSpPr>
          <p:spPr>
            <a:xfrm>
              <a:off x="4725875" y="1731553"/>
              <a:ext cx="2160000" cy="1849272"/>
            </a:xfrm>
            <a:prstGeom prst="flowChartManualOperation">
              <a:avLst/>
            </a:prstGeom>
            <a:pattFill prst="solidDmnd">
              <a:fgClr>
                <a:schemeClr val="bg1"/>
              </a:fgClr>
              <a:bgClr>
                <a:srgbClr val="A4B3DD"/>
              </a:bgClr>
            </a:pattFill>
            <a:ln>
              <a:solidFill>
                <a:srgbClr val="A1B1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ln w="19050">
                    <a:solidFill>
                      <a:srgbClr val="002060"/>
                    </a:solidFill>
                  </a:ln>
                  <a:solidFill>
                    <a:srgbClr val="002060"/>
                  </a:solidFill>
                  <a:latin typeface="Segoe UI" panose="020B0502040204020203" pitchFamily="34" charset="0"/>
                  <a:cs typeface="Segoe UI" panose="020B0502040204020203" pitchFamily="34" charset="0"/>
                </a:rPr>
                <a:t>Encodeur</a:t>
              </a:r>
            </a:p>
          </p:txBody>
        </p:sp>
        <p:sp>
          <p:nvSpPr>
            <p:cNvPr id="19" name="Organigramme : Opération manuelle 18"/>
            <p:cNvSpPr/>
            <p:nvPr/>
          </p:nvSpPr>
          <p:spPr>
            <a:xfrm flipV="1">
              <a:off x="4725875" y="3588780"/>
              <a:ext cx="2160000" cy="1836841"/>
            </a:xfrm>
            <a:prstGeom prst="flowChartManualOperation">
              <a:avLst/>
            </a:prstGeom>
            <a:pattFill prst="solidDmnd">
              <a:fgClr>
                <a:schemeClr val="bg1"/>
              </a:fgClr>
              <a:bgClr>
                <a:srgbClr val="B196D2"/>
              </a:bgClr>
            </a:patt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scene3d>
                <a:camera prst="orthographicFront">
                  <a:rot lat="0" lon="0" rev="10799999"/>
                </a:camera>
                <a:lightRig rig="threePt" dir="t"/>
              </a:scene3d>
            </a:bodyPr>
            <a:lstStyle/>
            <a:p>
              <a:pPr algn="ctr"/>
              <a:r>
                <a:rPr lang="fr-FR" sz="2000" dirty="0" smtClean="0">
                  <a:ln w="19050">
                    <a:solidFill>
                      <a:srgbClr val="002060"/>
                    </a:solidFill>
                  </a:ln>
                  <a:solidFill>
                    <a:srgbClr val="002060"/>
                  </a:solidFill>
                  <a:latin typeface="Segoe UI" panose="020B0502040204020203" pitchFamily="34" charset="0"/>
                  <a:cs typeface="Segoe UI" panose="020B0502040204020203" pitchFamily="34" charset="0"/>
                </a:rPr>
                <a:t>Décodeur</a:t>
              </a:r>
              <a:endParaRPr lang="fr-FR" sz="2000" dirty="0">
                <a:ln w="19050">
                  <a:solidFill>
                    <a:srgbClr val="002060"/>
                  </a:solidFill>
                </a:ln>
                <a:solidFill>
                  <a:srgbClr val="002060"/>
                </a:solidFill>
                <a:latin typeface="Segoe UI" panose="020B0502040204020203" pitchFamily="34" charset="0"/>
                <a:cs typeface="Segoe UI" panose="020B0502040204020203" pitchFamily="34" charset="0"/>
              </a:endParaRPr>
            </a:p>
          </p:txBody>
        </p:sp>
        <p:sp>
          <p:nvSpPr>
            <p:cNvPr id="20" name="Rectangle à coins arrondis 19"/>
            <p:cNvSpPr/>
            <p:nvPr/>
          </p:nvSpPr>
          <p:spPr>
            <a:xfrm>
              <a:off x="5121995" y="3473584"/>
              <a:ext cx="1371599" cy="221456"/>
            </a:xfrm>
            <a:prstGeom prst="roundRect">
              <a:avLst/>
            </a:prstGeom>
            <a:pattFill prst="solidDmnd">
              <a:fgClr>
                <a:schemeClr val="bg1"/>
              </a:fgClr>
              <a:bgClr>
                <a:schemeClr val="bg1">
                  <a:lumMod val="50000"/>
                </a:schemeClr>
              </a:bgClr>
            </a:patt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800" b="1" dirty="0" smtClean="0">
                  <a:ln>
                    <a:solidFill>
                      <a:srgbClr val="002060"/>
                    </a:solidFill>
                  </a:ln>
                  <a:solidFill>
                    <a:srgbClr val="002060"/>
                  </a:solidFill>
                  <a:latin typeface="Segoe UI" panose="020B0502040204020203" pitchFamily="34" charset="0"/>
                  <a:cs typeface="Segoe UI" panose="020B0502040204020203" pitchFamily="34" charset="0"/>
                </a:rPr>
                <a:t>Contexte</a:t>
              </a:r>
              <a:endParaRPr lang="fr-FR" sz="1800" b="1" dirty="0">
                <a:ln>
                  <a:solidFill>
                    <a:srgbClr val="002060"/>
                  </a:solidFill>
                </a:ln>
                <a:solidFill>
                  <a:srgbClr val="00206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779832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Espace réservé du numéro de diapositive 4"/>
          <p:cNvSpPr>
            <a:spLocks noGrp="1"/>
          </p:cNvSpPr>
          <p:nvPr>
            <p:ph type="sldNum" sz="quarter" idx="12"/>
          </p:nvPr>
        </p:nvSpPr>
        <p:spPr/>
        <p:txBody>
          <a:bodyPr/>
          <a:lstStyle/>
          <a:p>
            <a:fld id="{0B167A8D-1753-467B-8CBB-93FC469C016E}" type="slidenum">
              <a:rPr lang="fr-FR" smtClean="0"/>
              <a:t>132</a:t>
            </a:fld>
            <a:endParaRPr lang="fr-FR"/>
          </a:p>
        </p:txBody>
      </p:sp>
      <p:sp>
        <p:nvSpPr>
          <p:cNvPr id="2" name="Titre 1"/>
          <p:cNvSpPr>
            <a:spLocks noGrp="1"/>
          </p:cNvSpPr>
          <p:nvPr>
            <p:ph type="title"/>
          </p:nvPr>
        </p:nvSpPr>
        <p:spPr/>
        <p:txBody>
          <a:bodyPr/>
          <a:lstStyle/>
          <a:p>
            <a:r>
              <a:rPr lang="fr-FR" dirty="0" smtClean="0"/>
              <a:t>Montages</a:t>
            </a:r>
            <a:endParaRPr lang="fr-FR" dirty="0"/>
          </a:p>
        </p:txBody>
      </p:sp>
      <p:sp>
        <p:nvSpPr>
          <p:cNvPr id="3" name="Espace réservé du texte 2"/>
          <p:cNvSpPr>
            <a:spLocks noGrp="1"/>
          </p:cNvSpPr>
          <p:nvPr>
            <p:ph type="body" sz="quarter" idx="14"/>
          </p:nvPr>
        </p:nvSpPr>
        <p:spPr/>
        <p:txBody>
          <a:bodyPr/>
          <a:lstStyle/>
          <a:p>
            <a:endParaRPr lang="fr-FR" dirty="0"/>
          </a:p>
        </p:txBody>
      </p:sp>
      <p:pic>
        <p:nvPicPr>
          <p:cNvPr id="28" name="Image 27"/>
          <p:cNvPicPr>
            <a:picLocks noChangeAspect="1"/>
          </p:cNvPicPr>
          <p:nvPr/>
        </p:nvPicPr>
        <p:blipFill>
          <a:blip r:embed="rId2"/>
          <a:stretch>
            <a:fillRect/>
          </a:stretch>
        </p:blipFill>
        <p:spPr>
          <a:xfrm>
            <a:off x="4296000" y="2922524"/>
            <a:ext cx="3600000" cy="1282111"/>
          </a:xfrm>
          <a:prstGeom prst="rect">
            <a:avLst/>
          </a:prstGeom>
        </p:spPr>
      </p:pic>
      <p:pic>
        <p:nvPicPr>
          <p:cNvPr id="29" name="Image 28"/>
          <p:cNvPicPr>
            <a:picLocks noChangeAspect="1"/>
          </p:cNvPicPr>
          <p:nvPr/>
        </p:nvPicPr>
        <p:blipFill>
          <a:blip r:embed="rId3"/>
          <a:stretch>
            <a:fillRect/>
          </a:stretch>
        </p:blipFill>
        <p:spPr>
          <a:xfrm>
            <a:off x="217103" y="1592883"/>
            <a:ext cx="3600000" cy="1454246"/>
          </a:xfrm>
          <a:prstGeom prst="rect">
            <a:avLst/>
          </a:prstGeom>
        </p:spPr>
      </p:pic>
      <p:pic>
        <p:nvPicPr>
          <p:cNvPr id="30" name="Image 29"/>
          <p:cNvPicPr>
            <a:picLocks noChangeAspect="1"/>
          </p:cNvPicPr>
          <p:nvPr/>
        </p:nvPicPr>
        <p:blipFill>
          <a:blip r:embed="rId4"/>
          <a:stretch>
            <a:fillRect/>
          </a:stretch>
        </p:blipFill>
        <p:spPr>
          <a:xfrm>
            <a:off x="217103" y="4217269"/>
            <a:ext cx="3600000" cy="1623413"/>
          </a:xfrm>
          <a:prstGeom prst="rect">
            <a:avLst/>
          </a:prstGeom>
        </p:spPr>
      </p:pic>
      <p:pic>
        <p:nvPicPr>
          <p:cNvPr id="31" name="Image 30"/>
          <p:cNvPicPr>
            <a:picLocks noChangeAspect="1"/>
          </p:cNvPicPr>
          <p:nvPr/>
        </p:nvPicPr>
        <p:blipFill>
          <a:blip r:embed="rId3"/>
          <a:stretch>
            <a:fillRect/>
          </a:stretch>
        </p:blipFill>
        <p:spPr>
          <a:xfrm flipH="1">
            <a:off x="8373355" y="1592883"/>
            <a:ext cx="3600000" cy="1454246"/>
          </a:xfrm>
          <a:prstGeom prst="rect">
            <a:avLst/>
          </a:prstGeom>
        </p:spPr>
      </p:pic>
      <p:pic>
        <p:nvPicPr>
          <p:cNvPr id="32" name="Image 31"/>
          <p:cNvPicPr>
            <a:picLocks noChangeAspect="1"/>
          </p:cNvPicPr>
          <p:nvPr/>
        </p:nvPicPr>
        <p:blipFill>
          <a:blip r:embed="rId4"/>
          <a:stretch>
            <a:fillRect/>
          </a:stretch>
        </p:blipFill>
        <p:spPr>
          <a:xfrm flipH="1">
            <a:off x="8373355" y="4217269"/>
            <a:ext cx="3600000" cy="1623413"/>
          </a:xfrm>
          <a:prstGeom prst="rect">
            <a:avLst/>
          </a:prstGeom>
        </p:spPr>
      </p:pic>
    </p:spTree>
    <p:extLst>
      <p:ext uri="{BB962C8B-B14F-4D97-AF65-F5344CB8AC3E}">
        <p14:creationId xmlns:p14="http://schemas.microsoft.com/office/powerpoint/2010/main" val="3227189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14</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837082"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51" name="Rectangle à coins arrondis 50"/>
          <p:cNvSpPr/>
          <p:nvPr/>
        </p:nvSpPr>
        <p:spPr>
          <a:xfrm>
            <a:off x="861042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9067629" y="3685083"/>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3" name="Rectangle à coins arrondis 52"/>
          <p:cNvSpPr/>
          <p:nvPr/>
        </p:nvSpPr>
        <p:spPr>
          <a:xfrm>
            <a:off x="9378778" y="3685083"/>
            <a:ext cx="26364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7807152" y="3927089"/>
            <a:ext cx="628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5" name="Rectangle à coins arrondis 54"/>
          <p:cNvSpPr/>
          <p:nvPr/>
        </p:nvSpPr>
        <p:spPr>
          <a:xfrm>
            <a:off x="8450712" y="3927089"/>
            <a:ext cx="25814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8724726" y="3927089"/>
            <a:ext cx="676393"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424377" y="3927089"/>
            <a:ext cx="193676"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6" name="Groupe 145"/>
          <p:cNvGrpSpPr/>
          <p:nvPr/>
        </p:nvGrpSpPr>
        <p:grpSpPr>
          <a:xfrm>
            <a:off x="9956920" y="6308556"/>
            <a:ext cx="1896149" cy="360000"/>
            <a:chOff x="1398105" y="6348530"/>
            <a:chExt cx="1896149" cy="360000"/>
          </a:xfrm>
        </p:grpSpPr>
        <p:sp>
          <p:nvSpPr>
            <p:cNvPr id="147" name="Rectangle 146"/>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8" name="Image 14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49" name="Rectangle 148"/>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0" name="Groupe 149"/>
          <p:cNvGrpSpPr/>
          <p:nvPr/>
        </p:nvGrpSpPr>
        <p:grpSpPr>
          <a:xfrm>
            <a:off x="3630979" y="4924836"/>
            <a:ext cx="3263709" cy="1155237"/>
            <a:chOff x="3403247" y="4968406"/>
            <a:chExt cx="3263709" cy="1155237"/>
          </a:xfrm>
        </p:grpSpPr>
        <p:sp>
          <p:nvSpPr>
            <p:cNvPr id="151" name="Ellipse 150"/>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2" name="Ellipse 151"/>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53" name="Ellipse 152"/>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54" name="Groupe 153"/>
          <p:cNvGrpSpPr/>
          <p:nvPr/>
        </p:nvGrpSpPr>
        <p:grpSpPr>
          <a:xfrm>
            <a:off x="7732399" y="4951146"/>
            <a:ext cx="3705933" cy="1128251"/>
            <a:chOff x="7393936" y="5163806"/>
            <a:chExt cx="3705933" cy="1128251"/>
          </a:xfrm>
        </p:grpSpPr>
        <p:sp>
          <p:nvSpPr>
            <p:cNvPr id="155" name="Ellipse 154"/>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56" name="Ellipse 155"/>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57" name="Ellipse 156"/>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58" name="Ellipse 157"/>
            <p:cNvSpPr/>
            <p:nvPr/>
          </p:nvSpPr>
          <p:spPr>
            <a:xfrm>
              <a:off x="9893869" y="5313643"/>
              <a:ext cx="1206000" cy="540000"/>
            </a:xfrm>
            <a:prstGeom prst="ellipse">
              <a:avLst/>
            </a:prstGeom>
            <a:solidFill>
              <a:srgbClr val="9933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onéreux</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68" name="Image 67"/>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2" name="Groupe 1"/>
          <p:cNvGrpSpPr/>
          <p:nvPr/>
        </p:nvGrpSpPr>
        <p:grpSpPr>
          <a:xfrm>
            <a:off x="7466186" y="5809397"/>
            <a:ext cx="1200000" cy="759467"/>
            <a:chOff x="7466186" y="5809397"/>
            <a:chExt cx="1200000" cy="759467"/>
          </a:xfrm>
        </p:grpSpPr>
        <p:pic>
          <p:nvPicPr>
            <p:cNvPr id="72" name="Image 71"/>
            <p:cNvPicPr>
              <a:picLocks noChangeAspect="1"/>
            </p:cNvPicPr>
            <p:nvPr/>
          </p:nvPicPr>
          <p:blipFill>
            <a:blip r:embed="rId9">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73" name="Image 72"/>
            <p:cNvPicPr>
              <a:picLocks noChangeAspect="1"/>
            </p:cNvPicPr>
            <p:nvPr/>
          </p:nvPicPr>
          <p:blipFill rotWithShape="1">
            <a:blip r:embed="rId10">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grpSp>
        <p:nvGrpSpPr>
          <p:cNvPr id="75" name="Groupe 74"/>
          <p:cNvGrpSpPr/>
          <p:nvPr/>
        </p:nvGrpSpPr>
        <p:grpSpPr>
          <a:xfrm>
            <a:off x="2943641" y="5759632"/>
            <a:ext cx="1685518" cy="730704"/>
            <a:chOff x="2943641" y="5759632"/>
            <a:chExt cx="1685518" cy="730704"/>
          </a:xfrm>
        </p:grpSpPr>
        <p:pic>
          <p:nvPicPr>
            <p:cNvPr id="76" name="Image 75"/>
            <p:cNvPicPr>
              <a:picLocks noChangeAspect="1"/>
            </p:cNvPicPr>
            <p:nvPr/>
          </p:nvPicPr>
          <p:blipFill>
            <a:blip r:embed="rId11">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77" name="Image 76"/>
            <p:cNvPicPr>
              <a:picLocks noChangeAspect="1"/>
            </p:cNvPicPr>
            <p:nvPr/>
          </p:nvPicPr>
          <p:blipFill rotWithShape="1">
            <a:blip r:embed="rId12">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spTree>
    <p:extLst>
      <p:ext uri="{BB962C8B-B14F-4D97-AF65-F5344CB8AC3E}">
        <p14:creationId xmlns:p14="http://schemas.microsoft.com/office/powerpoint/2010/main" val="341499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10" presetClass="entr" presetSubtype="0" fill="hold" grpId="0" nodeType="afterEffect">
                                  <p:stCondLst>
                                    <p:cond delay="15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150"/>
                            </p:stCondLst>
                            <p:childTnLst>
                              <p:par>
                                <p:cTn id="19" presetID="10" presetClass="entr" presetSubtype="0" fill="hold" grpId="0" nodeType="afterEffect">
                                  <p:stCondLst>
                                    <p:cond delay="15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par>
                          <p:cTn id="22" fill="hold">
                            <p:stCondLst>
                              <p:cond delay="1800"/>
                            </p:stCondLst>
                            <p:childTnLst>
                              <p:par>
                                <p:cTn id="23" presetID="10" presetClass="entr" presetSubtype="0" fill="hold" grpId="0" nodeType="afterEffect">
                                  <p:stCondLst>
                                    <p:cond delay="15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par>
                          <p:cTn id="26" fill="hold">
                            <p:stCondLst>
                              <p:cond delay="2450"/>
                            </p:stCondLst>
                            <p:childTnLst>
                              <p:par>
                                <p:cTn id="27" presetID="10" presetClass="entr" presetSubtype="0" fill="hold" grpId="0" nodeType="afterEffect">
                                  <p:stCondLst>
                                    <p:cond delay="15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3100"/>
                            </p:stCondLst>
                            <p:childTnLst>
                              <p:par>
                                <p:cTn id="31" presetID="10" presetClass="entr" presetSubtype="0" fill="hold" grpId="0" nodeType="afterEffect">
                                  <p:stCondLst>
                                    <p:cond delay="15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childTnLst>
                          </p:cTn>
                        </p:par>
                        <p:par>
                          <p:cTn id="34" fill="hold">
                            <p:stCondLst>
                              <p:cond delay="3750"/>
                            </p:stCondLst>
                            <p:childTnLst>
                              <p:par>
                                <p:cTn id="35" presetID="10" presetClass="entr" presetSubtype="0" fill="hold" grpId="0" nodeType="afterEffect">
                                  <p:stCondLst>
                                    <p:cond delay="15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childTnLst>
                          </p:cTn>
                        </p:par>
                        <p:par>
                          <p:cTn id="38" fill="hold">
                            <p:stCondLst>
                              <p:cond delay="4400"/>
                            </p:stCondLst>
                            <p:childTnLst>
                              <p:par>
                                <p:cTn id="39" presetID="10" presetClass="entr" presetSubtype="0" fill="hold" grpId="0" nodeType="afterEffect">
                                  <p:stCondLst>
                                    <p:cond delay="1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5050"/>
                            </p:stCondLst>
                            <p:childTnLst>
                              <p:par>
                                <p:cTn id="43" presetID="10" presetClass="entr" presetSubtype="0" fill="hold" nodeType="afterEffect">
                                  <p:stCondLst>
                                    <p:cond delay="0"/>
                                  </p:stCondLst>
                                  <p:childTnLst>
                                    <p:set>
                                      <p:cBhvr>
                                        <p:cTn id="44" dur="1" fill="hold">
                                          <p:stCondLst>
                                            <p:cond delay="0"/>
                                          </p:stCondLst>
                                        </p:cTn>
                                        <p:tgtEl>
                                          <p:spTgt spid="154"/>
                                        </p:tgtEl>
                                        <p:attrNameLst>
                                          <p:attrName>style.visibility</p:attrName>
                                        </p:attrNameLst>
                                      </p:cBhvr>
                                      <p:to>
                                        <p:strVal val="visible"/>
                                      </p:to>
                                    </p:set>
                                    <p:animEffect transition="in" filter="fade">
                                      <p:cBhvr>
                                        <p:cTn id="45" dur="500"/>
                                        <p:tgtEl>
                                          <p:spTgt spid="154"/>
                                        </p:tgtEl>
                                      </p:cBhvr>
                                    </p:animEffect>
                                  </p:childTnLst>
                                </p:cTn>
                              </p:par>
                              <p:par>
                                <p:cTn id="46" presetID="10" presetClass="entr" presetSubtype="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3" grpId="0" animBg="1"/>
      <p:bldP spid="54" grpId="0" animBg="1"/>
      <p:bldP spid="55" grpId="0" animBg="1"/>
      <p:bldP spid="56" grpId="0" animBg="1"/>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Nuage 63"/>
          <p:cNvSpPr/>
          <p:nvPr/>
        </p:nvSpPr>
        <p:spPr>
          <a:xfrm>
            <a:off x="7418071" y="2159632"/>
            <a:ext cx="4259658" cy="2993852"/>
          </a:xfrm>
          <a:prstGeom prst="cloud">
            <a:avLst/>
          </a:prstGeom>
          <a:solidFill>
            <a:srgbClr val="FF7C8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86" name="Groupe 85"/>
          <p:cNvGrpSpPr/>
          <p:nvPr/>
        </p:nvGrpSpPr>
        <p:grpSpPr>
          <a:xfrm>
            <a:off x="7636613" y="3629095"/>
            <a:ext cx="2565993" cy="540000"/>
            <a:chOff x="7828803" y="4524672"/>
            <a:chExt cx="2565993" cy="540000"/>
          </a:xfrm>
        </p:grpSpPr>
        <p:sp>
          <p:nvSpPr>
            <p:cNvPr id="50" name="Rectangle 49"/>
            <p:cNvSpPr/>
            <p:nvPr/>
          </p:nvSpPr>
          <p:spPr>
            <a:xfrm>
              <a:off x="7828803" y="4524672"/>
              <a:ext cx="2160000" cy="540000"/>
            </a:xfrm>
            <a:prstGeom prst="wedgeRectCallout">
              <a:avLst>
                <a:gd name="adj1" fmla="val 38071"/>
                <a:gd name="adj2" fmla="val 84489"/>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82" name="Flèche droite 81"/>
            <p:cNvSpPr/>
            <p:nvPr/>
          </p:nvSpPr>
          <p:spPr>
            <a:xfrm rot="10800000">
              <a:off x="10062909" y="4688518"/>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 name="Espace réservé du numéro de diapositive 4"/>
          <p:cNvSpPr>
            <a:spLocks noGrp="1"/>
          </p:cNvSpPr>
          <p:nvPr>
            <p:ph type="sldNum" sz="quarter" idx="12"/>
          </p:nvPr>
        </p:nvSpPr>
        <p:spPr/>
        <p:txBody>
          <a:bodyPr/>
          <a:lstStyle/>
          <a:p>
            <a:fld id="{0B167A8D-1753-467B-8CBB-93FC469C016E}" type="slidenum">
              <a:rPr lang="fr-FR" smtClean="0"/>
              <a:t>15</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547992" y="2848558"/>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7747946" y="3685083"/>
            <a:ext cx="245861"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M.</a:t>
            </a:r>
            <a:endParaRPr lang="fr-FR" sz="1600" i="1" dirty="0">
              <a:solidFill>
                <a:schemeClr val="bg1"/>
              </a:solidFill>
              <a:latin typeface="Segoe UI" panose="020B0502040204020203" pitchFamily="34" charset="0"/>
              <a:cs typeface="Segoe UI" panose="020B0502040204020203" pitchFamily="34" charset="0"/>
            </a:endParaRPr>
          </a:p>
        </p:txBody>
      </p:sp>
      <p:sp>
        <p:nvSpPr>
          <p:cNvPr id="51" name="Rectangle à coins arrondis 50"/>
          <p:cNvSpPr/>
          <p:nvPr/>
        </p:nvSpPr>
        <p:spPr>
          <a:xfrm>
            <a:off x="8019208" y="3685083"/>
            <a:ext cx="43180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52" name="Rectangle à coins arrondis 51"/>
          <p:cNvSpPr/>
          <p:nvPr/>
        </p:nvSpPr>
        <p:spPr>
          <a:xfrm>
            <a:off x="8470413" y="3680857"/>
            <a:ext cx="28574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54" name="Rectangle à coins arrondis 53"/>
          <p:cNvSpPr/>
          <p:nvPr/>
        </p:nvSpPr>
        <p:spPr>
          <a:xfrm>
            <a:off x="8780730" y="3680857"/>
            <a:ext cx="1006918"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concepteur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56" name="Rectangle à coins arrondis 55"/>
          <p:cNvSpPr/>
          <p:nvPr/>
        </p:nvSpPr>
        <p:spPr>
          <a:xfrm>
            <a:off x="7748080" y="3927089"/>
            <a:ext cx="1032650" cy="220936"/>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automobile</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106" name="Groupe 105"/>
          <p:cNvGrpSpPr/>
          <p:nvPr/>
        </p:nvGrpSpPr>
        <p:grpSpPr>
          <a:xfrm>
            <a:off x="9877109" y="2588573"/>
            <a:ext cx="1561486" cy="1869143"/>
            <a:chOff x="9884110" y="2592794"/>
            <a:chExt cx="1561486" cy="1869143"/>
          </a:xfrm>
        </p:grpSpPr>
        <p:grpSp>
          <p:nvGrpSpPr>
            <p:cNvPr id="100" name="Groupe 99"/>
            <p:cNvGrpSpPr/>
            <p:nvPr/>
          </p:nvGrpSpPr>
          <p:grpSpPr>
            <a:xfrm>
              <a:off x="9884110" y="2592794"/>
              <a:ext cx="1561486" cy="1869143"/>
              <a:chOff x="9884110" y="2592794"/>
              <a:chExt cx="1561486" cy="1869143"/>
            </a:xfrm>
          </p:grpSpPr>
          <p:sp>
            <p:nvSpPr>
              <p:cNvPr id="99" name="Rectangle à coins arrondis 98"/>
              <p:cNvSpPr/>
              <p:nvPr/>
            </p:nvSpPr>
            <p:spPr>
              <a:xfrm>
                <a:off x="10413921" y="2592794"/>
                <a:ext cx="1031675" cy="1869143"/>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1" name="Flèche droite 80"/>
              <p:cNvSpPr/>
              <p:nvPr/>
            </p:nvSpPr>
            <p:spPr>
              <a:xfrm>
                <a:off x="9884110" y="3039452"/>
                <a:ext cx="331887" cy="220936"/>
              </a:xfrm>
              <a:prstGeom prst="rightArrow">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105" name="Image 104"/>
            <p:cNvPicPr>
              <a:picLocks noChangeAspect="1"/>
            </p:cNvPicPr>
            <p:nvPr/>
          </p:nvPicPr>
          <p:blipFill>
            <a:blip r:embed="rId4"/>
            <a:stretch>
              <a:fillRect/>
            </a:stretch>
          </p:blipFill>
          <p:spPr>
            <a:xfrm>
              <a:off x="10473974" y="2768233"/>
              <a:ext cx="911567" cy="1543824"/>
            </a:xfrm>
            <a:prstGeom prst="rect">
              <a:avLst/>
            </a:prstGeom>
          </p:spPr>
        </p:pic>
      </p:grpSp>
      <p:grpSp>
        <p:nvGrpSpPr>
          <p:cNvPr id="118" name="Groupe 117"/>
          <p:cNvGrpSpPr/>
          <p:nvPr/>
        </p:nvGrpSpPr>
        <p:grpSpPr>
          <a:xfrm>
            <a:off x="3630979" y="4924836"/>
            <a:ext cx="3263709" cy="1155237"/>
            <a:chOff x="3403247" y="4968406"/>
            <a:chExt cx="3263709" cy="1155237"/>
          </a:xfrm>
        </p:grpSpPr>
        <p:sp>
          <p:nvSpPr>
            <p:cNvPr id="108" name="Ellipse 107"/>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4826541" y="5583643"/>
              <a:ext cx="1730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15" name="Ellipse 114"/>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9" name="Groupe 118"/>
          <p:cNvGrpSpPr/>
          <p:nvPr/>
        </p:nvGrpSpPr>
        <p:grpSpPr>
          <a:xfrm>
            <a:off x="7732399" y="4951146"/>
            <a:ext cx="3705933" cy="1128251"/>
            <a:chOff x="7393936" y="5163806"/>
            <a:chExt cx="3705933" cy="1128251"/>
          </a:xfrm>
        </p:grpSpPr>
        <p:sp>
          <p:nvSpPr>
            <p:cNvPr id="112" name="Ellipse 111"/>
            <p:cNvSpPr/>
            <p:nvPr/>
          </p:nvSpPr>
          <p:spPr>
            <a:xfrm>
              <a:off x="7393936" y="5414395"/>
              <a:ext cx="11414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13" name="Ellipse 112"/>
            <p:cNvSpPr/>
            <p:nvPr/>
          </p:nvSpPr>
          <p:spPr>
            <a:xfrm>
              <a:off x="8327723" y="5752057"/>
              <a:ext cx="18906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16" name="Ellipse 115"/>
            <p:cNvSpPr/>
            <p:nvPr/>
          </p:nvSpPr>
          <p:spPr>
            <a:xfrm>
              <a:off x="8651150" y="5163806"/>
              <a:ext cx="119706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17" name="Ellipse 116"/>
            <p:cNvSpPr/>
            <p:nvPr/>
          </p:nvSpPr>
          <p:spPr>
            <a:xfrm>
              <a:off x="9893869" y="5313643"/>
              <a:ext cx="1206000" cy="540000"/>
            </a:xfrm>
            <a:prstGeom prst="ellipse">
              <a:avLst/>
            </a:prstGeom>
            <a:solidFill>
              <a:srgbClr val="9933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onéreux</a:t>
              </a:r>
              <a:endParaRPr lang="fr-FR" sz="1800" dirty="0">
                <a:solidFill>
                  <a:schemeClr val="bg1"/>
                </a:solidFill>
                <a:latin typeface="Segoe UI" panose="020B0502040204020203" pitchFamily="34" charset="0"/>
                <a:cs typeface="Segoe UI" panose="020B0502040204020203" pitchFamily="34" charset="0"/>
              </a:endParaRPr>
            </a:p>
          </p:txBody>
        </p:sp>
      </p:grpSp>
      <p:sp>
        <p:nvSpPr>
          <p:cNvPr id="120" name="Rectangle 119"/>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1" name="Groupe 120"/>
          <p:cNvGrpSpPr/>
          <p:nvPr/>
        </p:nvGrpSpPr>
        <p:grpSpPr>
          <a:xfrm>
            <a:off x="4709129" y="3636019"/>
            <a:ext cx="1170959" cy="540000"/>
            <a:chOff x="4692559" y="4525455"/>
            <a:chExt cx="1170959" cy="540000"/>
          </a:xfrm>
        </p:grpSpPr>
        <p:sp>
          <p:nvSpPr>
            <p:cNvPr id="122" name="Rectangle 121"/>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3" name="Flèche droite 122"/>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4" name="Groupe 123"/>
          <p:cNvGrpSpPr/>
          <p:nvPr/>
        </p:nvGrpSpPr>
        <p:grpSpPr>
          <a:xfrm>
            <a:off x="3501639" y="2590407"/>
            <a:ext cx="3623404" cy="1863944"/>
            <a:chOff x="3487103" y="3131593"/>
            <a:chExt cx="3623404" cy="1863944"/>
          </a:xfrm>
        </p:grpSpPr>
        <p:grpSp>
          <p:nvGrpSpPr>
            <p:cNvPr id="125" name="Groupe 124"/>
            <p:cNvGrpSpPr/>
            <p:nvPr/>
          </p:nvGrpSpPr>
          <p:grpSpPr>
            <a:xfrm>
              <a:off x="3487103" y="3131593"/>
              <a:ext cx="3623404" cy="1863944"/>
              <a:chOff x="3487103" y="3131593"/>
              <a:chExt cx="3623404" cy="1863944"/>
            </a:xfrm>
          </p:grpSpPr>
          <p:grpSp>
            <p:nvGrpSpPr>
              <p:cNvPr id="132" name="Groupe 131"/>
              <p:cNvGrpSpPr/>
              <p:nvPr/>
            </p:nvGrpSpPr>
            <p:grpSpPr>
              <a:xfrm>
                <a:off x="5549913" y="3131593"/>
                <a:ext cx="1560594" cy="1863944"/>
                <a:chOff x="5549913" y="3131593"/>
                <a:chExt cx="1560594" cy="1863944"/>
              </a:xfrm>
            </p:grpSpPr>
            <p:sp>
              <p:nvSpPr>
                <p:cNvPr id="137" name="Rectangle à coins arrondis 136"/>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8" name="Groupe 137"/>
                <p:cNvGrpSpPr/>
                <p:nvPr/>
              </p:nvGrpSpPr>
              <p:grpSpPr>
                <a:xfrm>
                  <a:off x="5549913" y="3240313"/>
                  <a:ext cx="1455543" cy="1023210"/>
                  <a:chOff x="5549913" y="3240313"/>
                  <a:chExt cx="1455543" cy="1023210"/>
                </a:xfrm>
              </p:grpSpPr>
              <p:sp>
                <p:nvSpPr>
                  <p:cNvPr id="139" name="Rectangle à coins arrondis 138"/>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0" name="Groupe 139"/>
                  <p:cNvGrpSpPr/>
                  <p:nvPr/>
                </p:nvGrpSpPr>
                <p:grpSpPr>
                  <a:xfrm>
                    <a:off x="6177456" y="3241149"/>
                    <a:ext cx="828000" cy="1022374"/>
                    <a:chOff x="6177456" y="3241149"/>
                    <a:chExt cx="828000" cy="1022374"/>
                  </a:xfrm>
                </p:grpSpPr>
                <p:sp>
                  <p:nvSpPr>
                    <p:cNvPr id="142" name="Rectangle à coins arrondis 141"/>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3" name="Rectangle à coins arrondis 142"/>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4" name="Rectangle 143"/>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5" name="Rectangle 144"/>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1" name="Flèche droite 140"/>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3" name="Rectangle à coins arrondis 132"/>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4" name="Groupe 133"/>
              <p:cNvGrpSpPr/>
              <p:nvPr/>
            </p:nvGrpSpPr>
            <p:grpSpPr>
              <a:xfrm>
                <a:off x="3960018" y="3434118"/>
                <a:ext cx="1123950" cy="468625"/>
                <a:chOff x="3960018" y="3434118"/>
                <a:chExt cx="1123950" cy="468625"/>
              </a:xfrm>
            </p:grpSpPr>
            <p:sp>
              <p:nvSpPr>
                <p:cNvPr id="135" name="Rectangle à coins arrondis 134"/>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6" name="Rectangle à coins arrondis 135"/>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6" name="Groupe 125"/>
            <p:cNvGrpSpPr/>
            <p:nvPr/>
          </p:nvGrpSpPr>
          <p:grpSpPr>
            <a:xfrm>
              <a:off x="6202229" y="4122492"/>
              <a:ext cx="830354" cy="816475"/>
              <a:chOff x="6202229" y="4122492"/>
              <a:chExt cx="830354" cy="816475"/>
            </a:xfrm>
          </p:grpSpPr>
          <p:sp>
            <p:nvSpPr>
              <p:cNvPr id="127" name="Rectangle 126"/>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28" name="Groupe 127"/>
              <p:cNvGrpSpPr/>
              <p:nvPr/>
            </p:nvGrpSpPr>
            <p:grpSpPr>
              <a:xfrm>
                <a:off x="6202229" y="4398967"/>
                <a:ext cx="830354" cy="540000"/>
                <a:chOff x="6202229" y="4414207"/>
                <a:chExt cx="830354" cy="540000"/>
              </a:xfrm>
            </p:grpSpPr>
            <p:pic>
              <p:nvPicPr>
                <p:cNvPr id="129" name="Image 128"/>
                <p:cNvPicPr>
                  <a:picLocks noChangeAspect="1"/>
                </p:cNvPicPr>
                <p:nvPr/>
              </p:nvPicPr>
              <p:blipFill rotWithShape="1">
                <a:blip r:embed="rId5"/>
                <a:srcRect l="19171" t="2931" r="19495" b="2846"/>
                <a:stretch/>
              </p:blipFill>
              <p:spPr>
                <a:xfrm>
                  <a:off x="6202229" y="4486133"/>
                  <a:ext cx="302423" cy="464592"/>
                </a:xfrm>
                <a:prstGeom prst="rect">
                  <a:avLst/>
                </a:prstGeom>
              </p:spPr>
            </p:pic>
            <p:sp>
              <p:nvSpPr>
                <p:cNvPr id="130" name="Rectangle 129"/>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sp>
        <p:nvSpPr>
          <p:cNvPr id="66" name="Rectangle à coins arrondis 65"/>
          <p:cNvSpPr/>
          <p:nvPr/>
        </p:nvSpPr>
        <p:spPr>
          <a:xfrm>
            <a:off x="8781676" y="3921394"/>
            <a:ext cx="237328" cy="220936"/>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67" name="Groupe 66"/>
          <p:cNvGrpSpPr/>
          <p:nvPr/>
        </p:nvGrpSpPr>
        <p:grpSpPr>
          <a:xfrm>
            <a:off x="9956920" y="6308556"/>
            <a:ext cx="1896149" cy="360000"/>
            <a:chOff x="1398105" y="6348530"/>
            <a:chExt cx="1896149" cy="360000"/>
          </a:xfrm>
        </p:grpSpPr>
        <p:sp>
          <p:nvSpPr>
            <p:cNvPr id="68" name="Rectangle 67"/>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70" name="Rectangle 69"/>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72" name="Groupe 71"/>
          <p:cNvGrpSpPr/>
          <p:nvPr/>
        </p:nvGrpSpPr>
        <p:grpSpPr>
          <a:xfrm>
            <a:off x="2943641" y="5759632"/>
            <a:ext cx="1685518" cy="730704"/>
            <a:chOff x="2943641" y="5759632"/>
            <a:chExt cx="1685518" cy="730704"/>
          </a:xfrm>
        </p:grpSpPr>
        <p:pic>
          <p:nvPicPr>
            <p:cNvPr id="73" name="Image 72"/>
            <p:cNvPicPr>
              <a:picLocks noChangeAspect="1"/>
            </p:cNvPicPr>
            <p:nvPr/>
          </p:nvPicPr>
          <p:blipFill>
            <a:blip r:embed="rId9">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74" name="Image 73"/>
            <p:cNvPicPr>
              <a:picLocks noChangeAspect="1"/>
            </p:cNvPicPr>
            <p:nvPr/>
          </p:nvPicPr>
          <p:blipFill rotWithShape="1">
            <a:blip r:embed="rId10">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grpSp>
        <p:nvGrpSpPr>
          <p:cNvPr id="75" name="Groupe 74"/>
          <p:cNvGrpSpPr/>
          <p:nvPr/>
        </p:nvGrpSpPr>
        <p:grpSpPr>
          <a:xfrm>
            <a:off x="7466186" y="5809397"/>
            <a:ext cx="1200000" cy="759467"/>
            <a:chOff x="7466186" y="5809397"/>
            <a:chExt cx="1200000" cy="759467"/>
          </a:xfrm>
        </p:grpSpPr>
        <p:pic>
          <p:nvPicPr>
            <p:cNvPr id="76" name="Image 75"/>
            <p:cNvPicPr>
              <a:picLocks noChangeAspect="1"/>
            </p:cNvPicPr>
            <p:nvPr/>
          </p:nvPicPr>
          <p:blipFill>
            <a:blip r:embed="rId11">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77" name="Image 76"/>
            <p:cNvPicPr>
              <a:picLocks noChangeAspect="1"/>
            </p:cNvPicPr>
            <p:nvPr/>
          </p:nvPicPr>
          <p:blipFill rotWithShape="1">
            <a:blip r:embed="rId12">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spTree>
    <p:extLst>
      <p:ext uri="{BB962C8B-B14F-4D97-AF65-F5344CB8AC3E}">
        <p14:creationId xmlns:p14="http://schemas.microsoft.com/office/powerpoint/2010/main" val="150884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650"/>
                            </p:stCondLst>
                            <p:childTnLst>
                              <p:par>
                                <p:cTn id="9" presetID="10" presetClass="entr" presetSubtype="0" fill="hold" grpId="0" nodeType="afterEffect">
                                  <p:stCondLst>
                                    <p:cond delay="15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300"/>
                            </p:stCondLst>
                            <p:childTnLst>
                              <p:par>
                                <p:cTn id="13" presetID="10" presetClass="entr" presetSubtype="0" fill="hold" grpId="0" nodeType="afterEffect">
                                  <p:stCondLst>
                                    <p:cond delay="15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par>
                          <p:cTn id="16" fill="hold">
                            <p:stCondLst>
                              <p:cond delay="1950"/>
                            </p:stCondLst>
                            <p:childTnLst>
                              <p:par>
                                <p:cTn id="17" presetID="10" presetClass="entr" presetSubtype="0" fill="hold" grpId="0" nodeType="afterEffect">
                                  <p:stCondLst>
                                    <p:cond delay="1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2600"/>
                            </p:stCondLst>
                            <p:childTnLst>
                              <p:par>
                                <p:cTn id="21" presetID="10" presetClass="entr" presetSubtype="0" fill="hold" grpId="0" nodeType="afterEffect">
                                  <p:stCondLst>
                                    <p:cond delay="15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3250"/>
                            </p:stCondLst>
                            <p:childTnLst>
                              <p:par>
                                <p:cTn id="25" presetID="10" presetClass="entr" presetSubtype="0" fill="hold" grpId="0" nodeType="afterEffect">
                                  <p:stCondLst>
                                    <p:cond delay="15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1" grpId="0" animBg="1"/>
      <p:bldP spid="52" grpId="0" animBg="1"/>
      <p:bldP spid="54" grpId="0" animBg="1"/>
      <p:bldP spid="56" grpId="0" animBg="1"/>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Image 80"/>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2" name="Rectangle à coins arrondis 1"/>
          <p:cNvSpPr/>
          <p:nvPr/>
        </p:nvSpPr>
        <p:spPr>
          <a:xfrm>
            <a:off x="2904376" y="2375400"/>
            <a:ext cx="4270578" cy="4193464"/>
          </a:xfrm>
          <a:prstGeom prst="roundRect">
            <a:avLst>
              <a:gd name="adj" fmla="val 974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16</a:t>
            </a:fld>
            <a:endParaRPr lang="fr-FR"/>
          </a:p>
        </p:txBody>
      </p:sp>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6" name="Espace réservé du texte 5"/>
          <p:cNvSpPr>
            <a:spLocks noGrp="1"/>
          </p:cNvSpPr>
          <p:nvPr>
            <p:ph type="body" sz="quarter" idx="14"/>
          </p:nvPr>
        </p:nvSpPr>
        <p:spPr/>
        <p:txBody>
          <a:bodyPr/>
          <a:lstStyle/>
          <a:p>
            <a:r>
              <a:rPr lang="fr-FR" i="1" dirty="0"/>
              <a:t>Etape 2 </a:t>
            </a:r>
            <a:r>
              <a:rPr lang="fr-FR" dirty="0"/>
              <a:t>: Choisir une technologie pour développer l’assistant</a:t>
            </a:r>
          </a:p>
        </p:txBody>
      </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grpSp>
        <p:nvGrpSpPr>
          <p:cNvPr id="87" name="Groupe 86"/>
          <p:cNvGrpSpPr/>
          <p:nvPr/>
        </p:nvGrpSpPr>
        <p:grpSpPr>
          <a:xfrm>
            <a:off x="3211908" y="1592625"/>
            <a:ext cx="8229600" cy="4167007"/>
            <a:chOff x="3211908" y="1592625"/>
            <a:chExt cx="8229600" cy="4167007"/>
          </a:xfrm>
        </p:grpSpPr>
        <p:grpSp>
          <p:nvGrpSpPr>
            <p:cNvPr id="14" name="Groupe 13"/>
            <p:cNvGrpSpPr/>
            <p:nvPr/>
          </p:nvGrpSpPr>
          <p:grpSpPr>
            <a:xfrm>
              <a:off x="3211908" y="1592625"/>
              <a:ext cx="8229600" cy="720000"/>
              <a:chOff x="3211908" y="2249850"/>
              <a:chExt cx="8229600" cy="720000"/>
            </a:xfrm>
          </p:grpSpPr>
          <p:sp>
            <p:nvSpPr>
              <p:cNvPr id="3" name="Double flèche horizontale 2"/>
              <p:cNvSpPr/>
              <p:nvPr/>
            </p:nvSpPr>
            <p:spPr>
              <a:xfrm>
                <a:off x="5011908" y="2362200"/>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3211908" y="2249850"/>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9641508" y="2249850"/>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cxnSp>
          <p:nvCxnSpPr>
            <p:cNvPr id="16" name="Connecteur droit 15"/>
            <p:cNvCxnSpPr/>
            <p:nvPr/>
          </p:nvCxnSpPr>
          <p:spPr>
            <a:xfrm>
              <a:off x="7326708" y="2159632"/>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3" name="Groupe 72"/>
          <p:cNvGrpSpPr/>
          <p:nvPr/>
        </p:nvGrpSpPr>
        <p:grpSpPr>
          <a:xfrm>
            <a:off x="7636613" y="3629095"/>
            <a:ext cx="2565993" cy="540000"/>
            <a:chOff x="7828803" y="4524672"/>
            <a:chExt cx="2565993" cy="540000"/>
          </a:xfrm>
          <a:solidFill>
            <a:srgbClr val="A5A5A5">
              <a:alpha val="80000"/>
            </a:srgbClr>
          </a:solidFill>
        </p:grpSpPr>
        <p:sp>
          <p:nvSpPr>
            <p:cNvPr id="74" name="Rectangle 73"/>
            <p:cNvSpPr/>
            <p:nvPr/>
          </p:nvSpPr>
          <p:spPr>
            <a:xfrm>
              <a:off x="7828803" y="4524672"/>
              <a:ext cx="2160000" cy="540000"/>
            </a:xfrm>
            <a:prstGeom prst="wedgeRectCallout">
              <a:avLst>
                <a:gd name="adj1" fmla="val 38071"/>
                <a:gd name="adj2" fmla="val 84489"/>
              </a:avLst>
            </a:prstGeom>
            <a:grpFill/>
            <a:ln>
              <a:solidFill>
                <a:schemeClr val="accent3">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fr-FR" sz="1600" i="1" dirty="0">
                <a:solidFill>
                  <a:schemeClr val="bg1"/>
                </a:solidFill>
                <a:latin typeface="Segoe UI" panose="020B0502040204020203" pitchFamily="34" charset="0"/>
                <a:cs typeface="Segoe UI" panose="020B0502040204020203" pitchFamily="34" charset="0"/>
              </a:endParaRPr>
            </a:p>
          </p:txBody>
        </p:sp>
        <p:sp>
          <p:nvSpPr>
            <p:cNvPr id="75" name="Flèche droite 74"/>
            <p:cNvSpPr/>
            <p:nvPr/>
          </p:nvSpPr>
          <p:spPr>
            <a:xfrm rot="10800000">
              <a:off x="10062909" y="4688518"/>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76" name="Rectangle 75"/>
          <p:cNvSpPr/>
          <p:nvPr/>
        </p:nvSpPr>
        <p:spPr>
          <a:xfrm>
            <a:off x="7547992" y="2848558"/>
            <a:ext cx="2160000" cy="540000"/>
          </a:xfrm>
          <a:prstGeom prst="wedgeRectCallout">
            <a:avLst>
              <a:gd name="adj1" fmla="val -42751"/>
              <a:gd name="adj2" fmla="val 71121"/>
            </a:avLst>
          </a:prstGeom>
          <a:solidFill>
            <a:srgbClr val="A5A5A5">
              <a:alpha val="80000"/>
            </a:srgbClr>
          </a:solidFill>
          <a:ln>
            <a:solidFill>
              <a:schemeClr val="accent3">
                <a:lumMod val="50000"/>
              </a:schemeClr>
            </a:solidFill>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Qui est Harrison Ford ?</a:t>
            </a:r>
            <a:endParaRPr lang="fr-FR" sz="1600" dirty="0">
              <a:solidFill>
                <a:schemeClr val="bg1"/>
              </a:solidFill>
              <a:latin typeface="Segoe UI" panose="020B0502040204020203" pitchFamily="34" charset="0"/>
              <a:cs typeface="Segoe UI" panose="020B0502040204020203" pitchFamily="34" charset="0"/>
            </a:endParaRPr>
          </a:p>
        </p:txBody>
      </p:sp>
      <p:sp>
        <p:nvSpPr>
          <p:cNvPr id="77" name="Rectangle à coins arrondis 76"/>
          <p:cNvSpPr/>
          <p:nvPr/>
        </p:nvSpPr>
        <p:spPr>
          <a:xfrm>
            <a:off x="7747946" y="3685083"/>
            <a:ext cx="837082"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Harrison</a:t>
            </a:r>
          </a:p>
        </p:txBody>
      </p:sp>
      <p:sp>
        <p:nvSpPr>
          <p:cNvPr id="78" name="Rectangle à coins arrondis 77"/>
          <p:cNvSpPr/>
          <p:nvPr/>
        </p:nvSpPr>
        <p:spPr>
          <a:xfrm>
            <a:off x="8610428" y="3685083"/>
            <a:ext cx="43180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Ford</a:t>
            </a:r>
          </a:p>
        </p:txBody>
      </p:sp>
      <p:sp>
        <p:nvSpPr>
          <p:cNvPr id="79" name="Rectangle à coins arrondis 78"/>
          <p:cNvSpPr/>
          <p:nvPr/>
        </p:nvSpPr>
        <p:spPr>
          <a:xfrm>
            <a:off x="9067629" y="3685083"/>
            <a:ext cx="285748"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a:t>
            </a:r>
            <a:endParaRPr lang="fr-FR" sz="1600" i="1" dirty="0">
              <a:solidFill>
                <a:schemeClr val="bg1"/>
              </a:solidFill>
              <a:latin typeface="Segoe UI" panose="020B0502040204020203" pitchFamily="34" charset="0"/>
              <a:cs typeface="Segoe UI" panose="020B0502040204020203" pitchFamily="34" charset="0"/>
            </a:endParaRPr>
          </a:p>
        </p:txBody>
      </p:sp>
      <p:sp>
        <p:nvSpPr>
          <p:cNvPr id="80" name="Rectangle à coins arrondis 79"/>
          <p:cNvSpPr/>
          <p:nvPr/>
        </p:nvSpPr>
        <p:spPr>
          <a:xfrm>
            <a:off x="9378778" y="3685083"/>
            <a:ext cx="263641"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un</a:t>
            </a:r>
            <a:endParaRPr lang="fr-FR" sz="1600" i="1" dirty="0">
              <a:solidFill>
                <a:schemeClr val="bg1"/>
              </a:solidFill>
              <a:latin typeface="Segoe UI" panose="020B0502040204020203" pitchFamily="34" charset="0"/>
              <a:cs typeface="Segoe UI" panose="020B0502040204020203" pitchFamily="34" charset="0"/>
            </a:endParaRPr>
          </a:p>
        </p:txBody>
      </p:sp>
      <p:sp>
        <p:nvSpPr>
          <p:cNvPr id="83" name="Rectangle à coins arrondis 82"/>
          <p:cNvSpPr/>
          <p:nvPr/>
        </p:nvSpPr>
        <p:spPr>
          <a:xfrm>
            <a:off x="7807152" y="3927089"/>
            <a:ext cx="62865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acteur</a:t>
            </a:r>
            <a:endParaRPr lang="fr-FR" sz="1600" i="1" dirty="0">
              <a:solidFill>
                <a:schemeClr val="bg1"/>
              </a:solidFill>
              <a:latin typeface="Segoe UI" panose="020B0502040204020203" pitchFamily="34" charset="0"/>
              <a:cs typeface="Segoe UI" panose="020B0502040204020203" pitchFamily="34" charset="0"/>
            </a:endParaRPr>
          </a:p>
        </p:txBody>
      </p:sp>
      <p:sp>
        <p:nvSpPr>
          <p:cNvPr id="84" name="Rectangle à coins arrondis 83"/>
          <p:cNvSpPr/>
          <p:nvPr/>
        </p:nvSpPr>
        <p:spPr>
          <a:xfrm>
            <a:off x="8450712" y="3927089"/>
            <a:ext cx="258140"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de</a:t>
            </a:r>
            <a:endParaRPr lang="fr-FR" sz="1600" i="1" dirty="0">
              <a:solidFill>
                <a:schemeClr val="bg1"/>
              </a:solidFill>
              <a:latin typeface="Segoe UI" panose="020B0502040204020203" pitchFamily="34" charset="0"/>
              <a:cs typeface="Segoe UI" panose="020B0502040204020203" pitchFamily="34" charset="0"/>
            </a:endParaRPr>
          </a:p>
        </p:txBody>
      </p:sp>
      <p:sp>
        <p:nvSpPr>
          <p:cNvPr id="85" name="Rectangle à coins arrondis 84"/>
          <p:cNvSpPr/>
          <p:nvPr/>
        </p:nvSpPr>
        <p:spPr>
          <a:xfrm>
            <a:off x="8724726" y="3927089"/>
            <a:ext cx="676393"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cinéma</a:t>
            </a:r>
            <a:endParaRPr lang="fr-FR" sz="1600" i="1" dirty="0">
              <a:solidFill>
                <a:schemeClr val="bg1"/>
              </a:solidFill>
              <a:latin typeface="Segoe UI" panose="020B0502040204020203" pitchFamily="34" charset="0"/>
              <a:cs typeface="Segoe UI" panose="020B0502040204020203" pitchFamily="34" charset="0"/>
            </a:endParaRPr>
          </a:p>
        </p:txBody>
      </p:sp>
      <p:sp>
        <p:nvSpPr>
          <p:cNvPr id="89" name="Rectangle à coins arrondis 88"/>
          <p:cNvSpPr/>
          <p:nvPr/>
        </p:nvSpPr>
        <p:spPr>
          <a:xfrm>
            <a:off x="9424377" y="3927089"/>
            <a:ext cx="193676" cy="220936"/>
          </a:xfrm>
          <a:prstGeom prst="roundRect">
            <a:avLst/>
          </a:prstGeom>
          <a:solidFill>
            <a:srgbClr val="A5A5A5">
              <a:alpha val="80000"/>
            </a:srgbClr>
          </a:solid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t>
            </a:r>
            <a:endParaRPr lang="fr-FR" sz="1600" i="1" dirty="0">
              <a:solidFill>
                <a:schemeClr val="bg1"/>
              </a:solidFill>
              <a:latin typeface="Segoe UI" panose="020B0502040204020203" pitchFamily="34" charset="0"/>
              <a:cs typeface="Segoe UI" panose="020B0502040204020203" pitchFamily="34" charset="0"/>
            </a:endParaRPr>
          </a:p>
        </p:txBody>
      </p:sp>
      <p:grpSp>
        <p:nvGrpSpPr>
          <p:cNvPr id="92" name="Groupe 91"/>
          <p:cNvGrpSpPr/>
          <p:nvPr/>
        </p:nvGrpSpPr>
        <p:grpSpPr>
          <a:xfrm>
            <a:off x="9877109" y="2588573"/>
            <a:ext cx="1561486" cy="1869143"/>
            <a:chOff x="9884110" y="2592794"/>
            <a:chExt cx="1561486" cy="1869143"/>
          </a:xfrm>
          <a:solidFill>
            <a:srgbClr val="A5A5A5">
              <a:alpha val="80000"/>
            </a:srgbClr>
          </a:solidFill>
        </p:grpSpPr>
        <p:grpSp>
          <p:nvGrpSpPr>
            <p:cNvPr id="93" name="Groupe 92"/>
            <p:cNvGrpSpPr/>
            <p:nvPr/>
          </p:nvGrpSpPr>
          <p:grpSpPr>
            <a:xfrm>
              <a:off x="9884110" y="2592794"/>
              <a:ext cx="1561486" cy="1869143"/>
              <a:chOff x="9884110" y="2592794"/>
              <a:chExt cx="1561486" cy="1869143"/>
            </a:xfrm>
            <a:grpFill/>
          </p:grpSpPr>
          <p:sp>
            <p:nvSpPr>
              <p:cNvPr id="95" name="Rectangle à coins arrondis 94"/>
              <p:cNvSpPr/>
              <p:nvPr/>
            </p:nvSpPr>
            <p:spPr>
              <a:xfrm>
                <a:off x="10413921" y="2592794"/>
                <a:ext cx="1031675" cy="1869143"/>
              </a:xfrm>
              <a:prstGeom prst="roundRect">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6" name="Flèche droite 95"/>
              <p:cNvSpPr/>
              <p:nvPr/>
            </p:nvSpPr>
            <p:spPr>
              <a:xfrm>
                <a:off x="9884110" y="3039452"/>
                <a:ext cx="331887" cy="220936"/>
              </a:xfrm>
              <a:prstGeom prst="rightArrow">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94" name="Image 93"/>
            <p:cNvPicPr>
              <a:picLocks noChangeAspect="1"/>
            </p:cNvPicPr>
            <p:nvPr/>
          </p:nvPicPr>
          <p:blipFill>
            <a:blip r:embed="rId6">
              <a:grayscl/>
            </a:blip>
            <a:stretch>
              <a:fillRect/>
            </a:stretch>
          </p:blipFill>
          <p:spPr>
            <a:xfrm>
              <a:off x="10473974" y="2768233"/>
              <a:ext cx="911567" cy="1543824"/>
            </a:xfrm>
            <a:prstGeom prst="rect">
              <a:avLst/>
            </a:prstGeom>
            <a:grpFill/>
            <a:ln>
              <a:noFill/>
            </a:ln>
          </p:spPr>
        </p:pic>
      </p:grpSp>
      <p:grpSp>
        <p:nvGrpSpPr>
          <p:cNvPr id="101" name="Groupe 100"/>
          <p:cNvGrpSpPr/>
          <p:nvPr/>
        </p:nvGrpSpPr>
        <p:grpSpPr>
          <a:xfrm>
            <a:off x="3630979" y="4924836"/>
            <a:ext cx="3263709" cy="1155237"/>
            <a:chOff x="3403247" y="4968406"/>
            <a:chExt cx="3263709" cy="1155237"/>
          </a:xfrm>
        </p:grpSpPr>
        <p:sp>
          <p:nvSpPr>
            <p:cNvPr id="102" name="Ellipse 101"/>
            <p:cNvSpPr/>
            <p:nvPr/>
          </p:nvSpPr>
          <p:spPr>
            <a:xfrm>
              <a:off x="3403247" y="5127916"/>
              <a:ext cx="19204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paramétrable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3" name="Ellipse 102"/>
            <p:cNvSpPr/>
            <p:nvPr/>
          </p:nvSpPr>
          <p:spPr>
            <a:xfrm>
              <a:off x="4826541" y="5583643"/>
              <a:ext cx="1730920" cy="540000"/>
            </a:xfrm>
            <a:prstGeom prst="ellipse">
              <a:avLst/>
            </a:prstGeom>
            <a:ln w="38100">
              <a:solidFill>
                <a:schemeClr val="accent6">
                  <a:lumMod val="50000"/>
                </a:schemeClr>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contrôlable</a:t>
              </a:r>
              <a:endParaRPr lang="fr-FR" sz="1800" dirty="0">
                <a:solidFill>
                  <a:schemeClr val="bg1"/>
                </a:solidFill>
                <a:latin typeface="Segoe UI" panose="020B0502040204020203" pitchFamily="34" charset="0"/>
                <a:cs typeface="Segoe UI" panose="020B0502040204020203" pitchFamily="34" charset="0"/>
              </a:endParaRPr>
            </a:p>
          </p:txBody>
        </p:sp>
        <p:sp>
          <p:nvSpPr>
            <p:cNvPr id="104" name="Ellipse 103"/>
            <p:cNvSpPr/>
            <p:nvPr/>
          </p:nvSpPr>
          <p:spPr>
            <a:xfrm>
              <a:off x="5468816" y="4968406"/>
              <a:ext cx="1198140"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rigide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10" name="Groupe 109"/>
          <p:cNvGrpSpPr/>
          <p:nvPr/>
        </p:nvGrpSpPr>
        <p:grpSpPr>
          <a:xfrm>
            <a:off x="7732399" y="4951146"/>
            <a:ext cx="3706195" cy="1128251"/>
            <a:chOff x="7393936" y="5163806"/>
            <a:chExt cx="3706195" cy="1128251"/>
          </a:xfrm>
          <a:solidFill>
            <a:srgbClr val="A5A5A5">
              <a:alpha val="80000"/>
            </a:srgbClr>
          </a:solidFill>
        </p:grpSpPr>
        <p:sp>
          <p:nvSpPr>
            <p:cNvPr id="111" name="Ellipse 110"/>
            <p:cNvSpPr/>
            <p:nvPr/>
          </p:nvSpPr>
          <p:spPr>
            <a:xfrm>
              <a:off x="7393936" y="5414395"/>
              <a:ext cx="11414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fluide</a:t>
              </a:r>
              <a:endParaRPr lang="fr-FR" sz="1800" dirty="0">
                <a:solidFill>
                  <a:schemeClr val="bg1"/>
                </a:solidFill>
                <a:latin typeface="Segoe UI" panose="020B0502040204020203" pitchFamily="34" charset="0"/>
                <a:cs typeface="Segoe UI" panose="020B0502040204020203" pitchFamily="34" charset="0"/>
              </a:endParaRPr>
            </a:p>
          </p:txBody>
        </p:sp>
        <p:sp>
          <p:nvSpPr>
            <p:cNvPr id="120" name="Ellipse 119"/>
            <p:cNvSpPr/>
            <p:nvPr/>
          </p:nvSpPr>
          <p:spPr>
            <a:xfrm>
              <a:off x="8327723" y="5752057"/>
              <a:ext cx="1890625" cy="540000"/>
            </a:xfrm>
            <a:prstGeom prst="ellipse">
              <a:avLst/>
            </a:prstGeom>
            <a:grpFill/>
            <a:ln w="38100">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peu contrôlé</a:t>
              </a:r>
              <a:endParaRPr lang="fr-FR" sz="1800" dirty="0">
                <a:solidFill>
                  <a:schemeClr val="bg1"/>
                </a:solidFill>
                <a:latin typeface="Segoe UI" panose="020B0502040204020203" pitchFamily="34" charset="0"/>
                <a:cs typeface="Segoe UI" panose="020B0502040204020203" pitchFamily="34" charset="0"/>
              </a:endParaRPr>
            </a:p>
          </p:txBody>
        </p:sp>
        <p:sp>
          <p:nvSpPr>
            <p:cNvPr id="121" name="Ellipse 120"/>
            <p:cNvSpPr/>
            <p:nvPr/>
          </p:nvSpPr>
          <p:spPr>
            <a:xfrm>
              <a:off x="8651150" y="5163806"/>
              <a:ext cx="1197068"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réactif</a:t>
              </a:r>
            </a:p>
          </p:txBody>
        </p:sp>
        <p:sp>
          <p:nvSpPr>
            <p:cNvPr id="122" name="Ellipse 121"/>
            <p:cNvSpPr/>
            <p:nvPr/>
          </p:nvSpPr>
          <p:spPr>
            <a:xfrm>
              <a:off x="9893868" y="5313643"/>
              <a:ext cx="1206263" cy="540000"/>
            </a:xfrm>
            <a:prstGeom prst="ellipse">
              <a:avLst/>
            </a:prstGeom>
            <a:grpFill/>
            <a:ln>
              <a:solidFill>
                <a:srgbClr val="525252"/>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onéreux</a:t>
              </a:r>
            </a:p>
          </p:txBody>
        </p:sp>
      </p:grpSp>
      <p:sp>
        <p:nvSpPr>
          <p:cNvPr id="123" name="Rectangle 122"/>
          <p:cNvSpPr/>
          <p:nvPr/>
        </p:nvSpPr>
        <p:spPr>
          <a:xfrm>
            <a:off x="3214584" y="2852779"/>
            <a:ext cx="2160000" cy="54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Allume </a:t>
            </a:r>
            <a:r>
              <a:rPr lang="fr-FR" sz="1600" i="1" dirty="0">
                <a:solidFill>
                  <a:schemeClr val="bg1"/>
                </a:solidFill>
                <a:latin typeface="Segoe UI" panose="020B0502040204020203" pitchFamily="34" charset="0"/>
                <a:cs typeface="Segoe UI" panose="020B0502040204020203" pitchFamily="34" charset="0"/>
              </a:rPr>
              <a:t>la </a:t>
            </a:r>
            <a:r>
              <a:rPr lang="fr-FR" sz="1600" i="1" dirty="0" smtClean="0">
                <a:solidFill>
                  <a:schemeClr val="bg1"/>
                </a:solidFill>
                <a:latin typeface="Segoe UI" panose="020B0502040204020203" pitchFamily="34" charset="0"/>
                <a:cs typeface="Segoe UI" panose="020B0502040204020203" pitchFamily="34" charset="0"/>
              </a:rPr>
              <a:t>lumière</a:t>
            </a:r>
          </a:p>
          <a:p>
            <a:pPr algn="ctr"/>
            <a:r>
              <a:rPr lang="fr-FR" sz="1600" i="1" dirty="0" smtClean="0">
                <a:solidFill>
                  <a:schemeClr val="bg1"/>
                </a:solidFill>
                <a:latin typeface="Segoe UI" panose="020B0502040204020203" pitchFamily="34" charset="0"/>
                <a:cs typeface="Segoe UI" panose="020B0502040204020203" pitchFamily="34" charset="0"/>
              </a:rPr>
              <a:t>du salon stp !</a:t>
            </a:r>
            <a:endParaRPr lang="fr-FR" sz="1600" dirty="0">
              <a:solidFill>
                <a:schemeClr val="bg1"/>
              </a:solidFill>
              <a:latin typeface="Segoe UI" panose="020B0502040204020203" pitchFamily="34" charset="0"/>
              <a:cs typeface="Segoe UI" panose="020B0502040204020203" pitchFamily="34" charset="0"/>
            </a:endParaRPr>
          </a:p>
        </p:txBody>
      </p:sp>
      <p:grpSp>
        <p:nvGrpSpPr>
          <p:cNvPr id="124" name="Groupe 123"/>
          <p:cNvGrpSpPr/>
          <p:nvPr/>
        </p:nvGrpSpPr>
        <p:grpSpPr>
          <a:xfrm>
            <a:off x="4709129" y="3636019"/>
            <a:ext cx="1170959" cy="540000"/>
            <a:chOff x="4692559" y="4525455"/>
            <a:chExt cx="1170959" cy="540000"/>
          </a:xfrm>
        </p:grpSpPr>
        <p:sp>
          <p:nvSpPr>
            <p:cNvPr id="125" name="Rectangle 124"/>
            <p:cNvSpPr/>
            <p:nvPr/>
          </p:nvSpPr>
          <p:spPr>
            <a:xfrm>
              <a:off x="4692559" y="4525455"/>
              <a:ext cx="667111" cy="540000"/>
            </a:xfrm>
            <a:prstGeom prst="wedgeRectCallout">
              <a:avLst>
                <a:gd name="adj1" fmla="val 48066"/>
                <a:gd name="adj2" fmla="val 72142"/>
              </a:avLst>
            </a:prstGeom>
            <a:solidFill>
              <a:srgbClr val="7030A0">
                <a:tint val="66000"/>
                <a:satMod val="160000"/>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OK!</a:t>
              </a:r>
              <a:endParaRPr lang="fr-FR" sz="1600" i="1" dirty="0">
                <a:solidFill>
                  <a:schemeClr val="bg1"/>
                </a:solidFill>
                <a:latin typeface="Segoe UI" panose="020B0502040204020203" pitchFamily="34" charset="0"/>
                <a:cs typeface="Segoe UI" panose="020B0502040204020203" pitchFamily="34" charset="0"/>
              </a:endParaRPr>
            </a:p>
          </p:txBody>
        </p:sp>
        <p:sp>
          <p:nvSpPr>
            <p:cNvPr id="126" name="Flèche droite 125"/>
            <p:cNvSpPr/>
            <p:nvPr/>
          </p:nvSpPr>
          <p:spPr>
            <a:xfrm rot="10800000">
              <a:off x="5531631" y="4698553"/>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3501639" y="2590407"/>
            <a:ext cx="3623404" cy="1863944"/>
            <a:chOff x="3487103" y="3131593"/>
            <a:chExt cx="3623404" cy="1863944"/>
          </a:xfrm>
        </p:grpSpPr>
        <p:grpSp>
          <p:nvGrpSpPr>
            <p:cNvPr id="128" name="Groupe 127"/>
            <p:cNvGrpSpPr/>
            <p:nvPr/>
          </p:nvGrpSpPr>
          <p:grpSpPr>
            <a:xfrm>
              <a:off x="3487103" y="3131593"/>
              <a:ext cx="3623404" cy="1863944"/>
              <a:chOff x="3487103" y="3131593"/>
              <a:chExt cx="3623404" cy="1863944"/>
            </a:xfrm>
          </p:grpSpPr>
          <p:grpSp>
            <p:nvGrpSpPr>
              <p:cNvPr id="135" name="Groupe 134"/>
              <p:cNvGrpSpPr/>
              <p:nvPr/>
            </p:nvGrpSpPr>
            <p:grpSpPr>
              <a:xfrm>
                <a:off x="5549913" y="3131593"/>
                <a:ext cx="1560594" cy="1863944"/>
                <a:chOff x="5549913" y="3131593"/>
                <a:chExt cx="1560594" cy="1863944"/>
              </a:xfrm>
            </p:grpSpPr>
            <p:sp>
              <p:nvSpPr>
                <p:cNvPr id="140" name="Rectangle à coins arrondis 139"/>
                <p:cNvSpPr/>
                <p:nvPr/>
              </p:nvSpPr>
              <p:spPr>
                <a:xfrm>
                  <a:off x="6072405" y="3131593"/>
                  <a:ext cx="1038102" cy="1863944"/>
                </a:xfrm>
                <a:prstGeom prst="roundRect">
                  <a:avLst/>
                </a:prstGeom>
                <a:solidFill>
                  <a:srgbClr val="FFF2CC"/>
                </a:solidFill>
                <a:ln>
                  <a:solidFill>
                    <a:srgbClr val="F2BE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41" name="Groupe 140"/>
                <p:cNvGrpSpPr/>
                <p:nvPr/>
              </p:nvGrpSpPr>
              <p:grpSpPr>
                <a:xfrm>
                  <a:off x="5549913" y="3240313"/>
                  <a:ext cx="1455543" cy="1023210"/>
                  <a:chOff x="5549913" y="3240313"/>
                  <a:chExt cx="1455543" cy="1023210"/>
                </a:xfrm>
              </p:grpSpPr>
              <p:sp>
                <p:nvSpPr>
                  <p:cNvPr id="142" name="Rectangle à coins arrondis 141"/>
                  <p:cNvSpPr/>
                  <p:nvPr/>
                </p:nvSpPr>
                <p:spPr>
                  <a:xfrm>
                    <a:off x="6177456" y="3240313"/>
                    <a:ext cx="828000" cy="180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C00000"/>
                        </a:solidFill>
                        <a:latin typeface="Segoe UI" panose="020B0502040204020203" pitchFamily="34" charset="0"/>
                        <a:cs typeface="Segoe UI" panose="020B0502040204020203" pitchFamily="34" charset="0"/>
                      </a:rPr>
                      <a:t>a</a:t>
                    </a:r>
                    <a:r>
                      <a:rPr lang="fr-FR" sz="1200" b="1" dirty="0" smtClean="0">
                        <a:solidFill>
                          <a:srgbClr val="C00000"/>
                        </a:solidFill>
                        <a:latin typeface="Segoe UI" panose="020B0502040204020203" pitchFamily="34" charset="0"/>
                        <a:cs typeface="Segoe UI" panose="020B0502040204020203" pitchFamily="34" charset="0"/>
                      </a:rPr>
                      <a:t>llumer</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43" name="Groupe 142"/>
                  <p:cNvGrpSpPr/>
                  <p:nvPr/>
                </p:nvGrpSpPr>
                <p:grpSpPr>
                  <a:xfrm>
                    <a:off x="6177456" y="3241149"/>
                    <a:ext cx="828000" cy="1022374"/>
                    <a:chOff x="6177456" y="3241149"/>
                    <a:chExt cx="828000" cy="1022374"/>
                  </a:xfrm>
                </p:grpSpPr>
                <p:sp>
                  <p:nvSpPr>
                    <p:cNvPr id="145" name="Rectangle à coins arrondis 144"/>
                    <p:cNvSpPr/>
                    <p:nvPr/>
                  </p:nvSpPr>
                  <p:spPr>
                    <a:xfrm>
                      <a:off x="6177456" y="3650904"/>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lumière</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6" name="Rectangle à coins arrondis 145"/>
                    <p:cNvSpPr/>
                    <p:nvPr/>
                  </p:nvSpPr>
                  <p:spPr>
                    <a:xfrm>
                      <a:off x="6177456" y="4083523"/>
                      <a:ext cx="828000" cy="180000"/>
                    </a:xfrm>
                    <a:prstGeom prst="roundRect">
                      <a:avLst/>
                    </a:prstGeom>
                    <a:solidFill>
                      <a:srgbClr val="C59EE2"/>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7030A0"/>
                          </a:solidFill>
                          <a:latin typeface="Segoe UI" panose="020B0502040204020203" pitchFamily="34" charset="0"/>
                          <a:cs typeface="Segoe UI" panose="020B0502040204020203" pitchFamily="34" charset="0"/>
                        </a:rPr>
                        <a:t>salon</a:t>
                      </a:r>
                      <a:endParaRPr lang="fr-FR" sz="1200" b="1" dirty="0">
                        <a:solidFill>
                          <a:srgbClr val="7030A0"/>
                        </a:solidFill>
                        <a:latin typeface="Segoe UI" panose="020B0502040204020203" pitchFamily="34" charset="0"/>
                        <a:cs typeface="Segoe UI" panose="020B0502040204020203" pitchFamily="34" charset="0"/>
                      </a:endParaRPr>
                    </a:p>
                  </p:txBody>
                </p:sp>
                <p:sp>
                  <p:nvSpPr>
                    <p:cNvPr id="147" name="Rectangle 146"/>
                    <p:cNvSpPr/>
                    <p:nvPr/>
                  </p:nvSpPr>
                  <p:spPr>
                    <a:xfrm>
                      <a:off x="6430093" y="3241149"/>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sp>
                  <p:nvSpPr>
                    <p:cNvPr id="148" name="Rectangle 147"/>
                    <p:cNvSpPr/>
                    <p:nvPr/>
                  </p:nvSpPr>
                  <p:spPr>
                    <a:xfrm>
                      <a:off x="6430093" y="3670880"/>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sp>
                <p:nvSpPr>
                  <p:cNvPr id="144" name="Flèche droite 143"/>
                  <p:cNvSpPr/>
                  <p:nvPr/>
                </p:nvSpPr>
                <p:spPr>
                  <a:xfrm>
                    <a:off x="5549913" y="3579175"/>
                    <a:ext cx="331887" cy="220936"/>
                  </a:xfrm>
                  <a:prstGeom prst="rightArrow">
                    <a:avLst/>
                  </a:prstGeom>
                  <a:solidFill>
                    <a:srgbClr val="FFF2C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sp>
            <p:nvSpPr>
              <p:cNvPr id="136" name="Rectangle à coins arrondis 135"/>
              <p:cNvSpPr/>
              <p:nvPr/>
            </p:nvSpPr>
            <p:spPr>
              <a:xfrm>
                <a:off x="3487103" y="3439831"/>
                <a:ext cx="654844" cy="220936"/>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37" name="Groupe 136"/>
              <p:cNvGrpSpPr/>
              <p:nvPr/>
            </p:nvGrpSpPr>
            <p:grpSpPr>
              <a:xfrm>
                <a:off x="3960018" y="3434118"/>
                <a:ext cx="1123950" cy="468625"/>
                <a:chOff x="3960018" y="3434118"/>
                <a:chExt cx="1123950" cy="468625"/>
              </a:xfrm>
            </p:grpSpPr>
            <p:sp>
              <p:nvSpPr>
                <p:cNvPr id="138" name="Rectangle à coins arrondis 137"/>
                <p:cNvSpPr/>
                <p:nvPr/>
              </p:nvSpPr>
              <p:spPr>
                <a:xfrm>
                  <a:off x="4379344" y="3434118"/>
                  <a:ext cx="704624"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9" name="Rectangle à coins arrondis 138"/>
                <p:cNvSpPr/>
                <p:nvPr/>
              </p:nvSpPr>
              <p:spPr>
                <a:xfrm>
                  <a:off x="3960018" y="3681807"/>
                  <a:ext cx="502445" cy="220936"/>
                </a:xfrm>
                <a:prstGeom prst="roundRect">
                  <a:avLst/>
                </a:prstGeom>
                <a:solidFill>
                  <a:srgbClr val="C59EE2">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grpSp>
          <p:nvGrpSpPr>
            <p:cNvPr id="129" name="Groupe 128"/>
            <p:cNvGrpSpPr/>
            <p:nvPr/>
          </p:nvGrpSpPr>
          <p:grpSpPr>
            <a:xfrm>
              <a:off x="6202229" y="4122492"/>
              <a:ext cx="830354" cy="816475"/>
              <a:chOff x="6202229" y="4122492"/>
              <a:chExt cx="830354" cy="816475"/>
            </a:xfrm>
          </p:grpSpPr>
          <p:sp>
            <p:nvSpPr>
              <p:cNvPr id="130" name="Rectangle 129"/>
              <p:cNvSpPr/>
              <p:nvPr/>
            </p:nvSpPr>
            <p:spPr>
              <a:xfrm>
                <a:off x="6437472" y="4122492"/>
                <a:ext cx="31997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131" name="Groupe 130"/>
              <p:cNvGrpSpPr/>
              <p:nvPr/>
            </p:nvGrpSpPr>
            <p:grpSpPr>
              <a:xfrm>
                <a:off x="6202229" y="4398967"/>
                <a:ext cx="830354" cy="540000"/>
                <a:chOff x="6202229" y="4414207"/>
                <a:chExt cx="830354" cy="540000"/>
              </a:xfrm>
            </p:grpSpPr>
            <p:pic>
              <p:nvPicPr>
                <p:cNvPr id="132" name="Image 131"/>
                <p:cNvPicPr>
                  <a:picLocks noChangeAspect="1"/>
                </p:cNvPicPr>
                <p:nvPr/>
              </p:nvPicPr>
              <p:blipFill rotWithShape="1">
                <a:blip r:embed="rId7"/>
                <a:srcRect l="19171" t="2931" r="19495" b="2846"/>
                <a:stretch/>
              </p:blipFill>
              <p:spPr>
                <a:xfrm>
                  <a:off x="6202229" y="4486133"/>
                  <a:ext cx="302423" cy="464592"/>
                </a:xfrm>
                <a:prstGeom prst="rect">
                  <a:avLst/>
                </a:prstGeom>
              </p:spPr>
            </p:pic>
            <p:sp>
              <p:nvSpPr>
                <p:cNvPr id="133" name="Rectangle 132"/>
                <p:cNvSpPr/>
                <p:nvPr/>
              </p:nvSpPr>
              <p:spPr>
                <a:xfrm>
                  <a:off x="6727721" y="4575529"/>
                  <a:ext cx="304862" cy="223848"/>
                </a:xfrm>
                <a:prstGeom prst="wedgeRectCallout">
                  <a:avLst>
                    <a:gd name="adj1" fmla="val 38071"/>
                    <a:gd name="adj2" fmla="val 84489"/>
                  </a:avLst>
                </a:prstGeom>
                <a:solidFill>
                  <a:srgbClr val="B196D2"/>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200" i="1" dirty="0" smtClean="0">
                      <a:solidFill>
                        <a:schemeClr val="bg1"/>
                      </a:solidFill>
                      <a:latin typeface="Segoe UI" panose="020B0502040204020203" pitchFamily="34" charset="0"/>
                      <a:cs typeface="Segoe UI" panose="020B0502040204020203" pitchFamily="34" charset="0"/>
                    </a:rPr>
                    <a:t>OK!</a:t>
                  </a:r>
                  <a:endParaRPr lang="fr-FR" sz="1200" i="1" dirty="0">
                    <a:solidFill>
                      <a:schemeClr val="bg1"/>
                    </a:solidFill>
                    <a:latin typeface="Segoe UI" panose="020B0502040204020203" pitchFamily="34" charset="0"/>
                    <a:cs typeface="Segoe UI" panose="020B0502040204020203" pitchFamily="34" charset="0"/>
                  </a:endParaRPr>
                </a:p>
              </p:txBody>
            </p:sp>
            <p:sp>
              <p:nvSpPr>
                <p:cNvPr id="134" name="Rectangle 133"/>
                <p:cNvSpPr/>
                <p:nvPr/>
              </p:nvSpPr>
              <p:spPr>
                <a:xfrm>
                  <a:off x="6437472" y="4414207"/>
                  <a:ext cx="31439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a:t>
                  </a:r>
                  <a:endParaRPr lang="fr-FR" sz="2000" b="1" dirty="0">
                    <a:solidFill>
                      <a:srgbClr val="003A8D"/>
                    </a:solidFill>
                    <a:latin typeface="Segoe UI" panose="020B0502040204020203" pitchFamily="34" charset="0"/>
                    <a:cs typeface="Segoe UI" panose="020B0502040204020203" pitchFamily="34" charset="0"/>
                  </a:endParaRPr>
                </a:p>
              </p:txBody>
            </p:sp>
          </p:grpSp>
        </p:grpSp>
      </p:grpSp>
      <p:grpSp>
        <p:nvGrpSpPr>
          <p:cNvPr id="149" name="Groupe 148"/>
          <p:cNvGrpSpPr/>
          <p:nvPr/>
        </p:nvGrpSpPr>
        <p:grpSpPr>
          <a:xfrm>
            <a:off x="9956920" y="6308556"/>
            <a:ext cx="1896149" cy="360000"/>
            <a:chOff x="1398105" y="6348530"/>
            <a:chExt cx="1896149" cy="360000"/>
          </a:xfrm>
        </p:grpSpPr>
        <p:sp>
          <p:nvSpPr>
            <p:cNvPr id="150" name="Rectangle 149"/>
            <p:cNvSpPr/>
            <p:nvPr/>
          </p:nvSpPr>
          <p:spPr>
            <a:xfrm>
              <a:off x="1398105" y="6348530"/>
              <a:ext cx="189614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1" name="Image 150"/>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152" name="Rectangle 151"/>
            <p:cNvSpPr/>
            <p:nvPr/>
          </p:nvSpPr>
          <p:spPr>
            <a:xfrm>
              <a:off x="1808226" y="6350996"/>
              <a:ext cx="1486028"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Chen et al. </a:t>
              </a:r>
              <a:r>
                <a:rPr lang="en-US" sz="1400" dirty="0">
                  <a:solidFill>
                    <a:schemeClr val="accent3"/>
                  </a:solidFill>
                </a:rPr>
                <a:t>(</a:t>
              </a:r>
              <a:r>
                <a:rPr lang="en-US" sz="1400" dirty="0" smtClean="0">
                  <a:solidFill>
                    <a:schemeClr val="accent3"/>
                  </a:solidFill>
                </a:rPr>
                <a:t>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 name="Rectangle à coins arrondis 3"/>
          <p:cNvSpPr/>
          <p:nvPr/>
        </p:nvSpPr>
        <p:spPr>
          <a:xfrm>
            <a:off x="589967" y="3148457"/>
            <a:ext cx="2126934" cy="905641"/>
          </a:xfrm>
          <a:prstGeom prst="wedgeRoundRectCallout">
            <a:avLst>
              <a:gd name="adj1" fmla="val -12070"/>
              <a:gd name="adj2" fmla="val 9400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dirty="0" smtClean="0">
                <a:solidFill>
                  <a:schemeClr val="tx1"/>
                </a:solidFill>
                <a:latin typeface="Segoe UI" panose="020B0502040204020203" pitchFamily="34" charset="0"/>
                <a:cs typeface="Segoe UI" panose="020B0502040204020203" pitchFamily="34" charset="0"/>
              </a:rPr>
              <a:t>Pour un chatbot destiné à des </a:t>
            </a:r>
            <a:r>
              <a:rPr lang="fr-FR" sz="1600" b="1" dirty="0" smtClean="0">
                <a:solidFill>
                  <a:schemeClr val="tx1"/>
                </a:solidFill>
                <a:latin typeface="Segoe UI" panose="020B0502040204020203" pitchFamily="34" charset="0"/>
                <a:cs typeface="Segoe UI" panose="020B0502040204020203" pitchFamily="34" charset="0"/>
              </a:rPr>
              <a:t>clients</a:t>
            </a:r>
            <a:r>
              <a:rPr lang="fr-FR" sz="1600" dirty="0" smtClean="0">
                <a:solidFill>
                  <a:schemeClr val="tx1"/>
                </a:solidFill>
                <a:latin typeface="Segoe UI" panose="020B0502040204020203" pitchFamily="34" charset="0"/>
                <a:cs typeface="Segoe UI" panose="020B0502040204020203" pitchFamily="34" charset="0"/>
              </a:rPr>
              <a:t>,</a:t>
            </a:r>
            <a:r>
              <a:rPr lang="fr-FR" sz="1600" dirty="0">
                <a:solidFill>
                  <a:schemeClr val="tx1"/>
                </a:solidFill>
                <a:latin typeface="Segoe UI" panose="020B0502040204020203" pitchFamily="34" charset="0"/>
                <a:cs typeface="Segoe UI" panose="020B0502040204020203" pitchFamily="34" charset="0"/>
              </a:rPr>
              <a:t> </a:t>
            </a:r>
            <a:r>
              <a:rPr lang="fr-FR" sz="1600" dirty="0" smtClean="0">
                <a:solidFill>
                  <a:schemeClr val="tx1"/>
                </a:solidFill>
                <a:latin typeface="Segoe UI" panose="020B0502040204020203" pitchFamily="34" charset="0"/>
                <a:cs typeface="Segoe UI" panose="020B0502040204020203" pitchFamily="34" charset="0"/>
              </a:rPr>
              <a:t>lié à des </a:t>
            </a:r>
            <a:r>
              <a:rPr lang="fr-FR" sz="1600" b="1" dirty="0" smtClean="0">
                <a:solidFill>
                  <a:schemeClr val="tx1"/>
                </a:solidFill>
                <a:latin typeface="Segoe UI" panose="020B0502040204020203" pitchFamily="34" charset="0"/>
                <a:cs typeface="Segoe UI" panose="020B0502040204020203" pitchFamily="34" charset="0"/>
              </a:rPr>
              <a:t>applicatifs</a:t>
            </a:r>
            <a:r>
              <a:rPr lang="fr-FR" sz="1600" dirty="0" smtClean="0">
                <a:solidFill>
                  <a:schemeClr val="tx1"/>
                </a:solidFill>
                <a:latin typeface="Segoe UI" panose="020B0502040204020203" pitchFamily="34" charset="0"/>
                <a:cs typeface="Segoe UI" panose="020B0502040204020203" pitchFamily="34" charset="0"/>
              </a:rPr>
              <a:t>, …</a:t>
            </a:r>
          </a:p>
        </p:txBody>
      </p:sp>
      <p:grpSp>
        <p:nvGrpSpPr>
          <p:cNvPr id="86" name="Groupe 85"/>
          <p:cNvGrpSpPr/>
          <p:nvPr/>
        </p:nvGrpSpPr>
        <p:grpSpPr>
          <a:xfrm>
            <a:off x="2943641" y="5759632"/>
            <a:ext cx="1685518" cy="730704"/>
            <a:chOff x="2943641" y="5759632"/>
            <a:chExt cx="1685518" cy="730704"/>
          </a:xfrm>
        </p:grpSpPr>
        <p:pic>
          <p:nvPicPr>
            <p:cNvPr id="88" name="Image 87"/>
            <p:cNvPicPr>
              <a:picLocks noChangeAspect="1"/>
            </p:cNvPicPr>
            <p:nvPr/>
          </p:nvPicPr>
          <p:blipFill>
            <a:blip r:embed="rId9">
              <a:clrChange>
                <a:clrFrom>
                  <a:srgbClr val="FFFFFF"/>
                </a:clrFrom>
                <a:clrTo>
                  <a:srgbClr val="FFFFFF">
                    <a:alpha val="0"/>
                  </a:srgbClr>
                </a:clrTo>
              </a:clrChange>
            </a:blip>
            <a:stretch>
              <a:fillRect/>
            </a:stretch>
          </p:blipFill>
          <p:spPr>
            <a:xfrm>
              <a:off x="3762953" y="6070683"/>
              <a:ext cx="866206" cy="419653"/>
            </a:xfrm>
            <a:prstGeom prst="rect">
              <a:avLst/>
            </a:prstGeom>
          </p:spPr>
        </p:pic>
        <p:pic>
          <p:nvPicPr>
            <p:cNvPr id="90" name="Image 89"/>
            <p:cNvPicPr>
              <a:picLocks noChangeAspect="1"/>
            </p:cNvPicPr>
            <p:nvPr/>
          </p:nvPicPr>
          <p:blipFill rotWithShape="1">
            <a:blip r:embed="rId10">
              <a:clrChange>
                <a:clrFrom>
                  <a:srgbClr val="FFFFFF"/>
                </a:clrFrom>
                <a:clrTo>
                  <a:srgbClr val="FFFFFF">
                    <a:alpha val="0"/>
                  </a:srgbClr>
                </a:clrTo>
              </a:clrChange>
            </a:blip>
            <a:srcRect l="5139" t="41795" r="4719" b="40427"/>
            <a:stretch/>
          </p:blipFill>
          <p:spPr>
            <a:xfrm>
              <a:off x="2943641" y="5759632"/>
              <a:ext cx="1674284" cy="330200"/>
            </a:xfrm>
            <a:prstGeom prst="rect">
              <a:avLst/>
            </a:prstGeom>
          </p:spPr>
        </p:pic>
      </p:grpSp>
      <p:grpSp>
        <p:nvGrpSpPr>
          <p:cNvPr id="91" name="Groupe 90"/>
          <p:cNvGrpSpPr/>
          <p:nvPr/>
        </p:nvGrpSpPr>
        <p:grpSpPr>
          <a:xfrm>
            <a:off x="7466186" y="5809397"/>
            <a:ext cx="1200000" cy="759467"/>
            <a:chOff x="7466186" y="5809397"/>
            <a:chExt cx="1200000" cy="759467"/>
          </a:xfrm>
        </p:grpSpPr>
        <p:pic>
          <p:nvPicPr>
            <p:cNvPr id="97" name="Image 96"/>
            <p:cNvPicPr>
              <a:picLocks noChangeAspect="1"/>
            </p:cNvPicPr>
            <p:nvPr/>
          </p:nvPicPr>
          <p:blipFill>
            <a:blip r:embed="rId11">
              <a:clrChange>
                <a:clrFrom>
                  <a:srgbClr val="FFFFFF"/>
                </a:clrFrom>
                <a:clrTo>
                  <a:srgbClr val="FFFFFF">
                    <a:alpha val="0"/>
                  </a:srgbClr>
                </a:clrTo>
              </a:clrChange>
            </a:blip>
            <a:stretch>
              <a:fillRect/>
            </a:stretch>
          </p:blipFill>
          <p:spPr>
            <a:xfrm>
              <a:off x="7488619" y="6208864"/>
              <a:ext cx="1091163" cy="360000"/>
            </a:xfrm>
            <a:prstGeom prst="rect">
              <a:avLst/>
            </a:prstGeom>
          </p:spPr>
        </p:pic>
        <p:pic>
          <p:nvPicPr>
            <p:cNvPr id="98" name="Image 97"/>
            <p:cNvPicPr>
              <a:picLocks noChangeAspect="1"/>
            </p:cNvPicPr>
            <p:nvPr/>
          </p:nvPicPr>
          <p:blipFill rotWithShape="1">
            <a:blip r:embed="rId12">
              <a:clrChange>
                <a:clrFrom>
                  <a:srgbClr val="DAE9FA"/>
                </a:clrFrom>
                <a:clrTo>
                  <a:srgbClr val="DAE9FA">
                    <a:alpha val="0"/>
                  </a:srgbClr>
                </a:clrTo>
              </a:clrChange>
            </a:blip>
            <a:srcRect l="18778" t="24604" r="19000" b="39841"/>
            <a:stretch/>
          </p:blipFill>
          <p:spPr>
            <a:xfrm>
              <a:off x="7466186" y="5809397"/>
              <a:ext cx="1200000" cy="360000"/>
            </a:xfrm>
            <a:prstGeom prst="rect">
              <a:avLst/>
            </a:prstGeom>
          </p:spPr>
        </p:pic>
      </p:grpSp>
    </p:spTree>
    <p:extLst>
      <p:ext uri="{BB962C8B-B14F-4D97-AF65-F5344CB8AC3E}">
        <p14:creationId xmlns:p14="http://schemas.microsoft.com/office/powerpoint/2010/main" val="1211872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a:t>
            </a:r>
            <a:r>
              <a:rPr lang="fr-FR" dirty="0"/>
              <a:t>. </a:t>
            </a:r>
            <a:r>
              <a:rPr lang="fr-FR" dirty="0" smtClean="0"/>
              <a:t>Créer un </a:t>
            </a:r>
            <a:r>
              <a:rPr lang="fr-FR" b="1" dirty="0" smtClean="0"/>
              <a:t>jeu de données </a:t>
            </a:r>
            <a:r>
              <a:rPr lang="fr-FR" dirty="0" smtClean="0"/>
              <a:t>d’entrainement</a:t>
            </a:r>
            <a:endParaRPr lang="fr-FR" dirty="0"/>
          </a:p>
        </p:txBody>
      </p:sp>
    </p:spTree>
    <p:extLst>
      <p:ext uri="{BB962C8B-B14F-4D97-AF65-F5344CB8AC3E}">
        <p14:creationId xmlns:p14="http://schemas.microsoft.com/office/powerpoint/2010/main" val="94540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21" name="Image 20"/>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3 </a:t>
            </a:r>
            <a:r>
              <a:rPr lang="fr-FR" dirty="0" smtClean="0"/>
              <a:t>: Collecter des questions représentatives</a:t>
            </a:r>
            <a:endParaRPr lang="fr-FR" dirty="0"/>
          </a:p>
        </p:txBody>
      </p:sp>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2" name="Groupe 1"/>
          <p:cNvGrpSpPr/>
          <p:nvPr/>
        </p:nvGrpSpPr>
        <p:grpSpPr>
          <a:xfrm>
            <a:off x="2850751" y="5037688"/>
            <a:ext cx="3600000" cy="989418"/>
            <a:chOff x="7912942" y="5546736"/>
            <a:chExt cx="3600000" cy="989418"/>
          </a:xfrm>
        </p:grpSpPr>
        <p:grpSp>
          <p:nvGrpSpPr>
            <p:cNvPr id="18" name="Groupe 17"/>
            <p:cNvGrpSpPr/>
            <p:nvPr/>
          </p:nvGrpSpPr>
          <p:grpSpPr>
            <a:xfrm>
              <a:off x="8294637" y="5816154"/>
              <a:ext cx="2978015" cy="720000"/>
              <a:chOff x="3813267" y="6455019"/>
              <a:chExt cx="2978015" cy="720000"/>
            </a:xfrm>
          </p:grpSpPr>
          <p:pic>
            <p:nvPicPr>
              <p:cNvPr id="15" name="Image 14"/>
              <p:cNvPicPr>
                <a:picLocks noChangeAspect="1"/>
              </p:cNvPicPr>
              <p:nvPr/>
            </p:nvPicPr>
            <p:blipFill rotWithShape="1">
              <a:blip r:embed="rId6">
                <a:clrChange>
                  <a:clrFrom>
                    <a:srgbClr val="FFFFFF"/>
                  </a:clrFrom>
                  <a:clrTo>
                    <a:srgbClr val="FFFFFF">
                      <a:alpha val="0"/>
                    </a:srgbClr>
                  </a:clrTo>
                </a:clrChange>
              </a:blip>
              <a:srcRect l="8710" t="22507" r="9131" b="22510"/>
              <a:stretch/>
            </p:blipFill>
            <p:spPr>
              <a:xfrm>
                <a:off x="4544866" y="6635019"/>
                <a:ext cx="537933" cy="360000"/>
              </a:xfrm>
              <a:prstGeom prst="rect">
                <a:avLst/>
              </a:prstGeom>
            </p:spPr>
          </p:pic>
          <p:pic>
            <p:nvPicPr>
              <p:cNvPr id="8194" name="Picture 2" descr="chat, modèle d'icône de message couleur noire modifiable. chat, symbole  d'icône de message illustration vectorielle plane pour la conception  graphique et web. 6692321 Art vectoriel chez Vecteezy"/>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1730" t="20615" r="21980" b="20353"/>
              <a:stretch/>
            </p:blipFill>
            <p:spPr bwMode="auto">
              <a:xfrm>
                <a:off x="3813267" y="6545019"/>
                <a:ext cx="51491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p:cNvPicPr>
                <a:picLocks noChangeAspect="1"/>
              </p:cNvPicPr>
              <p:nvPr/>
            </p:nvPicPr>
            <p:blipFill rotWithShape="1">
              <a:blip r:embed="rId8">
                <a:clrChange>
                  <a:clrFrom>
                    <a:srgbClr val="FFFFFF"/>
                  </a:clrFrom>
                  <a:clrTo>
                    <a:srgbClr val="FFFFFF">
                      <a:alpha val="0"/>
                    </a:srgbClr>
                  </a:clrTo>
                </a:clrChange>
              </a:blip>
              <a:srcRect l="22274" t="11175" r="22725" b="17753"/>
              <a:stretch/>
            </p:blipFill>
            <p:spPr>
              <a:xfrm>
                <a:off x="6273893" y="6455019"/>
                <a:ext cx="517389" cy="720000"/>
              </a:xfrm>
              <a:prstGeom prst="rect">
                <a:avLst/>
              </a:prstGeom>
            </p:spPr>
          </p:pic>
          <p:pic>
            <p:nvPicPr>
              <p:cNvPr id="17" name="Image 16"/>
              <p:cNvPicPr>
                <a:picLocks noChangeAspect="1"/>
              </p:cNvPicPr>
              <p:nvPr/>
            </p:nvPicPr>
            <p:blipFill rotWithShape="1">
              <a:blip r:embed="rId9">
                <a:clrChange>
                  <a:clrFrom>
                    <a:srgbClr val="FFFFFF"/>
                  </a:clrFrom>
                  <a:clrTo>
                    <a:srgbClr val="FFFFFF">
                      <a:alpha val="0"/>
                    </a:srgbClr>
                  </a:clrTo>
                </a:clrChange>
              </a:blip>
              <a:srcRect l="17108" t="25860" r="17025" b="33522"/>
              <a:stretch/>
            </p:blipFill>
            <p:spPr>
              <a:xfrm>
                <a:off x="5320071" y="6545019"/>
                <a:ext cx="810820" cy="540000"/>
              </a:xfrm>
              <a:prstGeom prst="rect">
                <a:avLst/>
              </a:prstGeom>
            </p:spPr>
          </p:pic>
        </p:grpSp>
        <p:sp>
          <p:nvSpPr>
            <p:cNvPr id="19" name="Accolade ouvrante 18"/>
            <p:cNvSpPr/>
            <p:nvPr/>
          </p:nvSpPr>
          <p:spPr>
            <a:xfrm rot="16200000">
              <a:off x="9517691" y="3941987"/>
              <a:ext cx="390502" cy="3600000"/>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18</a:t>
            </a:fld>
            <a:endParaRPr lang="fr-FR"/>
          </a:p>
        </p:txBody>
      </p:sp>
    </p:spTree>
    <p:extLst>
      <p:ext uri="{BB962C8B-B14F-4D97-AF65-F5344CB8AC3E}">
        <p14:creationId xmlns:p14="http://schemas.microsoft.com/office/powerpoint/2010/main" val="2389166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19</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2"/>
          <a:stretch>
            <a:fillRect/>
          </a:stretch>
        </p:blipFill>
        <p:spPr>
          <a:xfrm>
            <a:off x="7979025" y="2435756"/>
            <a:ext cx="2954776" cy="1846365"/>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2" name="Image 11"/>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13" name="Image 12"/>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spTree>
    <p:extLst>
      <p:ext uri="{BB962C8B-B14F-4D97-AF65-F5344CB8AC3E}">
        <p14:creationId xmlns:p14="http://schemas.microsoft.com/office/powerpoint/2010/main" val="238576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Thèse CIFRE en partenariat avec Euro Information et le LORIA </a:t>
            </a:r>
          </a:p>
        </p:txBody>
      </p:sp>
      <p:sp>
        <p:nvSpPr>
          <p:cNvPr id="53" name="Espace réservé du numéro de diapositive 3"/>
          <p:cNvSpPr>
            <a:spLocks noGrp="1"/>
          </p:cNvSpPr>
          <p:nvPr>
            <p:ph type="sldNum" sz="quarter" idx="12"/>
          </p:nvPr>
        </p:nvSpPr>
        <p:spPr/>
        <p:txBody>
          <a:bodyPr/>
          <a:lstStyle/>
          <a:p>
            <a:fld id="{3EE1DE5A-27D4-4895-8E04-340D57AD09FB}" type="slidenum">
              <a:rPr lang="fr-FR" smtClean="0"/>
              <a:pPr/>
              <a:t>2</a:t>
            </a:fld>
            <a:endParaRPr lang="fr-FR"/>
          </a:p>
        </p:txBody>
      </p:sp>
      <p:sp>
        <p:nvSpPr>
          <p:cNvPr id="4" name="Espace réservé du texte 3"/>
          <p:cNvSpPr>
            <a:spLocks noGrp="1"/>
          </p:cNvSpPr>
          <p:nvPr>
            <p:ph type="body" sz="quarter" idx="14"/>
          </p:nvPr>
        </p:nvSpPr>
        <p:spPr/>
        <p:txBody>
          <a:bodyPr/>
          <a:lstStyle/>
          <a:p>
            <a:r>
              <a:rPr lang="fr-FR" dirty="0"/>
              <a:t>Contexte industriel : Les assistants conversationnels dans le milieu bancaire</a:t>
            </a:r>
          </a:p>
        </p:txBody>
      </p:sp>
      <p:sp>
        <p:nvSpPr>
          <p:cNvPr id="57" name="Espace réservé du texte 56"/>
          <p:cNvSpPr>
            <a:spLocks noGrp="1"/>
          </p:cNvSpPr>
          <p:nvPr>
            <p:ph type="body" sz="quarter" idx="18"/>
          </p:nvPr>
        </p:nvSpPr>
        <p:spPr>
          <a:xfrm>
            <a:off x="5550061" y="1480874"/>
            <a:ext cx="4554638" cy="1736888"/>
          </a:xfrm>
        </p:spPr>
        <p:txBody>
          <a:bodyPr anchor="ctr"/>
          <a:lstStyle/>
          <a:p>
            <a:pPr algn="just"/>
            <a:r>
              <a:rPr lang="fr-FR" sz="1800" b="1" dirty="0" smtClean="0"/>
              <a:t>Quelques chiffres au 31 décembre 2022 </a:t>
            </a:r>
            <a:r>
              <a:rPr lang="fr-FR" sz="1800" dirty="0" smtClean="0"/>
              <a:t>:</a:t>
            </a:r>
            <a:endParaRPr lang="fr-FR" sz="1800" b="1" dirty="0" smtClean="0"/>
          </a:p>
          <a:p>
            <a:pPr marL="342900" indent="-342900" algn="just">
              <a:buFont typeface="Wingdings" panose="05000000000000000000" pitchFamily="2" charset="2"/>
              <a:buChar char="Ø"/>
            </a:pPr>
            <a:r>
              <a:rPr lang="fr-FR" sz="1800" dirty="0" smtClean="0"/>
              <a:t>75 000 collaborateurs</a:t>
            </a:r>
          </a:p>
          <a:p>
            <a:pPr marL="342900" indent="-342900" algn="just">
              <a:buFont typeface="Wingdings" panose="05000000000000000000" pitchFamily="2" charset="2"/>
              <a:buChar char="Ø"/>
            </a:pPr>
            <a:r>
              <a:rPr lang="fr-FR" sz="1800" dirty="0" smtClean="0"/>
              <a:t>30M de clients / 6M de sociétaires</a:t>
            </a:r>
            <a:endParaRPr lang="fr-FR" sz="1800" dirty="0"/>
          </a:p>
        </p:txBody>
      </p:sp>
      <p:grpSp>
        <p:nvGrpSpPr>
          <p:cNvPr id="66" name="Groupe 65"/>
          <p:cNvGrpSpPr/>
          <p:nvPr/>
        </p:nvGrpSpPr>
        <p:grpSpPr>
          <a:xfrm>
            <a:off x="1527361" y="3982044"/>
            <a:ext cx="9137279" cy="1350241"/>
            <a:chOff x="1048371" y="3982044"/>
            <a:chExt cx="9137279" cy="1350241"/>
          </a:xfrm>
        </p:grpSpPr>
        <p:grpSp>
          <p:nvGrpSpPr>
            <p:cNvPr id="62" name="Groupe 61"/>
            <p:cNvGrpSpPr/>
            <p:nvPr/>
          </p:nvGrpSpPr>
          <p:grpSpPr>
            <a:xfrm>
              <a:off x="1048371" y="4003541"/>
              <a:ext cx="2228668" cy="1328744"/>
              <a:chOff x="1470915" y="3977149"/>
              <a:chExt cx="2228668" cy="1328744"/>
            </a:xfrm>
          </p:grpSpPr>
          <p:grpSp>
            <p:nvGrpSpPr>
              <p:cNvPr id="61" name="Groupe 60"/>
              <p:cNvGrpSpPr/>
              <p:nvPr/>
            </p:nvGrpSpPr>
            <p:grpSpPr>
              <a:xfrm>
                <a:off x="1685249" y="3977149"/>
                <a:ext cx="1800000" cy="900000"/>
                <a:chOff x="1456069" y="3762253"/>
                <a:chExt cx="1800000" cy="900000"/>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6069" y="3762253"/>
                  <a:ext cx="900000" cy="900000"/>
                </a:xfrm>
                <a:prstGeom prst="rect">
                  <a:avLst/>
                </a:prstGeom>
              </p:spPr>
            </p:pic>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6069" y="3762253"/>
                  <a:ext cx="900000" cy="900000"/>
                </a:xfrm>
                <a:prstGeom prst="rect">
                  <a:avLst/>
                </a:prstGeom>
              </p:spPr>
            </p:pic>
          </p:grpSp>
          <p:sp>
            <p:nvSpPr>
              <p:cNvPr id="21" name="ZoneTexte 20"/>
              <p:cNvSpPr txBox="1"/>
              <p:nvPr/>
            </p:nvSpPr>
            <p:spPr>
              <a:xfrm>
                <a:off x="1470915" y="4936561"/>
                <a:ext cx="2228668" cy="369332"/>
              </a:xfrm>
              <a:prstGeom prst="rect">
                <a:avLst/>
              </a:prstGeom>
              <a:noFill/>
            </p:spPr>
            <p:txBody>
              <a:bodyPr wrap="square" rtlCol="0">
                <a:spAutoFit/>
              </a:bodyPr>
              <a:lstStyle/>
              <a:p>
                <a:pPr algn="ctr"/>
                <a:r>
                  <a:rPr lang="fr-FR" sz="1800" b="1" cap="small" dirty="0"/>
                  <a:t>Bancassurance</a:t>
                </a:r>
              </a:p>
            </p:txBody>
          </p:sp>
        </p:grpSp>
        <p:grpSp>
          <p:nvGrpSpPr>
            <p:cNvPr id="63" name="Groupe 62"/>
            <p:cNvGrpSpPr/>
            <p:nvPr/>
          </p:nvGrpSpPr>
          <p:grpSpPr>
            <a:xfrm>
              <a:off x="3254457" y="3988690"/>
              <a:ext cx="2201757" cy="1329530"/>
              <a:chOff x="3848987" y="3976363"/>
              <a:chExt cx="2201757" cy="1329530"/>
            </a:xfrm>
          </p:grpSpPr>
          <p:grpSp>
            <p:nvGrpSpPr>
              <p:cNvPr id="60" name="Groupe 59"/>
              <p:cNvGrpSpPr/>
              <p:nvPr/>
            </p:nvGrpSpPr>
            <p:grpSpPr>
              <a:xfrm>
                <a:off x="4039367" y="3976363"/>
                <a:ext cx="1820996" cy="901572"/>
                <a:chOff x="3848987" y="3762253"/>
                <a:chExt cx="1820996" cy="901572"/>
              </a:xfrm>
            </p:grpSpPr>
            <p:pic>
              <p:nvPicPr>
                <p:cNvPr id="16" name="Imag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8987" y="3763825"/>
                  <a:ext cx="900000" cy="900000"/>
                </a:xfrm>
                <a:prstGeom prst="rect">
                  <a:avLst/>
                </a:prstGeom>
              </p:spPr>
            </p:pic>
            <p:pic>
              <p:nvPicPr>
                <p:cNvPr id="17" name="Imag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9983" y="3762253"/>
                  <a:ext cx="900000" cy="900000"/>
                </a:xfrm>
                <a:prstGeom prst="rect">
                  <a:avLst/>
                </a:prstGeom>
              </p:spPr>
            </p:pic>
          </p:grpSp>
          <p:sp>
            <p:nvSpPr>
              <p:cNvPr id="18" name="ZoneTexte 17"/>
              <p:cNvSpPr txBox="1"/>
              <p:nvPr/>
            </p:nvSpPr>
            <p:spPr>
              <a:xfrm>
                <a:off x="3848987" y="4936561"/>
                <a:ext cx="2201757" cy="369332"/>
              </a:xfrm>
              <a:prstGeom prst="rect">
                <a:avLst/>
              </a:prstGeom>
              <a:noFill/>
            </p:spPr>
            <p:txBody>
              <a:bodyPr wrap="square" rtlCol="0">
                <a:spAutoFit/>
              </a:bodyPr>
              <a:lstStyle/>
              <a:p>
                <a:pPr algn="ctr"/>
                <a:r>
                  <a:rPr lang="fr-FR" sz="1800" b="1" cap="small" dirty="0"/>
                  <a:t>Telecom</a:t>
                </a:r>
              </a:p>
            </p:txBody>
          </p:sp>
        </p:grpSp>
        <p:grpSp>
          <p:nvGrpSpPr>
            <p:cNvPr id="64" name="Groupe 63"/>
            <p:cNvGrpSpPr/>
            <p:nvPr/>
          </p:nvGrpSpPr>
          <p:grpSpPr>
            <a:xfrm>
              <a:off x="5635127" y="3982044"/>
              <a:ext cx="2243513" cy="1332067"/>
              <a:chOff x="6188570" y="3973826"/>
              <a:chExt cx="2243513" cy="1332067"/>
            </a:xfrm>
          </p:grpSpPr>
          <p:grpSp>
            <p:nvGrpSpPr>
              <p:cNvPr id="59" name="Groupe 58"/>
              <p:cNvGrpSpPr/>
              <p:nvPr/>
            </p:nvGrpSpPr>
            <p:grpSpPr>
              <a:xfrm>
                <a:off x="6357958" y="3973826"/>
                <a:ext cx="1904735" cy="906646"/>
                <a:chOff x="6360393" y="3994059"/>
                <a:chExt cx="1904735" cy="906646"/>
              </a:xfrm>
            </p:grpSpPr>
            <p:pic>
              <p:nvPicPr>
                <p:cNvPr id="13" name="Imag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0393" y="3994059"/>
                  <a:ext cx="900000" cy="900000"/>
                </a:xfrm>
                <a:prstGeom prst="rect">
                  <a:avLst/>
                </a:prstGeom>
              </p:spPr>
            </p:pic>
            <p:pic>
              <p:nvPicPr>
                <p:cNvPr id="14"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5128" y="4000705"/>
                  <a:ext cx="900000" cy="900000"/>
                </a:xfrm>
                <a:prstGeom prst="rect">
                  <a:avLst/>
                </a:prstGeom>
              </p:spPr>
            </p:pic>
          </p:grpSp>
          <p:sp>
            <p:nvSpPr>
              <p:cNvPr id="15" name="ZoneTexte 14"/>
              <p:cNvSpPr txBox="1"/>
              <p:nvPr/>
            </p:nvSpPr>
            <p:spPr>
              <a:xfrm>
                <a:off x="6188570" y="4936561"/>
                <a:ext cx="2243513" cy="369332"/>
              </a:xfrm>
              <a:prstGeom prst="rect">
                <a:avLst/>
              </a:prstGeom>
              <a:noFill/>
            </p:spPr>
            <p:txBody>
              <a:bodyPr wrap="square" rtlCol="0">
                <a:spAutoFit/>
              </a:bodyPr>
              <a:lstStyle/>
              <a:p>
                <a:pPr algn="ctr"/>
                <a:r>
                  <a:rPr lang="fr-FR" sz="1800" b="1" cap="small" dirty="0" smtClean="0"/>
                  <a:t>Immobilier / leasing</a:t>
                </a:r>
                <a:endParaRPr lang="fr-FR" sz="1800" b="1" cap="small" dirty="0"/>
              </a:p>
            </p:txBody>
          </p:sp>
        </p:grpSp>
        <p:grpSp>
          <p:nvGrpSpPr>
            <p:cNvPr id="65" name="Groupe 64"/>
            <p:cNvGrpSpPr/>
            <p:nvPr/>
          </p:nvGrpSpPr>
          <p:grpSpPr>
            <a:xfrm>
              <a:off x="7942137" y="3997279"/>
              <a:ext cx="2243513" cy="1335006"/>
              <a:chOff x="8737738" y="3977149"/>
              <a:chExt cx="2243513" cy="1335006"/>
            </a:xfrm>
          </p:grpSpPr>
          <p:pic>
            <p:nvPicPr>
              <p:cNvPr id="11" name="Picture 2" descr="Formation relation client : tous nos modules 100% à distanc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09494" y="397714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8737738" y="4942823"/>
                <a:ext cx="2243513" cy="369332"/>
              </a:xfrm>
              <a:prstGeom prst="rect">
                <a:avLst/>
              </a:prstGeom>
              <a:noFill/>
            </p:spPr>
            <p:txBody>
              <a:bodyPr wrap="square" rtlCol="0">
                <a:spAutoFit/>
              </a:bodyPr>
              <a:lstStyle/>
              <a:p>
                <a:pPr algn="ctr"/>
                <a:r>
                  <a:rPr lang="fr-FR" sz="1800" b="1" cap="small" dirty="0" smtClean="0"/>
                  <a:t>Relation à distance</a:t>
                </a:r>
                <a:endParaRPr lang="fr-FR" sz="1800" b="1" cap="small" dirty="0"/>
              </a:p>
            </p:txBody>
          </p:sp>
        </p:grpSp>
      </p:grpSp>
      <p:grpSp>
        <p:nvGrpSpPr>
          <p:cNvPr id="54" name="Groupe 53"/>
          <p:cNvGrpSpPr/>
          <p:nvPr/>
        </p:nvGrpSpPr>
        <p:grpSpPr>
          <a:xfrm>
            <a:off x="1965853" y="1883146"/>
            <a:ext cx="2868472" cy="932343"/>
            <a:chOff x="928856" y="1531120"/>
            <a:chExt cx="2868472" cy="932343"/>
          </a:xfrm>
        </p:grpSpPr>
        <p:pic>
          <p:nvPicPr>
            <p:cNvPr id="44" name="Imag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8856" y="1531120"/>
              <a:ext cx="2868472" cy="360000"/>
            </a:xfrm>
            <a:prstGeom prst="rect">
              <a:avLst/>
            </a:prstGeom>
          </p:spPr>
        </p:pic>
        <p:pic>
          <p:nvPicPr>
            <p:cNvPr id="45" name="Image 44"/>
            <p:cNvPicPr>
              <a:picLocks noChangeAspect="1"/>
            </p:cNvPicPr>
            <p:nvPr/>
          </p:nvPicPr>
          <p:blipFill rotWithShape="1">
            <a:blip r:embed="rId11">
              <a:extLst>
                <a:ext uri="{28A0092B-C50C-407E-A947-70E740481C1C}">
                  <a14:useLocalDpi xmlns:a14="http://schemas.microsoft.com/office/drawing/2010/main" val="0"/>
                </a:ext>
              </a:extLst>
            </a:blip>
            <a:srcRect l="3401" t="11289" r="2258" b="9235"/>
            <a:stretch/>
          </p:blipFill>
          <p:spPr>
            <a:xfrm>
              <a:off x="1802030" y="1974881"/>
              <a:ext cx="1122124" cy="488582"/>
            </a:xfrm>
            <a:prstGeom prst="rect">
              <a:avLst/>
            </a:prstGeom>
          </p:spPr>
        </p:pic>
      </p:grpSp>
      <p:sp>
        <p:nvSpPr>
          <p:cNvPr id="69" name="Rectangle 68"/>
          <p:cNvSpPr/>
          <p:nvPr/>
        </p:nvSpPr>
        <p:spPr>
          <a:xfrm>
            <a:off x="1115993" y="1435261"/>
            <a:ext cx="9960015" cy="1840374"/>
          </a:xfrm>
          <a:prstGeom prst="rect">
            <a:avLst/>
          </a:prstGeom>
          <a:no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0" name="Rectangle à coins arrondis 69"/>
          <p:cNvSpPr/>
          <p:nvPr/>
        </p:nvSpPr>
        <p:spPr>
          <a:xfrm>
            <a:off x="821532" y="5636777"/>
            <a:ext cx="11031538" cy="655236"/>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rgbClr val="003A8D"/>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3A8D"/>
                </a:solidFill>
                <a:latin typeface="Segoe UI" panose="020B0502040204020203" pitchFamily="34" charset="0"/>
                <a:cs typeface="Segoe UI" panose="020B0502040204020203" pitchFamily="34" charset="0"/>
              </a:rPr>
              <a:t>Le </a:t>
            </a:r>
            <a:r>
              <a:rPr lang="fr-FR" sz="2000" b="1" dirty="0">
                <a:solidFill>
                  <a:srgbClr val="003A8D"/>
                </a:solidFill>
                <a:latin typeface="Segoe UI" panose="020B0502040204020203" pitchFamily="34" charset="0"/>
                <a:cs typeface="Segoe UI" panose="020B0502040204020203" pitchFamily="34" charset="0"/>
              </a:rPr>
              <a:t>mot d’ordre :</a:t>
            </a:r>
          </a:p>
          <a:p>
            <a:pPr algn="ctr"/>
            <a:r>
              <a:rPr lang="fr-FR" sz="2000" b="1" dirty="0">
                <a:solidFill>
                  <a:srgbClr val="003A8D"/>
                </a:solidFill>
                <a:latin typeface="Segoe UI" panose="020B0502040204020203" pitchFamily="34" charset="0"/>
                <a:cs typeface="Segoe UI" panose="020B0502040204020203" pitchFamily="34" charset="0"/>
              </a:rPr>
              <a:t>« </a:t>
            </a:r>
            <a:r>
              <a:rPr lang="fr-FR" sz="2000" b="1" i="1" dirty="0">
                <a:solidFill>
                  <a:srgbClr val="003A8D"/>
                </a:solidFill>
                <a:latin typeface="Segoe UI" panose="020B0502040204020203" pitchFamily="34" charset="0"/>
                <a:cs typeface="Segoe UI" panose="020B0502040204020203" pitchFamily="34" charset="0"/>
              </a:rPr>
              <a:t>La technologie au </a:t>
            </a:r>
            <a:r>
              <a:rPr lang="fr-FR" sz="2000" b="1" i="1" dirty="0" smtClean="0">
                <a:solidFill>
                  <a:srgbClr val="003A8D"/>
                </a:solidFill>
                <a:latin typeface="Segoe UI" panose="020B0502040204020203" pitchFamily="34" charset="0"/>
                <a:cs typeface="Segoe UI" panose="020B0502040204020203" pitchFamily="34" charset="0"/>
              </a:rPr>
              <a:t>service </a:t>
            </a:r>
            <a:r>
              <a:rPr lang="fr-FR" sz="2000" b="1" i="1" dirty="0">
                <a:solidFill>
                  <a:srgbClr val="003A8D"/>
                </a:solidFill>
                <a:latin typeface="Segoe UI" panose="020B0502040204020203" pitchFamily="34" charset="0"/>
                <a:cs typeface="Segoe UI" panose="020B0502040204020203" pitchFamily="34" charset="0"/>
              </a:rPr>
              <a:t>de l’humain</a:t>
            </a:r>
            <a:r>
              <a:rPr lang="fr-FR" sz="2000" b="1" dirty="0">
                <a:solidFill>
                  <a:srgbClr val="003A8D"/>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11388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850751" y="1558938"/>
            <a:ext cx="3600000" cy="3600000"/>
          </a:xfrm>
          <a:prstGeom prst="rect">
            <a:avLst/>
          </a:prstGeom>
        </p:spPr>
      </p:pic>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Définir puis annoter</a:t>
            </a:r>
            <a:r>
              <a:rPr lang="fr-FR" dirty="0" smtClean="0"/>
              <a:t> </a:t>
            </a:r>
            <a:r>
              <a:rPr lang="fr-FR" dirty="0"/>
              <a:t>les </a:t>
            </a:r>
            <a:r>
              <a:rPr lang="fr-FR" dirty="0" smtClean="0"/>
              <a:t>«</a:t>
            </a:r>
            <a:r>
              <a:rPr lang="fr-FR" dirty="0"/>
              <a:t> </a:t>
            </a:r>
            <a:r>
              <a:rPr lang="fr-FR" b="1" i="1" dirty="0"/>
              <a:t>intentions</a:t>
            </a:r>
            <a:r>
              <a:rPr lang="fr-FR" dirty="0"/>
              <a:t> » des clients</a:t>
            </a:r>
          </a:p>
        </p:txBody>
      </p:sp>
      <p:sp>
        <p:nvSpPr>
          <p:cNvPr id="24"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20</a:t>
            </a:fld>
            <a:endParaRPr lang="fr-FR"/>
          </a:p>
        </p:txBody>
      </p:sp>
      <p:sp>
        <p:nvSpPr>
          <p:cNvPr id="3" name="Double flèche horizontale 2"/>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40" name="Image 39"/>
          <p:cNvPicPr>
            <a:picLocks noChangeAspect="1"/>
          </p:cNvPicPr>
          <p:nvPr/>
        </p:nvPicPr>
        <p:blipFill>
          <a:blip r:embed="rId4"/>
          <a:stretch>
            <a:fillRect/>
          </a:stretch>
        </p:blipFill>
        <p:spPr>
          <a:xfrm>
            <a:off x="7979025" y="2435756"/>
            <a:ext cx="2954776" cy="1846365"/>
          </a:xfrm>
          <a:prstGeom prst="rect">
            <a:avLst/>
          </a:prstGeom>
        </p:spPr>
      </p:pic>
      <p:grpSp>
        <p:nvGrpSpPr>
          <p:cNvPr id="8" name="Groupe 7"/>
          <p:cNvGrpSpPr/>
          <p:nvPr/>
        </p:nvGrpSpPr>
        <p:grpSpPr>
          <a:xfrm>
            <a:off x="3007025" y="2129991"/>
            <a:ext cx="7889388" cy="2860843"/>
            <a:chOff x="3007025" y="2129991"/>
            <a:chExt cx="7889388" cy="2860843"/>
          </a:xfrm>
        </p:grpSpPr>
        <p:sp>
          <p:nvSpPr>
            <p:cNvPr id="16" name="Rectangle 15"/>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Puis-je avoir un devis pour la changer une portière de C3 ?</a:t>
              </a:r>
              <a:endParaRPr lang="fr-FR" sz="1600" i="1" dirty="0">
                <a:solidFill>
                  <a:schemeClr val="bg1"/>
                </a:solidFill>
                <a:latin typeface="Segoe UI" panose="020B0502040204020203" pitchFamily="34" charset="0"/>
                <a:cs typeface="Segoe UI" panose="020B0502040204020203" pitchFamily="34" charset="0"/>
              </a:endParaRPr>
            </a:p>
          </p:txBody>
        </p:sp>
        <p:sp>
          <p:nvSpPr>
            <p:cNvPr id="18" name="Rectangle à coins arrondis 17"/>
            <p:cNvSpPr/>
            <p:nvPr/>
          </p:nvSpPr>
          <p:spPr>
            <a:xfrm>
              <a:off x="3713889" y="4225770"/>
              <a:ext cx="1269961"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9" name="Rectangle à coins arrondis 18"/>
            <p:cNvSpPr/>
            <p:nvPr/>
          </p:nvSpPr>
          <p:spPr>
            <a:xfrm>
              <a:off x="4621423" y="477483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29" name="Rectangle à coins arrondis 28"/>
            <p:cNvSpPr/>
            <p:nvPr/>
          </p:nvSpPr>
          <p:spPr>
            <a:xfrm>
              <a:off x="945641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3007025" y="1800143"/>
            <a:ext cx="6232802" cy="2744984"/>
            <a:chOff x="3007025" y="1800143"/>
            <a:chExt cx="6232802" cy="2744984"/>
          </a:xfrm>
        </p:grpSpPr>
        <p:sp>
          <p:nvSpPr>
            <p:cNvPr id="14" name="Rectangle 13"/>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 réparer les feux de croisements ?</a:t>
              </a:r>
              <a:endParaRPr lang="fr-FR" sz="1600" dirty="0">
                <a:solidFill>
                  <a:schemeClr val="bg1"/>
                </a:solidFill>
                <a:latin typeface="Segoe UI" panose="020B0502040204020203" pitchFamily="34" charset="0"/>
                <a:cs typeface="Segoe UI" panose="020B0502040204020203" pitchFamily="34" charset="0"/>
              </a:endParaRPr>
            </a:p>
          </p:txBody>
        </p:sp>
        <p:sp>
          <p:nvSpPr>
            <p:cNvPr id="28" name="Rectangle à coins arrondis 27"/>
            <p:cNvSpPr/>
            <p:nvPr/>
          </p:nvSpPr>
          <p:spPr>
            <a:xfrm>
              <a:off x="7799827" y="432912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4605610" y="1946575"/>
              <a:ext cx="697596"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4621423" y="246368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réparer véhicule</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3503409" y="2129991"/>
            <a:ext cx="5741854" cy="1676178"/>
            <a:chOff x="3503409" y="2129991"/>
            <a:chExt cx="5741854" cy="1676178"/>
          </a:xfrm>
        </p:grpSpPr>
        <p:sp>
          <p:nvSpPr>
            <p:cNvPr id="15" name="Rectangle 14"/>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Je vous appelle pour</a:t>
              </a:r>
            </a:p>
            <a:p>
              <a:pPr algn="ctr"/>
              <a:r>
                <a:rPr lang="fr-FR" sz="1600" i="1" dirty="0" smtClean="0">
                  <a:solidFill>
                    <a:schemeClr val="bg1"/>
                  </a:solidFill>
                  <a:latin typeface="Segoe UI" panose="020B0502040204020203" pitchFamily="34" charset="0"/>
                  <a:cs typeface="Segoe UI" panose="020B0502040204020203" pitchFamily="34" charset="0"/>
                </a:rPr>
                <a:t>annuler mon RDV de demain</a:t>
              </a:r>
              <a:endParaRPr lang="fr-FR" sz="1600" dirty="0">
                <a:solidFill>
                  <a:schemeClr val="bg1"/>
                </a:solidFill>
                <a:latin typeface="Segoe UI" panose="020B0502040204020203" pitchFamily="34" charset="0"/>
                <a:cs typeface="Segoe UI" panose="020B0502040204020203" pitchFamily="34" charset="0"/>
              </a:endParaRPr>
            </a:p>
          </p:txBody>
        </p:sp>
        <p:sp>
          <p:nvSpPr>
            <p:cNvPr id="21" name="Rectangle à coins arrondis 20"/>
            <p:cNvSpPr/>
            <p:nvPr/>
          </p:nvSpPr>
          <p:spPr>
            <a:xfrm>
              <a:off x="3643759" y="3289541"/>
              <a:ext cx="1650020" cy="252000"/>
            </a:xfrm>
            <a:prstGeom prst="roundRect">
              <a:avLst/>
            </a:prstGeom>
            <a:solidFill>
              <a:srgbClr val="FFA7A7">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3" name="Rectangle à coins arrondis 22"/>
            <p:cNvSpPr/>
            <p:nvPr/>
          </p:nvSpPr>
          <p:spPr>
            <a:xfrm>
              <a:off x="3503409" y="35901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30" name="Rectangle à coins arrondis 29"/>
            <p:cNvSpPr/>
            <p:nvPr/>
          </p:nvSpPr>
          <p:spPr>
            <a:xfrm>
              <a:off x="7805263" y="212999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pic>
        <p:nvPicPr>
          <p:cNvPr id="35" name="Image 34"/>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pic>
        <p:nvPicPr>
          <p:cNvPr id="36" name="Image 35"/>
          <p:cNvPicPr>
            <a:picLocks noChangeAspect="1"/>
          </p:cNvPicPr>
          <p:nvPr/>
        </p:nvPicPr>
        <p:blipFill rotWithShape="1">
          <a:blip r:embed="rId7" cstate="print">
            <a:extLst>
              <a:ext uri="{28A0092B-C50C-407E-A947-70E740481C1C}">
                <a14:useLocalDpi xmlns:a14="http://schemas.microsoft.com/office/drawing/2010/main" val="0"/>
              </a:ext>
            </a:extLst>
          </a:blip>
          <a:srcRect l="15291" t="5503" r="14021" b="7514"/>
          <a:stretch/>
        </p:blipFill>
        <p:spPr>
          <a:xfrm>
            <a:off x="896520" y="4312057"/>
            <a:ext cx="1609052" cy="1980000"/>
          </a:xfrm>
          <a:prstGeom prst="rect">
            <a:avLst/>
          </a:prstGeom>
          <a:ln w="57150">
            <a:solidFill>
              <a:schemeClr val="tx1"/>
            </a:solidFill>
          </a:ln>
        </p:spPr>
      </p:pic>
      <p:grpSp>
        <p:nvGrpSpPr>
          <p:cNvPr id="37" name="Groupe 36"/>
          <p:cNvGrpSpPr/>
          <p:nvPr/>
        </p:nvGrpSpPr>
        <p:grpSpPr>
          <a:xfrm>
            <a:off x="2850750" y="5219198"/>
            <a:ext cx="5331715" cy="1102452"/>
            <a:chOff x="2850750" y="5219198"/>
            <a:chExt cx="5331715" cy="1102452"/>
          </a:xfrm>
        </p:grpSpPr>
        <p:sp>
          <p:nvSpPr>
            <p:cNvPr id="38" name="Rectangle à coins arrondis 37"/>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9" name="Rectangle 38"/>
            <p:cNvSpPr/>
            <p:nvPr/>
          </p:nvSpPr>
          <p:spPr>
            <a:xfrm>
              <a:off x="2850750" y="5259060"/>
              <a:ext cx="5331715"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i="1" dirty="0" smtClean="0">
                  <a:solidFill>
                    <a:srgbClr val="C00000"/>
                  </a:solidFill>
                  <a:latin typeface="Segoe UI" panose="020B0502040204020203" pitchFamily="34" charset="0"/>
                  <a:cs typeface="Segoe UI" panose="020B0502040204020203" pitchFamily="34" charset="0"/>
                </a:rPr>
                <a:t>Maintenant, à </a:t>
              </a:r>
              <a:r>
                <a:rPr lang="fr-FR" sz="2000" b="1" i="1" dirty="0">
                  <a:solidFill>
                    <a:srgbClr val="C00000"/>
                  </a:solidFill>
                  <a:latin typeface="Segoe UI" panose="020B0502040204020203" pitchFamily="34" charset="0"/>
                  <a:cs typeface="Segoe UI" panose="020B0502040204020203" pitchFamily="34" charset="0"/>
                </a:rPr>
                <a:t>vous de jouer !</a:t>
              </a:r>
            </a:p>
          </p:txBody>
        </p:sp>
      </p:grpSp>
    </p:spTree>
    <p:extLst>
      <p:ext uri="{BB962C8B-B14F-4D97-AF65-F5344CB8AC3E}">
        <p14:creationId xmlns:p14="http://schemas.microsoft.com/office/powerpoint/2010/main" val="187056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21</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25" name="Image 24"/>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697214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22</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smtClean="0">
                <a:solidFill>
                  <a:srgbClr val="00B050"/>
                </a:solidFill>
              </a:rPr>
              <a:t>premier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grpSp>
        <p:nvGrpSpPr>
          <p:cNvPr id="9" name="Groupe 8"/>
          <p:cNvGrpSpPr/>
          <p:nvPr/>
        </p:nvGrpSpPr>
        <p:grpSpPr>
          <a:xfrm>
            <a:off x="2850750" y="5219198"/>
            <a:ext cx="5331715" cy="1102452"/>
            <a:chOff x="2850750" y="5219198"/>
            <a:chExt cx="5331715" cy="1102452"/>
          </a:xfrm>
        </p:grpSpPr>
        <p:sp>
          <p:nvSpPr>
            <p:cNvPr id="3" name="Rectangle à coins arrondis 2"/>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5" name="Rectangle 34"/>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Avoir des intentions </a:t>
              </a:r>
              <a:r>
                <a:rPr lang="fr-FR" sz="2000" b="1" u="sng" dirty="0" smtClean="0">
                  <a:solidFill>
                    <a:srgbClr val="C00000"/>
                  </a:solidFill>
                  <a:latin typeface="Segoe UI" panose="020B0502040204020203" pitchFamily="34" charset="0"/>
                  <a:cs typeface="Segoe UI" panose="020B0502040204020203" pitchFamily="34" charset="0"/>
                </a:rPr>
                <a:t>génériques</a:t>
              </a:r>
              <a:r>
                <a:rPr lang="fr-FR" sz="2000" b="1" dirty="0" smtClean="0">
                  <a:solidFill>
                    <a:srgbClr val="C00000"/>
                  </a:solidFill>
                  <a:latin typeface="Segoe UI" panose="020B0502040204020203" pitchFamily="34" charset="0"/>
                  <a:cs typeface="Segoe UI" panose="020B0502040204020203" pitchFamily="34" charset="0"/>
                </a:rPr>
                <a:t> !</a:t>
              </a:r>
            </a:p>
          </p:txBody>
        </p:sp>
        <p:pic>
          <p:nvPicPr>
            <p:cNvPr id="2" name="Image 1"/>
            <p:cNvPicPr>
              <a:picLocks noChangeAspect="1"/>
            </p:cNvPicPr>
            <p:nvPr/>
          </p:nvPicPr>
          <p:blipFill>
            <a:blip r:embed="rId4"/>
            <a:stretch>
              <a:fillRect/>
            </a:stretch>
          </p:blipFill>
          <p:spPr>
            <a:xfrm>
              <a:off x="2890338" y="5259061"/>
              <a:ext cx="1020761" cy="999104"/>
            </a:xfrm>
            <a:prstGeom prst="rect">
              <a:avLst/>
            </a:prstGeom>
          </p:spPr>
        </p:pic>
      </p:grpSp>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5"/>
          <a:stretch>
            <a:fillRect/>
          </a:stretch>
        </p:blipFill>
        <p:spPr>
          <a:xfrm>
            <a:off x="7979025" y="2435756"/>
            <a:ext cx="2954776" cy="1846365"/>
          </a:xfrm>
          <a:prstGeom prst="rect">
            <a:avLst/>
          </a:prstGeom>
        </p:spPr>
      </p:pic>
      <p:pic>
        <p:nvPicPr>
          <p:cNvPr id="37" name="Imag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39" name="Rectangle à coins arrondis 38"/>
          <p:cNvSpPr/>
          <p:nvPr/>
        </p:nvSpPr>
        <p:spPr>
          <a:xfrm>
            <a:off x="7160272" y="161369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prendre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1" name="Rectangle à coins arrondis 40"/>
          <p:cNvSpPr/>
          <p:nvPr/>
        </p:nvSpPr>
        <p:spPr>
          <a:xfrm>
            <a:off x="8646114" y="16097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2" name="Rectangle à coins arrondis 41"/>
          <p:cNvSpPr/>
          <p:nvPr/>
        </p:nvSpPr>
        <p:spPr>
          <a:xfrm>
            <a:off x="8646114"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déplacer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3" name="Rectangle à coins arrondis 42"/>
          <p:cNvSpPr/>
          <p:nvPr/>
        </p:nvSpPr>
        <p:spPr>
          <a:xfrm>
            <a:off x="8646114" y="211367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avancer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4" name="Rectangle à coins arrondis 43"/>
          <p:cNvSpPr/>
          <p:nvPr/>
        </p:nvSpPr>
        <p:spPr>
          <a:xfrm>
            <a:off x="7160272" y="186035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5" name="Rectangle à coins arrondis 44"/>
          <p:cNvSpPr/>
          <p:nvPr/>
        </p:nvSpPr>
        <p:spPr>
          <a:xfrm>
            <a:off x="7160272" y="2107024"/>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fixer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0" name="Rectangle à coins arrondis 49"/>
          <p:cNvSpPr/>
          <p:nvPr/>
        </p:nvSpPr>
        <p:spPr>
          <a:xfrm>
            <a:off x="10131956" y="185928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54" name="Rectangle à coins arrondis 53"/>
          <p:cNvSpPr/>
          <p:nvPr/>
        </p:nvSpPr>
        <p:spPr>
          <a:xfrm rot="20165734">
            <a:off x="7160271"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planifier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
        <p:nvSpPr>
          <p:cNvPr id="55" name="Rectangle à coins arrondis 54"/>
          <p:cNvSpPr/>
          <p:nvPr/>
        </p:nvSpPr>
        <p:spPr>
          <a:xfrm rot="20165734">
            <a:off x="8607788" y="1863746"/>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modifier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23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P spid="50" grpId="0" animBg="1"/>
      <p:bldP spid="54" grpId="0" animBg="1"/>
      <p:bldP spid="5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23</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1277538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24</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chemeClr val="accent2"/>
                </a:solidFill>
              </a:rPr>
              <a:t>deuxième </a:t>
            </a:r>
            <a:r>
              <a:rPr lang="fr-FR" b="1" dirty="0" smtClean="0">
                <a:solidFill>
                  <a:schemeClr val="accent2"/>
                </a:solidFill>
              </a:rPr>
              <a:t>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22" name="Image 21"/>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4"/>
          <a:stretch>
            <a:fillRect/>
          </a:stretch>
        </p:blipFill>
        <p:spPr>
          <a:xfrm>
            <a:off x="7979025" y="2435756"/>
            <a:ext cx="2954776" cy="1846365"/>
          </a:xfrm>
          <a:prstGeom prst="rect">
            <a:avLst/>
          </a:prstGeom>
        </p:spPr>
      </p:pic>
      <p:pic>
        <p:nvPicPr>
          <p:cNvPr id="37" name="Imag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0" name="Rectangle à coins arrondis 49"/>
          <p:cNvSpPr/>
          <p:nvPr/>
        </p:nvSpPr>
        <p:spPr>
          <a:xfrm>
            <a:off x="9566348" y="185159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t>
            </a:r>
            <a:endParaRPr lang="fr-FR" sz="1200" b="1" dirty="0">
              <a:solidFill>
                <a:srgbClr val="C00000"/>
              </a:solidFill>
              <a:latin typeface="Segoe UI" panose="020B0502040204020203" pitchFamily="34" charset="0"/>
              <a:cs typeface="Segoe UI" panose="020B0502040204020203" pitchFamily="34" charset="0"/>
            </a:endParaRPr>
          </a:p>
        </p:txBody>
      </p:sp>
      <p:sp>
        <p:nvSpPr>
          <p:cNvPr id="25" name="Rectangle à coins arrondis 24"/>
          <p:cNvSpPr/>
          <p:nvPr/>
        </p:nvSpPr>
        <p:spPr>
          <a:xfrm>
            <a:off x="7814141" y="18610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modifier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6" name="Rectangle à coins arrondis 25"/>
          <p:cNvSpPr/>
          <p:nvPr/>
        </p:nvSpPr>
        <p:spPr>
          <a:xfrm>
            <a:off x="7814141" y="20977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27" name="Rectangle à coins arrondis 26"/>
          <p:cNvSpPr/>
          <p:nvPr/>
        </p:nvSpPr>
        <p:spPr>
          <a:xfrm>
            <a:off x="7814141" y="161882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3007025" y="1800143"/>
            <a:ext cx="2856512" cy="914425"/>
            <a:chOff x="3007025" y="1800143"/>
            <a:chExt cx="2856512" cy="914425"/>
          </a:xfrm>
        </p:grpSpPr>
        <p:sp>
          <p:nvSpPr>
            <p:cNvPr id="32" name="Rectangle 31"/>
            <p:cNvSpPr/>
            <p:nvPr/>
          </p:nvSpPr>
          <p:spPr>
            <a:xfrm>
              <a:off x="3007025" y="1800143"/>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38" name="Rectangle à coins arrondis 37"/>
            <p:cNvSpPr/>
            <p:nvPr/>
          </p:nvSpPr>
          <p:spPr>
            <a:xfrm>
              <a:off x="4423537" y="249856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3482477" y="2908531"/>
            <a:ext cx="2830855" cy="904927"/>
            <a:chOff x="3482477" y="2908531"/>
            <a:chExt cx="2830855" cy="904927"/>
          </a:xfrm>
        </p:grpSpPr>
        <p:sp>
          <p:nvSpPr>
            <p:cNvPr id="29" name="Rectangle 28"/>
            <p:cNvSpPr/>
            <p:nvPr/>
          </p:nvSpPr>
          <p:spPr>
            <a:xfrm>
              <a:off x="3613094" y="2908531"/>
              <a:ext cx="2700238" cy="749361"/>
            </a:xfrm>
            <a:prstGeom prst="wedgeRectCallout">
              <a:avLst>
                <a:gd name="adj1" fmla="val 36983"/>
                <a:gd name="adj2" fmla="val 73340"/>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la Twingo est toujours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à l’achat ?</a:t>
              </a:r>
              <a:endParaRPr lang="fr-FR" sz="1600" dirty="0">
                <a:solidFill>
                  <a:schemeClr val="bg1"/>
                </a:solidFill>
                <a:latin typeface="Segoe UI" panose="020B0502040204020203" pitchFamily="34" charset="0"/>
                <a:cs typeface="Segoe UI" panose="020B0502040204020203" pitchFamily="34" charset="0"/>
              </a:endParaRPr>
            </a:p>
          </p:txBody>
        </p:sp>
        <p:sp>
          <p:nvSpPr>
            <p:cNvPr id="40" name="Rectangle à coins arrondis 39"/>
            <p:cNvSpPr/>
            <p:nvPr/>
          </p:nvSpPr>
          <p:spPr>
            <a:xfrm>
              <a:off x="3482477" y="359745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grpSp>
        <p:nvGrpSpPr>
          <p:cNvPr id="12" name="Groupe 11"/>
          <p:cNvGrpSpPr/>
          <p:nvPr/>
        </p:nvGrpSpPr>
        <p:grpSpPr>
          <a:xfrm>
            <a:off x="3007025" y="4098447"/>
            <a:ext cx="2967031" cy="880260"/>
            <a:chOff x="3007025" y="4098447"/>
            <a:chExt cx="2967031" cy="880260"/>
          </a:xfrm>
        </p:grpSpPr>
        <p:sp>
          <p:nvSpPr>
            <p:cNvPr id="31" name="Rectangle 30"/>
            <p:cNvSpPr/>
            <p:nvPr/>
          </p:nvSpPr>
          <p:spPr>
            <a:xfrm>
              <a:off x="3007025" y="4098447"/>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Est-ce que mon devis est </a:t>
              </a:r>
              <a:r>
                <a:rPr lang="fr-FR" sz="1600" b="1"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en ligne ?</a:t>
              </a:r>
              <a:endParaRPr lang="fr-FR" sz="1600" i="1" dirty="0">
                <a:solidFill>
                  <a:schemeClr val="bg1"/>
                </a:solidFill>
                <a:latin typeface="Segoe UI" panose="020B0502040204020203" pitchFamily="34" charset="0"/>
                <a:cs typeface="Segoe UI" panose="020B0502040204020203" pitchFamily="34" charset="0"/>
              </a:endParaRPr>
            </a:p>
          </p:txBody>
        </p:sp>
        <p:sp>
          <p:nvSpPr>
            <p:cNvPr id="46" name="Rectangle à coins arrondis 45"/>
            <p:cNvSpPr/>
            <p:nvPr/>
          </p:nvSpPr>
          <p:spPr>
            <a:xfrm>
              <a:off x="4534056" y="4762707"/>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49" name="Rectangle à coins arrondis 48"/>
          <p:cNvSpPr/>
          <p:nvPr/>
        </p:nvSpPr>
        <p:spPr>
          <a:xfrm rot="20660156">
            <a:off x="3492401" y="3638231"/>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acheter véhicule</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2" name="Groupe 1"/>
          <p:cNvGrpSpPr/>
          <p:nvPr/>
        </p:nvGrpSpPr>
        <p:grpSpPr>
          <a:xfrm>
            <a:off x="4939657" y="3597458"/>
            <a:ext cx="1374000" cy="1379524"/>
            <a:chOff x="4939657" y="3597458"/>
            <a:chExt cx="1374000" cy="1379524"/>
          </a:xfrm>
        </p:grpSpPr>
        <p:sp>
          <p:nvSpPr>
            <p:cNvPr id="43" name="Rectangle 42"/>
            <p:cNvSpPr/>
            <p:nvPr/>
          </p:nvSpPr>
          <p:spPr>
            <a:xfrm>
              <a:off x="5999258" y="4760982"/>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sp>
          <p:nvSpPr>
            <p:cNvPr id="44" name="Rectangle 43"/>
            <p:cNvSpPr/>
            <p:nvPr/>
          </p:nvSpPr>
          <p:spPr>
            <a:xfrm>
              <a:off x="4939657" y="3597458"/>
              <a:ext cx="314399" cy="216000"/>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a:t>
              </a:r>
              <a:endParaRPr lang="fr-FR" sz="2000" b="1" dirty="0">
                <a:solidFill>
                  <a:srgbClr val="C00000"/>
                </a:solidFill>
                <a:latin typeface="Segoe UI" panose="020B0502040204020203" pitchFamily="34" charset="0"/>
                <a:cs typeface="Segoe UI" panose="020B0502040204020203" pitchFamily="34" charset="0"/>
              </a:endParaRPr>
            </a:p>
          </p:txBody>
        </p:sp>
      </p:grpSp>
      <p:sp>
        <p:nvSpPr>
          <p:cNvPr id="51" name="Rectangle à coins arrondis 50"/>
          <p:cNvSpPr/>
          <p:nvPr/>
        </p:nvSpPr>
        <p:spPr>
          <a:xfrm rot="20660156">
            <a:off x="4389550" y="4707350"/>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accéder document</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35" name="Groupe 34"/>
          <p:cNvGrpSpPr/>
          <p:nvPr/>
        </p:nvGrpSpPr>
        <p:grpSpPr>
          <a:xfrm>
            <a:off x="2850750" y="5219198"/>
            <a:ext cx="5331715" cy="1102452"/>
            <a:chOff x="2850750" y="5219198"/>
            <a:chExt cx="5331715" cy="1102452"/>
          </a:xfrm>
        </p:grpSpPr>
        <p:sp>
          <p:nvSpPr>
            <p:cNvPr id="39" name="Rectangle à coins arrondis 38"/>
            <p:cNvSpPr/>
            <p:nvPr/>
          </p:nvSpPr>
          <p:spPr>
            <a:xfrm>
              <a:off x="2850750" y="5219198"/>
              <a:ext cx="5331715" cy="1102452"/>
            </a:xfrm>
            <a:prstGeom prst="wedgeRoundRectCallout">
              <a:avLst>
                <a:gd name="adj1" fmla="val -58493"/>
                <a:gd name="adj2" fmla="val -58066"/>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3980679" y="5259060"/>
              <a:ext cx="4201786" cy="999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C00000"/>
                  </a:solidFill>
                  <a:latin typeface="Segoe UI" panose="020B0502040204020203" pitchFamily="34" charset="0"/>
                  <a:cs typeface="Segoe UI" panose="020B0502040204020203" pitchFamily="34" charset="0"/>
                </a:rPr>
                <a:t>Attention aux </a:t>
              </a:r>
              <a:r>
                <a:rPr lang="fr-FR" sz="2000" b="1" u="sng" dirty="0" smtClean="0">
                  <a:solidFill>
                    <a:srgbClr val="C00000"/>
                  </a:solidFill>
                  <a:latin typeface="Segoe UI" panose="020B0502040204020203" pitchFamily="34" charset="0"/>
                  <a:cs typeface="Segoe UI" panose="020B0502040204020203" pitchFamily="34" charset="0"/>
                </a:rPr>
                <a:t>incohérences</a:t>
              </a:r>
              <a:r>
                <a:rPr lang="fr-FR" sz="2000" b="1" dirty="0" smtClean="0">
                  <a:solidFill>
                    <a:srgbClr val="C00000"/>
                  </a:solidFill>
                  <a:latin typeface="Segoe UI" panose="020B0502040204020203" pitchFamily="34" charset="0"/>
                  <a:cs typeface="Segoe UI" panose="020B0502040204020203" pitchFamily="34" charset="0"/>
                </a:rPr>
                <a:t>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42" name="Image 41"/>
            <p:cNvPicPr>
              <a:picLocks noChangeAspect="1"/>
            </p:cNvPicPr>
            <p:nvPr/>
          </p:nvPicPr>
          <p:blipFill>
            <a:blip r:embed="rId6"/>
            <a:stretch>
              <a:fillRect/>
            </a:stretch>
          </p:blipFill>
          <p:spPr>
            <a:xfrm>
              <a:off x="2890338" y="5259061"/>
              <a:ext cx="1020761" cy="999104"/>
            </a:xfrm>
            <a:prstGeom prst="rect">
              <a:avLst/>
            </a:prstGeom>
          </p:spPr>
        </p:pic>
      </p:grpSp>
      <p:sp>
        <p:nvSpPr>
          <p:cNvPr id="33" name="Rectangle à coins arrondis 32"/>
          <p:cNvSpPr/>
          <p:nvPr/>
        </p:nvSpPr>
        <p:spPr>
          <a:xfrm rot="20660156">
            <a:off x="4534471" y="4917488"/>
            <a:ext cx="1548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éditer devis</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771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25</a:t>
            </a:fld>
            <a:endParaRPr lang="fr-F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Définir puis annoter </a:t>
            </a:r>
            <a:r>
              <a:rPr lang="fr-FR" dirty="0"/>
              <a:t>les </a:t>
            </a:r>
            <a:r>
              <a:rPr lang="fr-FR" dirty="0" smtClean="0"/>
              <a:t>«</a:t>
            </a:r>
            <a:r>
              <a:rPr lang="fr-FR" dirty="0"/>
              <a:t> </a:t>
            </a:r>
            <a:r>
              <a:rPr lang="fr-FR" b="1" i="1" dirty="0"/>
              <a:t>intentions</a:t>
            </a:r>
            <a:r>
              <a:rPr lang="fr-FR" dirty="0"/>
              <a:t> » des </a:t>
            </a:r>
            <a:r>
              <a:rPr lang="fr-FR" dirty="0" smtClean="0"/>
              <a:t>clients (</a:t>
            </a:r>
            <a:r>
              <a:rPr lang="fr-FR" b="1" dirty="0">
                <a:solidFill>
                  <a:srgbClr val="C00000"/>
                </a:solidFill>
              </a:rPr>
              <a:t>troisième essai</a:t>
            </a:r>
            <a:r>
              <a:rPr lang="fr-FR" dirty="0" smtClean="0"/>
              <a:t>)</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44" name="Image 43"/>
          <p:cNvPicPr>
            <a:picLocks noChangeAspect="1"/>
          </p:cNvPicPr>
          <p:nvPr/>
        </p:nvPicPr>
        <p:blipFill rotWithShape="1">
          <a:blip r:embed="rId5">
            <a:clrChange>
              <a:clrFrom>
                <a:srgbClr val="FEFEFE"/>
              </a:clrFrom>
              <a:clrTo>
                <a:srgbClr val="FEFEFE">
                  <a:alpha val="0"/>
                </a:srgbClr>
              </a:clrTo>
            </a:clrChange>
          </a:blip>
          <a:srcRect l="9384" t="18695"/>
          <a:stretch/>
        </p:blipFill>
        <p:spPr>
          <a:xfrm>
            <a:off x="982395" y="3645531"/>
            <a:ext cx="1423529" cy="1273179"/>
          </a:xfrm>
          <a:prstGeom prst="rect">
            <a:avLst/>
          </a:prstGeom>
        </p:spPr>
      </p:pic>
    </p:spTree>
    <p:extLst>
      <p:ext uri="{BB962C8B-B14F-4D97-AF65-F5344CB8AC3E}">
        <p14:creationId xmlns:p14="http://schemas.microsoft.com/office/powerpoint/2010/main" val="226403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24" name="Espace réservé du numéro de diapositive 4"/>
          <p:cNvSpPr>
            <a:spLocks noGrp="1"/>
          </p:cNvSpPr>
          <p:nvPr>
            <p:ph type="sldNum" sz="quarter" idx="12"/>
          </p:nvPr>
        </p:nvSpPr>
        <p:spPr/>
        <p:txBody>
          <a:bodyPr/>
          <a:lstStyle/>
          <a:p>
            <a:fld id="{0B167A8D-1753-467B-8CBB-93FC469C016E}" type="slidenum">
              <a:rPr lang="fr-FR" smtClean="0"/>
              <a:t>26</a:t>
            </a:fld>
            <a:endParaRPr lang="fr-F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4" name="Double flèche horizontale 33"/>
          <p:cNvSpPr/>
          <p:nvPr/>
        </p:nvSpPr>
        <p:spPr>
          <a:xfrm>
            <a:off x="6450751" y="2917196"/>
            <a:ext cx="1528274" cy="88348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pic>
        <p:nvPicPr>
          <p:cNvPr id="36" name="Image 35"/>
          <p:cNvPicPr>
            <a:picLocks noChangeAspect="1"/>
          </p:cNvPicPr>
          <p:nvPr/>
        </p:nvPicPr>
        <p:blipFill>
          <a:blip r:embed="rId3"/>
          <a:stretch>
            <a:fillRect/>
          </a:stretch>
        </p:blipFill>
        <p:spPr>
          <a:xfrm>
            <a:off x="7979025" y="2435756"/>
            <a:ext cx="2954776" cy="1846365"/>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pic>
        <p:nvPicPr>
          <p:cNvPr id="11" name="Image 10"/>
          <p:cNvPicPr>
            <a:picLocks noChangeAspect="1"/>
          </p:cNvPicPr>
          <p:nvPr/>
        </p:nvPicPr>
        <p:blipFill rotWithShape="1">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bg2"/>
            </a:solidFill>
          </a:ln>
        </p:spPr>
      </p:pic>
      <p:sp>
        <p:nvSpPr>
          <p:cNvPr id="13" name="Bulle ronde 12"/>
          <p:cNvSpPr/>
          <p:nvPr/>
        </p:nvSpPr>
        <p:spPr>
          <a:xfrm>
            <a:off x="2432209" y="1443245"/>
            <a:ext cx="1696825" cy="1075893"/>
          </a:xfrm>
          <a:prstGeom prst="wedgeEllipseCallout">
            <a:avLst>
              <a:gd name="adj1" fmla="val -63611"/>
              <a:gd name="adj2" fmla="val -4090"/>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 name="Image 13"/>
          <p:cNvPicPr>
            <a:picLocks noChangeAspect="1"/>
          </p:cNvPicPr>
          <p:nvPr/>
        </p:nvPicPr>
        <p:blipFill>
          <a:blip r:embed="rId6">
            <a:clrChange>
              <a:clrFrom>
                <a:srgbClr val="FFFFFF"/>
              </a:clrFrom>
              <a:clrTo>
                <a:srgbClr val="FFFFFF">
                  <a:alpha val="0"/>
                </a:srgbClr>
              </a:clrTo>
            </a:clrChange>
          </a:blip>
          <a:stretch>
            <a:fillRect/>
          </a:stretch>
        </p:blipFill>
        <p:spPr>
          <a:xfrm>
            <a:off x="2850751" y="1577588"/>
            <a:ext cx="866185" cy="821271"/>
          </a:xfrm>
          <a:prstGeom prst="rect">
            <a:avLst/>
          </a:prstGeom>
        </p:spPr>
      </p:pic>
    </p:spTree>
    <p:extLst>
      <p:ext uri="{BB962C8B-B14F-4D97-AF65-F5344CB8AC3E}">
        <p14:creationId xmlns:p14="http://schemas.microsoft.com/office/powerpoint/2010/main" val="315166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a:t>
            </a:r>
            <a:r>
              <a:rPr lang="fr-FR" i="1" dirty="0" smtClean="0"/>
              <a:t>4 </a:t>
            </a:r>
            <a:r>
              <a:rPr lang="fr-FR" dirty="0" smtClean="0"/>
              <a:t>: </a:t>
            </a:r>
            <a:r>
              <a:rPr lang="fr-FR" strike="sngStrike" dirty="0" smtClean="0"/>
              <a:t>Définir puis annoter les « </a:t>
            </a:r>
            <a:r>
              <a:rPr lang="fr-FR" b="1" i="1" strike="sngStrike" dirty="0" smtClean="0"/>
              <a:t>intentions</a:t>
            </a:r>
            <a:r>
              <a:rPr lang="fr-FR" strike="sngStrike" dirty="0" smtClean="0"/>
              <a:t> » des clients (</a:t>
            </a:r>
            <a:r>
              <a:rPr lang="fr-FR" b="1" strike="sngStrike" dirty="0" smtClean="0">
                <a:solidFill>
                  <a:srgbClr val="C00000"/>
                </a:solidFill>
              </a:rPr>
              <a:t>troisième </a:t>
            </a:r>
            <a:r>
              <a:rPr lang="fr-FR" b="1" strike="sngStrike" dirty="0">
                <a:solidFill>
                  <a:srgbClr val="C00000"/>
                </a:solidFill>
              </a:rPr>
              <a:t>essai</a:t>
            </a:r>
            <a:r>
              <a:rPr lang="fr-FR" strike="sngStrike" dirty="0" smtClean="0"/>
              <a:t>)</a:t>
            </a:r>
            <a:r>
              <a:rPr lang="fr-FR" dirty="0" smtClean="0"/>
              <a:t> </a:t>
            </a:r>
            <a:r>
              <a:rPr lang="fr-FR" b="1" dirty="0" smtClean="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Compétences d’un garagiste</a:t>
              </a:r>
              <a:endParaRPr lang="fr-FR" sz="1200" b="1" dirty="0">
                <a:solidFill>
                  <a:schemeClr val="bg1"/>
                </a:solidFill>
                <a:latin typeface="Segoe UI" panose="020B0502040204020203" pitchFamily="34" charset="0"/>
                <a:cs typeface="Segoe UI" panose="020B0502040204020203" pitchFamily="34" charset="0"/>
              </a:endParaRP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27</a:t>
            </a:fld>
            <a:endParaRPr lang="fr-FR"/>
          </a:p>
        </p:txBody>
      </p:sp>
      <p:grpSp>
        <p:nvGrpSpPr>
          <p:cNvPr id="5" name="Groupe 4"/>
          <p:cNvGrpSpPr/>
          <p:nvPr/>
        </p:nvGrpSpPr>
        <p:grpSpPr>
          <a:xfrm>
            <a:off x="821530" y="1443245"/>
            <a:ext cx="3307504" cy="2017629"/>
            <a:chOff x="821530" y="1443245"/>
            <a:chExt cx="3307504" cy="2017629"/>
          </a:xfrm>
        </p:grpSpPr>
        <p:pic>
          <p:nvPicPr>
            <p:cNvPr id="18" name="Image 1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 name="Groupe 2"/>
            <p:cNvGrpSpPr/>
            <p:nvPr/>
          </p:nvGrpSpPr>
          <p:grpSpPr>
            <a:xfrm>
              <a:off x="2432209" y="1443245"/>
              <a:ext cx="1696825" cy="1075893"/>
              <a:chOff x="2432209" y="1443245"/>
              <a:chExt cx="1696825" cy="1075893"/>
            </a:xfrm>
          </p:grpSpPr>
          <p:sp>
            <p:nvSpPr>
              <p:cNvPr id="19" name="Bulle ronde 1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1" name="Image 2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200800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puis annoter les « </a:t>
            </a:r>
            <a:r>
              <a:rPr lang="fr-FR" b="1" i="1" strike="sngStrike" dirty="0"/>
              <a:t>intentions</a:t>
            </a:r>
            <a:r>
              <a:rPr lang="fr-FR" strike="sngStrike" dirty="0"/>
              <a:t> » des clients (</a:t>
            </a:r>
            <a:r>
              <a:rPr lang="fr-FR" b="1" strike="sngStrike" dirty="0">
                <a:solidFill>
                  <a:srgbClr val="C00000"/>
                </a:solidFill>
              </a:rPr>
              <a:t>troisième essai</a:t>
            </a:r>
            <a:r>
              <a:rPr lang="fr-FR" strike="sngStrike" dirty="0"/>
              <a:t>)</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 name="Groupe 1"/>
          <p:cNvGrpSpPr/>
          <p:nvPr/>
        </p:nvGrpSpPr>
        <p:grpSpPr>
          <a:xfrm>
            <a:off x="3915739" y="3380222"/>
            <a:ext cx="6480000" cy="2922143"/>
            <a:chOff x="3915739" y="3380222"/>
            <a:chExt cx="6480000" cy="2922143"/>
          </a:xfrm>
        </p:grpSpPr>
        <p:pic>
          <p:nvPicPr>
            <p:cNvPr id="31" name="Image 30"/>
            <p:cNvPicPr>
              <a:picLocks noChangeAspect="1"/>
            </p:cNvPicPr>
            <p:nvPr/>
          </p:nvPicPr>
          <p:blipFill>
            <a:blip r:embed="rId3"/>
            <a:stretch>
              <a:fillRect/>
            </a:stretch>
          </p:blipFill>
          <p:spPr>
            <a:xfrm>
              <a:off x="3915739" y="3380222"/>
              <a:ext cx="6480000" cy="2922143"/>
            </a:xfrm>
            <a:prstGeom prst="rect">
              <a:avLst/>
            </a:prstGeom>
          </p:spPr>
        </p:pic>
        <p:sp>
          <p:nvSpPr>
            <p:cNvPr id="15" name="Rectangle à coins arrondis 14"/>
            <p:cNvSpPr/>
            <p:nvPr/>
          </p:nvSpPr>
          <p:spPr>
            <a:xfrm>
              <a:off x="4082874" y="4644705"/>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38080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28</a:t>
            </a:fld>
            <a:endParaRPr lang="fr-FR"/>
          </a:p>
        </p:txBody>
      </p:sp>
      <p:grpSp>
        <p:nvGrpSpPr>
          <p:cNvPr id="21" name="Groupe 20"/>
          <p:cNvGrpSpPr/>
          <p:nvPr/>
        </p:nvGrpSpPr>
        <p:grpSpPr>
          <a:xfrm>
            <a:off x="3797191" y="3679144"/>
            <a:ext cx="2901435" cy="883233"/>
            <a:chOff x="567030" y="4988184"/>
            <a:chExt cx="2901435" cy="883233"/>
          </a:xfrm>
        </p:grpSpPr>
        <p:grpSp>
          <p:nvGrpSpPr>
            <p:cNvPr id="22" name="Groupe 21"/>
            <p:cNvGrpSpPr/>
            <p:nvPr/>
          </p:nvGrpSpPr>
          <p:grpSpPr>
            <a:xfrm>
              <a:off x="2028465" y="4988184"/>
              <a:ext cx="1440000" cy="883233"/>
              <a:chOff x="12309556" y="1039488"/>
              <a:chExt cx="1440000" cy="883233"/>
            </a:xfrm>
          </p:grpSpPr>
          <p:sp>
            <p:nvSpPr>
              <p:cNvPr id="26" name="Bouée 25"/>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Trapèze 26"/>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567030" y="4988184"/>
              <a:ext cx="1440000" cy="883233"/>
              <a:chOff x="12309556" y="1039488"/>
              <a:chExt cx="1440000" cy="883233"/>
            </a:xfrm>
          </p:grpSpPr>
          <p:sp>
            <p:nvSpPr>
              <p:cNvPr id="24" name="Bouée 23"/>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8" name="Groupe 27"/>
          <p:cNvGrpSpPr/>
          <p:nvPr/>
        </p:nvGrpSpPr>
        <p:grpSpPr>
          <a:xfrm>
            <a:off x="4077908" y="2964947"/>
            <a:ext cx="2340000" cy="883233"/>
            <a:chOff x="12309556" y="1039488"/>
            <a:chExt cx="2340000" cy="883233"/>
          </a:xfrm>
        </p:grpSpPr>
        <p:sp>
          <p:nvSpPr>
            <p:cNvPr id="29" name="Bouée 28"/>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Trapèze 29"/>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131240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29</a:t>
            </a:fld>
            <a:endParaRPr lang="fr-FR"/>
          </a:p>
        </p:txBody>
      </p:sp>
      <p:grpSp>
        <p:nvGrpSpPr>
          <p:cNvPr id="18" name="Groupe 17"/>
          <p:cNvGrpSpPr/>
          <p:nvPr/>
        </p:nvGrpSpPr>
        <p:grpSpPr>
          <a:xfrm>
            <a:off x="3797191" y="30409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23267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30" name="Groupe 29"/>
          <p:cNvGrpSpPr/>
          <p:nvPr/>
        </p:nvGrpSpPr>
        <p:grpSpPr>
          <a:xfrm>
            <a:off x="7869918" y="2734565"/>
            <a:ext cx="2340000" cy="1189637"/>
            <a:chOff x="3181432" y="1622202"/>
            <a:chExt cx="2340000" cy="1189637"/>
          </a:xfrm>
        </p:grpSpPr>
        <p:sp>
          <p:nvSpPr>
            <p:cNvPr id="31" name="Bouée 30"/>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Trapèze 31"/>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Concevoir un</a:t>
              </a:r>
            </a:p>
            <a:p>
              <a:pPr algn="ctr"/>
              <a:r>
                <a:rPr lang="fr-FR" sz="1500" dirty="0">
                  <a:solidFill>
                    <a:schemeClr val="bg1"/>
                  </a:solidFill>
                  <a:latin typeface="Segoe UI" panose="020B0502040204020203" pitchFamily="34" charset="0"/>
                  <a:cs typeface="Segoe UI" panose="020B0502040204020203" pitchFamily="34" charset="0"/>
                </a:rPr>
                <a:t>jeu de données d’entraînement</a:t>
              </a:r>
            </a:p>
          </p:txBody>
        </p:sp>
      </p:grpSp>
      <p:grpSp>
        <p:nvGrpSpPr>
          <p:cNvPr id="37" name="Groupe 36"/>
          <p:cNvGrpSpPr/>
          <p:nvPr/>
        </p:nvGrpSpPr>
        <p:grpSpPr>
          <a:xfrm>
            <a:off x="821530" y="1443245"/>
            <a:ext cx="3307504" cy="2017629"/>
            <a:chOff x="821530" y="1443245"/>
            <a:chExt cx="3307504" cy="2017629"/>
          </a:xfrm>
        </p:grpSpPr>
        <p:pic>
          <p:nvPicPr>
            <p:cNvPr id="38" name="Image 3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39" name="Groupe 38"/>
            <p:cNvGrpSpPr/>
            <p:nvPr/>
          </p:nvGrpSpPr>
          <p:grpSpPr>
            <a:xfrm>
              <a:off x="2432209" y="1443245"/>
              <a:ext cx="1696825" cy="1075893"/>
              <a:chOff x="2432209" y="1443245"/>
              <a:chExt cx="1696825" cy="1075893"/>
            </a:xfrm>
          </p:grpSpPr>
          <p:sp>
            <p:nvSpPr>
              <p:cNvPr id="40" name="Bulle ronde 39"/>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6">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216868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Thèse CIFRE en partenariat avec Euro Information et le LORIA </a:t>
            </a:r>
          </a:p>
        </p:txBody>
      </p:sp>
      <p:sp>
        <p:nvSpPr>
          <p:cNvPr id="53" name="Espace réservé du numéro de diapositive 3"/>
          <p:cNvSpPr>
            <a:spLocks noGrp="1"/>
          </p:cNvSpPr>
          <p:nvPr>
            <p:ph type="sldNum" sz="quarter" idx="12"/>
          </p:nvPr>
        </p:nvSpPr>
        <p:spPr/>
        <p:txBody>
          <a:bodyPr/>
          <a:lstStyle/>
          <a:p>
            <a:fld id="{3EE1DE5A-27D4-4895-8E04-340D57AD09FB}" type="slidenum">
              <a:rPr lang="fr-FR" smtClean="0"/>
              <a:pPr/>
              <a:t>3</a:t>
            </a:fld>
            <a:endParaRPr lang="fr-FR"/>
          </a:p>
        </p:txBody>
      </p:sp>
      <p:sp>
        <p:nvSpPr>
          <p:cNvPr id="4" name="Espace réservé du texte 3"/>
          <p:cNvSpPr>
            <a:spLocks noGrp="1"/>
          </p:cNvSpPr>
          <p:nvPr>
            <p:ph type="body" sz="quarter" idx="14"/>
          </p:nvPr>
        </p:nvSpPr>
        <p:spPr/>
        <p:txBody>
          <a:bodyPr/>
          <a:lstStyle/>
          <a:p>
            <a:r>
              <a:rPr lang="fr-FR" dirty="0"/>
              <a:t>Contexte industriel : Les assistants conversationnels dans le milieu bancaire</a:t>
            </a:r>
          </a:p>
        </p:txBody>
      </p:sp>
      <p:grpSp>
        <p:nvGrpSpPr>
          <p:cNvPr id="29" name="Groupe 28"/>
          <p:cNvGrpSpPr/>
          <p:nvPr/>
        </p:nvGrpSpPr>
        <p:grpSpPr>
          <a:xfrm>
            <a:off x="1798140" y="3447842"/>
            <a:ext cx="8580876" cy="2160000"/>
            <a:chOff x="1643677" y="3465524"/>
            <a:chExt cx="8580876" cy="2160000"/>
          </a:xfrm>
        </p:grpSpPr>
        <p:pic>
          <p:nvPicPr>
            <p:cNvPr id="30" name="Image 29"/>
            <p:cNvPicPr>
              <a:picLocks noChangeAspect="1"/>
            </p:cNvPicPr>
            <p:nvPr/>
          </p:nvPicPr>
          <p:blipFill>
            <a:blip r:embed="rId3"/>
            <a:stretch>
              <a:fillRect/>
            </a:stretch>
          </p:blipFill>
          <p:spPr>
            <a:xfrm>
              <a:off x="1643677" y="3465524"/>
              <a:ext cx="1054528" cy="2160000"/>
            </a:xfrm>
            <a:prstGeom prst="rect">
              <a:avLst/>
            </a:prstGeom>
          </p:spPr>
        </p:pic>
        <p:pic>
          <p:nvPicPr>
            <p:cNvPr id="31" name="Image 30"/>
            <p:cNvPicPr>
              <a:picLocks noChangeAspect="1"/>
            </p:cNvPicPr>
            <p:nvPr/>
          </p:nvPicPr>
          <p:blipFill>
            <a:blip r:embed="rId4"/>
            <a:stretch>
              <a:fillRect/>
            </a:stretch>
          </p:blipFill>
          <p:spPr>
            <a:xfrm>
              <a:off x="2983020" y="3465524"/>
              <a:ext cx="2998884" cy="2160000"/>
            </a:xfrm>
            <a:prstGeom prst="rect">
              <a:avLst/>
            </a:prstGeom>
          </p:spPr>
        </p:pic>
        <p:pic>
          <p:nvPicPr>
            <p:cNvPr id="32" name="Image 31"/>
            <p:cNvPicPr>
              <a:picLocks noChangeAspect="1"/>
            </p:cNvPicPr>
            <p:nvPr/>
          </p:nvPicPr>
          <p:blipFill>
            <a:blip r:embed="rId5"/>
            <a:stretch>
              <a:fillRect/>
            </a:stretch>
          </p:blipFill>
          <p:spPr>
            <a:xfrm>
              <a:off x="6266719" y="3465524"/>
              <a:ext cx="2180377" cy="2160000"/>
            </a:xfrm>
            <a:prstGeom prst="rect">
              <a:avLst/>
            </a:prstGeom>
          </p:spPr>
        </p:pic>
        <p:pic>
          <p:nvPicPr>
            <p:cNvPr id="33" name="Image 32"/>
            <p:cNvPicPr>
              <a:picLocks noChangeAspect="1"/>
            </p:cNvPicPr>
            <p:nvPr/>
          </p:nvPicPr>
          <p:blipFill>
            <a:blip r:embed="rId6"/>
            <a:stretch>
              <a:fillRect/>
            </a:stretch>
          </p:blipFill>
          <p:spPr>
            <a:xfrm>
              <a:off x="8731911" y="3465524"/>
              <a:ext cx="1492642" cy="2160000"/>
            </a:xfrm>
            <a:prstGeom prst="rect">
              <a:avLst/>
            </a:prstGeom>
          </p:spPr>
        </p:pic>
      </p:grpSp>
      <p:sp>
        <p:nvSpPr>
          <p:cNvPr id="35" name="Rectangle à coins arrondis 34"/>
          <p:cNvSpPr/>
          <p:nvPr/>
        </p:nvSpPr>
        <p:spPr>
          <a:xfrm>
            <a:off x="821532" y="5636777"/>
            <a:ext cx="11031538" cy="655236"/>
          </a:xfrm>
          <a:prstGeom prst="round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a:solidFill>
                  <a:srgbClr val="003A8D"/>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3A8D"/>
                </a:solidFill>
                <a:latin typeface="Segoe UI" panose="020B0502040204020203" pitchFamily="34" charset="0"/>
                <a:cs typeface="Segoe UI" panose="020B0502040204020203" pitchFamily="34" charset="0"/>
                <a:sym typeface="Wingdings" panose="05000000000000000000" pitchFamily="2" charset="2"/>
              </a:rPr>
              <a:t>T</a:t>
            </a:r>
            <a:r>
              <a:rPr lang="fr-FR" sz="2000" b="1" dirty="0" smtClean="0">
                <a:solidFill>
                  <a:srgbClr val="003A8D"/>
                </a:solidFill>
                <a:latin typeface="Segoe UI" panose="020B0502040204020203" pitchFamily="34" charset="0"/>
                <a:cs typeface="Segoe UI" panose="020B0502040204020203" pitchFamily="34" charset="0"/>
              </a:rPr>
              <a:t>hématique de recherche :</a:t>
            </a:r>
          </a:p>
          <a:p>
            <a:pPr algn="ctr"/>
            <a:r>
              <a:rPr lang="fr-FR" sz="2000" dirty="0" smtClean="0">
                <a:solidFill>
                  <a:srgbClr val="003A8D"/>
                </a:solidFill>
                <a:latin typeface="Segoe UI" panose="020B0502040204020203" pitchFamily="34" charset="0"/>
                <a:cs typeface="Segoe UI" panose="020B0502040204020203" pitchFamily="34" charset="0"/>
              </a:rPr>
              <a:t>« </a:t>
            </a:r>
            <a:r>
              <a:rPr lang="fr-FR" sz="2000" b="1" i="1" dirty="0" smtClean="0">
                <a:solidFill>
                  <a:srgbClr val="003A8D"/>
                </a:solidFill>
                <a:latin typeface="Segoe UI" panose="020B0502040204020203" pitchFamily="34" charset="0"/>
                <a:cs typeface="Segoe UI" panose="020B0502040204020203" pitchFamily="34" charset="0"/>
              </a:rPr>
              <a:t>Comment annoter efficacement les données d’entrainement ?</a:t>
            </a:r>
            <a:r>
              <a:rPr lang="fr-FR" sz="2000" dirty="0" smtClean="0">
                <a:solidFill>
                  <a:srgbClr val="003A8D"/>
                </a:solidFill>
                <a:latin typeface="Segoe UI" panose="020B0502040204020203" pitchFamily="34" charset="0"/>
                <a:cs typeface="Segoe UI" panose="020B0502040204020203" pitchFamily="34" charset="0"/>
              </a:rPr>
              <a:t> »</a:t>
            </a:r>
            <a:endParaRPr lang="fr-FR" sz="2000" dirty="0">
              <a:solidFill>
                <a:srgbClr val="003A8D"/>
              </a:solidFill>
              <a:latin typeface="Segoe UI" panose="020B0502040204020203" pitchFamily="34" charset="0"/>
              <a:cs typeface="Segoe UI" panose="020B0502040204020203" pitchFamily="34" charset="0"/>
            </a:endParaRPr>
          </a:p>
        </p:txBody>
      </p:sp>
      <p:grpSp>
        <p:nvGrpSpPr>
          <p:cNvPr id="7" name="Groupe 6"/>
          <p:cNvGrpSpPr/>
          <p:nvPr/>
        </p:nvGrpSpPr>
        <p:grpSpPr>
          <a:xfrm>
            <a:off x="2753746" y="1481559"/>
            <a:ext cx="6806943" cy="1741990"/>
            <a:chOff x="2753746" y="1481559"/>
            <a:chExt cx="6806943" cy="1741990"/>
          </a:xfrm>
        </p:grpSpPr>
        <p:pic>
          <p:nvPicPr>
            <p:cNvPr id="36" name="Image 35"/>
            <p:cNvPicPr>
              <a:picLocks noChangeAspect="1"/>
            </p:cNvPicPr>
            <p:nvPr/>
          </p:nvPicPr>
          <p:blipFill rotWithShape="1">
            <a:blip r:embed="rId7"/>
            <a:srcRect l="-561"/>
            <a:stretch/>
          </p:blipFill>
          <p:spPr>
            <a:xfrm>
              <a:off x="2753746" y="1773069"/>
              <a:ext cx="1292685" cy="1152497"/>
            </a:xfrm>
            <a:prstGeom prst="rect">
              <a:avLst/>
            </a:prstGeom>
          </p:spPr>
        </p:pic>
        <p:sp>
          <p:nvSpPr>
            <p:cNvPr id="6" name="Rectangle 5"/>
            <p:cNvSpPr/>
            <p:nvPr/>
          </p:nvSpPr>
          <p:spPr>
            <a:xfrm>
              <a:off x="5561635" y="1481559"/>
              <a:ext cx="3999054" cy="1741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b="1" dirty="0">
                  <a:solidFill>
                    <a:srgbClr val="003A8D"/>
                  </a:solidFill>
                </a:rPr>
                <a:t>Filiale technologique </a:t>
              </a:r>
              <a:r>
                <a:rPr lang="fr-FR" sz="1800" b="1" dirty="0" smtClean="0">
                  <a:solidFill>
                    <a:srgbClr val="003A8D"/>
                  </a:solidFill>
                </a:rPr>
                <a:t>de</a:t>
              </a:r>
            </a:p>
            <a:p>
              <a:pPr marL="342900" indent="-342900">
                <a:buFont typeface="Wingdings" panose="05000000000000000000" pitchFamily="2" charset="2"/>
                <a:buChar char="Ø"/>
              </a:pPr>
              <a:r>
                <a:rPr lang="fr-FR" sz="1800" dirty="0" smtClean="0">
                  <a:solidFill>
                    <a:srgbClr val="003A8D"/>
                  </a:solidFill>
                </a:rPr>
                <a:t>11 000 collaborateurs</a:t>
              </a:r>
            </a:p>
            <a:p>
              <a:pPr marL="342900" indent="-342900">
                <a:buFont typeface="Wingdings" panose="05000000000000000000" pitchFamily="2" charset="2"/>
                <a:buChar char="Ø"/>
              </a:pPr>
              <a:r>
                <a:rPr lang="fr-FR" sz="1800" dirty="0" smtClean="0">
                  <a:solidFill>
                    <a:srgbClr val="003A8D"/>
                  </a:solidFill>
                </a:rPr>
                <a:t>150 </a:t>
              </a:r>
              <a:r>
                <a:rPr lang="fr-FR" sz="1800" dirty="0">
                  <a:solidFill>
                    <a:srgbClr val="003A8D"/>
                  </a:solidFill>
                </a:rPr>
                <a:t>collaborateurs dédiés au </a:t>
              </a:r>
              <a:r>
                <a:rPr lang="fr-FR" sz="1800" dirty="0" smtClean="0">
                  <a:solidFill>
                    <a:srgbClr val="003A8D"/>
                  </a:solidFill>
                </a:rPr>
                <a:t>NLP</a:t>
              </a:r>
              <a:endParaRPr lang="fr-FR" sz="1800" dirty="0">
                <a:solidFill>
                  <a:srgbClr val="003A8D"/>
                </a:solidFill>
              </a:endParaRPr>
            </a:p>
          </p:txBody>
        </p:sp>
      </p:grpSp>
      <p:sp>
        <p:nvSpPr>
          <p:cNvPr id="46" name="Rectangle 45"/>
          <p:cNvSpPr/>
          <p:nvPr/>
        </p:nvSpPr>
        <p:spPr>
          <a:xfrm>
            <a:off x="1115993" y="1435261"/>
            <a:ext cx="9960015" cy="1840374"/>
          </a:xfrm>
          <a:prstGeom prst="rect">
            <a:avLst/>
          </a:prstGeom>
          <a:noFill/>
          <a:ln>
            <a:solidFill>
              <a:srgbClr val="003A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8"/>
          <a:stretch>
            <a:fillRect/>
          </a:stretch>
        </p:blipFill>
        <p:spPr>
          <a:xfrm>
            <a:off x="7994977" y="1966686"/>
            <a:ext cx="1213164" cy="237358"/>
          </a:xfrm>
          <a:prstGeom prst="rect">
            <a:avLst/>
          </a:prstGeom>
        </p:spPr>
      </p:pic>
    </p:spTree>
    <p:extLst>
      <p:ext uri="{BB962C8B-B14F-4D97-AF65-F5344CB8AC3E}">
        <p14:creationId xmlns:p14="http://schemas.microsoft.com/office/powerpoint/2010/main" val="299575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grpSp>
        <p:nvGrpSpPr>
          <p:cNvPr id="61" name="Groupe 60"/>
          <p:cNvGrpSpPr/>
          <p:nvPr/>
        </p:nvGrpSpPr>
        <p:grpSpPr>
          <a:xfrm>
            <a:off x="7863847" y="3394443"/>
            <a:ext cx="2340000" cy="1189637"/>
            <a:chOff x="3181432" y="1622202"/>
            <a:chExt cx="2340000" cy="1189637"/>
          </a:xfrm>
        </p:grpSpPr>
        <p:sp>
          <p:nvSpPr>
            <p:cNvPr id="62" name="Bouée 61"/>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3" name="Trapèze 62"/>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Concevoir un</a:t>
              </a:r>
            </a:p>
            <a:p>
              <a:pPr algn="ctr"/>
              <a:r>
                <a:rPr lang="fr-FR" sz="1500" dirty="0" smtClean="0">
                  <a:solidFill>
                    <a:schemeClr val="bg1"/>
                  </a:solidFill>
                  <a:latin typeface="Segoe UI" panose="020B0502040204020203" pitchFamily="34" charset="0"/>
                  <a:cs typeface="Segoe UI" panose="020B0502040204020203" pitchFamily="34" charset="0"/>
                </a:rPr>
                <a:t>jeu de données d’entraînement</a:t>
              </a:r>
              <a:endParaRPr lang="fr-FR" sz="15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30</a:t>
            </a:fld>
            <a:endParaRPr lang="fr-FR"/>
          </a:p>
        </p:txBody>
      </p:sp>
      <p:grpSp>
        <p:nvGrpSpPr>
          <p:cNvPr id="18" name="Groupe 17"/>
          <p:cNvGrpSpPr/>
          <p:nvPr/>
        </p:nvGrpSpPr>
        <p:grpSpPr>
          <a:xfrm>
            <a:off x="3797191" y="2431369"/>
            <a:ext cx="2901435" cy="883233"/>
            <a:chOff x="567030" y="4988184"/>
            <a:chExt cx="2901435" cy="883233"/>
          </a:xfrm>
        </p:grpSpPr>
        <p:grpSp>
          <p:nvGrpSpPr>
            <p:cNvPr id="21" name="Groupe 20"/>
            <p:cNvGrpSpPr/>
            <p:nvPr/>
          </p:nvGrpSpPr>
          <p:grpSpPr>
            <a:xfrm>
              <a:off x="2028465" y="4988184"/>
              <a:ext cx="1440000" cy="883233"/>
              <a:chOff x="12309556" y="1039488"/>
              <a:chExt cx="1440000" cy="883233"/>
            </a:xfrm>
          </p:grpSpPr>
          <p:sp>
            <p:nvSpPr>
              <p:cNvPr id="25" name="Bouée 24"/>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Trapèze 25"/>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2" name="Groupe 21"/>
            <p:cNvGrpSpPr/>
            <p:nvPr/>
          </p:nvGrpSpPr>
          <p:grpSpPr>
            <a:xfrm>
              <a:off x="567030" y="4988184"/>
              <a:ext cx="1440000" cy="883233"/>
              <a:chOff x="12309556" y="1039488"/>
              <a:chExt cx="1440000" cy="883233"/>
            </a:xfrm>
          </p:grpSpPr>
          <p:sp>
            <p:nvSpPr>
              <p:cNvPr id="23" name="Bouée 22"/>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Trapèze 23"/>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7" name="Groupe 26"/>
          <p:cNvGrpSpPr/>
          <p:nvPr/>
        </p:nvGrpSpPr>
        <p:grpSpPr>
          <a:xfrm>
            <a:off x="4077908" y="1717172"/>
            <a:ext cx="2340000" cy="883233"/>
            <a:chOff x="12309556" y="1039488"/>
            <a:chExt cx="2340000" cy="883233"/>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49" name="Groupe 48"/>
          <p:cNvGrpSpPr/>
          <p:nvPr/>
        </p:nvGrpSpPr>
        <p:grpSpPr>
          <a:xfrm>
            <a:off x="7583129" y="2887932"/>
            <a:ext cx="2901435" cy="685233"/>
            <a:chOff x="690915" y="4570552"/>
            <a:chExt cx="2901435" cy="685233"/>
          </a:xfrm>
        </p:grpSpPr>
        <p:grpSp>
          <p:nvGrpSpPr>
            <p:cNvPr id="50" name="Groupe 49"/>
            <p:cNvGrpSpPr/>
            <p:nvPr/>
          </p:nvGrpSpPr>
          <p:grpSpPr>
            <a:xfrm>
              <a:off x="2152350" y="4570552"/>
              <a:ext cx="1440000" cy="685233"/>
              <a:chOff x="12309556" y="1039488"/>
              <a:chExt cx="1440000" cy="685233"/>
            </a:xfrm>
          </p:grpSpPr>
          <p:sp>
            <p:nvSpPr>
              <p:cNvPr id="54" name="Bouée 53"/>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Trapèze 54"/>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Nettoyer</a:t>
                </a:r>
                <a:endParaRPr lang="fr-FR" sz="1500" dirty="0" smtClean="0">
                  <a:solidFill>
                    <a:schemeClr val="bg1"/>
                  </a:solidFill>
                  <a:latin typeface="Segoe UI" panose="020B0502040204020203" pitchFamily="34" charset="0"/>
                  <a:cs typeface="Segoe UI" panose="020B0502040204020203" pitchFamily="34" charset="0"/>
                </a:endParaRPr>
              </a:p>
            </p:txBody>
          </p:sp>
        </p:grpSp>
        <p:grpSp>
          <p:nvGrpSpPr>
            <p:cNvPr id="51" name="Groupe 50"/>
            <p:cNvGrpSpPr/>
            <p:nvPr/>
          </p:nvGrpSpPr>
          <p:grpSpPr>
            <a:xfrm>
              <a:off x="690915" y="4570552"/>
              <a:ext cx="1440000" cy="685233"/>
              <a:chOff x="12309556" y="1039488"/>
              <a:chExt cx="1440000" cy="685233"/>
            </a:xfrm>
          </p:grpSpPr>
          <p:sp>
            <p:nvSpPr>
              <p:cNvPr id="52" name="Bouée 51"/>
              <p:cNvSpPr/>
              <p:nvPr/>
            </p:nvSpPr>
            <p:spPr>
              <a:xfrm>
                <a:off x="12777556" y="1039488"/>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Trapèze 52"/>
              <p:cNvSpPr/>
              <p:nvPr/>
            </p:nvSpPr>
            <p:spPr>
              <a:xfrm>
                <a:off x="12309556" y="1292721"/>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Collecter</a:t>
                </a:r>
              </a:p>
            </p:txBody>
          </p:sp>
        </p:grpSp>
      </p:grpSp>
      <p:grpSp>
        <p:nvGrpSpPr>
          <p:cNvPr id="56" name="Groupe 55"/>
          <p:cNvGrpSpPr/>
          <p:nvPr/>
        </p:nvGrpSpPr>
        <p:grpSpPr>
          <a:xfrm>
            <a:off x="7593846" y="2389287"/>
            <a:ext cx="2901435" cy="675388"/>
            <a:chOff x="6528206" y="2357562"/>
            <a:chExt cx="2901435" cy="675388"/>
          </a:xfrm>
        </p:grpSpPr>
        <p:sp>
          <p:nvSpPr>
            <p:cNvPr id="57" name="Bouée 56"/>
            <p:cNvSpPr/>
            <p:nvPr/>
          </p:nvSpPr>
          <p:spPr>
            <a:xfrm>
              <a:off x="8457641"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Bouée 57"/>
            <p:cNvSpPr/>
            <p:nvPr/>
          </p:nvSpPr>
          <p:spPr>
            <a:xfrm>
              <a:off x="6996206" y="235756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9" name="Trapèze 58"/>
            <p:cNvSpPr/>
            <p:nvPr/>
          </p:nvSpPr>
          <p:spPr>
            <a:xfrm>
              <a:off x="7989641"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Étiqueter</a:t>
              </a:r>
              <a:endParaRPr lang="fr-FR" sz="1500" dirty="0">
                <a:solidFill>
                  <a:schemeClr val="bg1"/>
                </a:solidFill>
                <a:latin typeface="Segoe UI" panose="020B0502040204020203" pitchFamily="34" charset="0"/>
                <a:cs typeface="Segoe UI" panose="020B0502040204020203" pitchFamily="34" charset="0"/>
              </a:endParaRPr>
            </a:p>
          </p:txBody>
        </p:sp>
        <p:sp>
          <p:nvSpPr>
            <p:cNvPr id="60" name="Trapèze 59"/>
            <p:cNvSpPr/>
            <p:nvPr/>
          </p:nvSpPr>
          <p:spPr>
            <a:xfrm>
              <a:off x="6528206" y="2600950"/>
              <a:ext cx="14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Modéliser</a:t>
              </a:r>
            </a:p>
          </p:txBody>
        </p:sp>
      </p:grpSp>
      <p:grpSp>
        <p:nvGrpSpPr>
          <p:cNvPr id="46" name="Groupe 45"/>
          <p:cNvGrpSpPr/>
          <p:nvPr/>
        </p:nvGrpSpPr>
        <p:grpSpPr>
          <a:xfrm>
            <a:off x="7885281" y="1871622"/>
            <a:ext cx="2340000" cy="685233"/>
            <a:chOff x="6808923" y="1692124"/>
            <a:chExt cx="2340000" cy="685233"/>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808923" y="1945357"/>
              <a:ext cx="2340000" cy="432000"/>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Vérifier la qualité</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67" name="Groupe 66"/>
            <p:cNvGrpSpPr/>
            <p:nvPr/>
          </p:nvGrpSpPr>
          <p:grpSpPr>
            <a:xfrm>
              <a:off x="2432209" y="1443245"/>
              <a:ext cx="1696825" cy="1075893"/>
              <a:chOff x="2432209" y="1443245"/>
              <a:chExt cx="1696825" cy="1075893"/>
            </a:xfrm>
          </p:grpSpPr>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7">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spTree>
    <p:extLst>
      <p:ext uri="{BB962C8B-B14F-4D97-AF65-F5344CB8AC3E}">
        <p14:creationId xmlns:p14="http://schemas.microsoft.com/office/powerpoint/2010/main" val="423817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750"/>
                                        <p:tgtEl>
                                          <p:spTgt spid="49"/>
                                        </p:tgtEl>
                                      </p:cBhvr>
                                    </p:animEffect>
                                    <p:anim calcmode="lin" valueType="num">
                                      <p:cBhvr>
                                        <p:cTn id="8" dur="750" fill="hold"/>
                                        <p:tgtEl>
                                          <p:spTgt spid="49"/>
                                        </p:tgtEl>
                                        <p:attrNameLst>
                                          <p:attrName>ppt_x</p:attrName>
                                        </p:attrNameLst>
                                      </p:cBhvr>
                                      <p:tavLst>
                                        <p:tav tm="0">
                                          <p:val>
                                            <p:strVal val="#ppt_x"/>
                                          </p:val>
                                        </p:tav>
                                        <p:tav tm="100000">
                                          <p:val>
                                            <p:strVal val="#ppt_x"/>
                                          </p:val>
                                        </p:tav>
                                      </p:tavLst>
                                    </p:anim>
                                    <p:anim calcmode="lin" valueType="num">
                                      <p:cBhvr>
                                        <p:cTn id="9" dur="750" fill="hold"/>
                                        <p:tgtEl>
                                          <p:spTgt spid="4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750"/>
                                        <p:tgtEl>
                                          <p:spTgt spid="56"/>
                                        </p:tgtEl>
                                      </p:cBhvr>
                                    </p:animEffect>
                                    <p:anim calcmode="lin" valueType="num">
                                      <p:cBhvr>
                                        <p:cTn id="13" dur="750" fill="hold"/>
                                        <p:tgtEl>
                                          <p:spTgt spid="56"/>
                                        </p:tgtEl>
                                        <p:attrNameLst>
                                          <p:attrName>ppt_x</p:attrName>
                                        </p:attrNameLst>
                                      </p:cBhvr>
                                      <p:tavLst>
                                        <p:tav tm="0">
                                          <p:val>
                                            <p:strVal val="#ppt_x"/>
                                          </p:val>
                                        </p:tav>
                                        <p:tav tm="100000">
                                          <p:val>
                                            <p:strVal val="#ppt_x"/>
                                          </p:val>
                                        </p:tav>
                                      </p:tavLst>
                                    </p:anim>
                                    <p:anim calcmode="lin" valueType="num">
                                      <p:cBhvr>
                                        <p:cTn id="14" dur="750" fill="hold"/>
                                        <p:tgtEl>
                                          <p:spTgt spid="5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 Créer un jeu de données d’entrainement </a:t>
            </a:r>
          </a:p>
        </p:txBody>
      </p:sp>
      <p:sp>
        <p:nvSpPr>
          <p:cNvPr id="10" name="Espace réservé du texte 9"/>
          <p:cNvSpPr>
            <a:spLocks noGrp="1"/>
          </p:cNvSpPr>
          <p:nvPr>
            <p:ph type="body" sz="quarter" idx="14"/>
          </p:nvPr>
        </p:nvSpPr>
        <p:spPr/>
        <p:txBody>
          <a:bodyPr/>
          <a:lstStyle/>
          <a:p>
            <a:r>
              <a:rPr lang="fr-FR" i="1" dirty="0"/>
              <a:t>Etape 4 </a:t>
            </a:r>
            <a:r>
              <a:rPr lang="fr-FR" dirty="0"/>
              <a:t>: </a:t>
            </a:r>
            <a:r>
              <a:rPr lang="fr-FR" strike="sngStrike" dirty="0"/>
              <a:t>Définir plus annoter les différentes « </a:t>
            </a:r>
            <a:r>
              <a:rPr lang="fr-FR" b="1" i="1" strike="sngStrike" dirty="0"/>
              <a:t>intentions</a:t>
            </a:r>
            <a:r>
              <a:rPr lang="fr-FR" strike="sngStrike" dirty="0"/>
              <a:t> » des clients</a:t>
            </a:r>
            <a:r>
              <a:rPr lang="fr-FR" dirty="0"/>
              <a:t> </a:t>
            </a:r>
            <a:r>
              <a:rPr lang="fr-FR" b="1" dirty="0">
                <a:solidFill>
                  <a:srgbClr val="C00000"/>
                </a:solidFill>
                <a:sym typeface="Wingdings" panose="05000000000000000000" pitchFamily="2" charset="2"/>
              </a:rPr>
              <a:t> Stop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31</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a:t>
            </a:r>
            <a:r>
              <a:rPr lang="fr-FR" sz="2000" b="1" dirty="0" smtClean="0">
                <a:solidFill>
                  <a:schemeClr val="bg1"/>
                </a:solidFill>
                <a:latin typeface="Segoe UI" panose="020B0502040204020203" pitchFamily="34" charset="0"/>
                <a:cs typeface="Segoe UI" panose="020B0502040204020203" pitchFamily="34" charset="0"/>
              </a:rPr>
              <a:t>entre </a:t>
            </a:r>
            <a:r>
              <a:rPr lang="fr-FR" sz="2000" b="1" dirty="0" smtClean="0">
                <a:solidFill>
                  <a:schemeClr val="bg1"/>
                </a:solidFill>
                <a:latin typeface="Segoe UI" panose="020B0502040204020203" pitchFamily="34" charset="0"/>
                <a:cs typeface="Segoe UI" panose="020B0502040204020203" pitchFamily="34" charset="0"/>
              </a:rPr>
              <a:t>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67" name="Groupe 66"/>
            <p:cNvGrpSpPr/>
            <p:nvPr/>
          </p:nvGrpSpPr>
          <p:grpSpPr>
            <a:xfrm>
              <a:off x="2432209" y="1443245"/>
              <a:ext cx="1696825" cy="1075893"/>
              <a:chOff x="2432209" y="1443245"/>
              <a:chExt cx="1696825" cy="1075893"/>
            </a:xfrm>
          </p:grpSpPr>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9" name="Image 68"/>
              <p:cNvPicPr>
                <a:picLocks noChangeAspect="1"/>
              </p:cNvPicPr>
              <p:nvPr/>
            </p:nvPicPr>
            <p:blipFill>
              <a:blip r:embed="rId7">
                <a:clrChange>
                  <a:clrFrom>
                    <a:srgbClr val="FFFFFF"/>
                  </a:clrFrom>
                  <a:clrTo>
                    <a:srgbClr val="FFFFFF">
                      <a:alpha val="0"/>
                    </a:srgbClr>
                  </a:clrTo>
                </a:clrChange>
                <a:grayscl/>
              </a:blip>
              <a:stretch>
                <a:fillRect/>
              </a:stretch>
            </p:blipFill>
            <p:spPr>
              <a:xfrm>
                <a:off x="2850751" y="1577588"/>
                <a:ext cx="866185" cy="821271"/>
              </a:xfrm>
              <a:prstGeom prst="rect">
                <a:avLst/>
              </a:prstGeom>
            </p:spPr>
          </p:pic>
        </p:grpSp>
      </p:grpSp>
      <p:grpSp>
        <p:nvGrpSpPr>
          <p:cNvPr id="27" name="Groupe 26"/>
          <p:cNvGrpSpPr/>
          <p:nvPr/>
        </p:nvGrpSpPr>
        <p:grpSpPr>
          <a:xfrm>
            <a:off x="3797191" y="1717172"/>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87162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857526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III. Aider nos garagistes dans leur </a:t>
            </a:r>
            <a:r>
              <a:rPr lang="fr-FR" b="1" dirty="0" smtClean="0"/>
              <a:t>tâche d’annotation</a:t>
            </a:r>
            <a:endParaRPr lang="fr-FR" b="1" dirty="0"/>
          </a:p>
        </p:txBody>
      </p:sp>
    </p:spTree>
    <p:extLst>
      <p:ext uri="{BB962C8B-B14F-4D97-AF65-F5344CB8AC3E}">
        <p14:creationId xmlns:p14="http://schemas.microsoft.com/office/powerpoint/2010/main" val="1918850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49" name="Imag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50" name="Groupe 49"/>
              <p:cNvGrpSpPr/>
              <p:nvPr/>
            </p:nvGrpSpPr>
            <p:grpSpPr>
              <a:xfrm>
                <a:off x="8159025" y="1738939"/>
                <a:ext cx="3240000" cy="3240000"/>
                <a:chOff x="3125585" y="1663863"/>
                <a:chExt cx="4505498" cy="4538749"/>
              </a:xfrm>
            </p:grpSpPr>
            <p:sp>
              <p:nvSpPr>
                <p:cNvPr id="51" name="Forme libre 50"/>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54" name="Forme libre 53"/>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35" name="Flèche droite 34"/>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pic>
        <p:nvPicPr>
          <p:cNvPr id="47" name="Imag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Problématique</a:t>
            </a:r>
            <a:r>
              <a:rPr lang="fr-FR" dirty="0" smtClean="0"/>
              <a:t> : Comment explorer les données pour créer un jeu d’entraînement ?</a:t>
            </a:r>
            <a:endParaRPr lang="fr-FR" dirty="0"/>
          </a:p>
        </p:txBody>
      </p:sp>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8"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33</a:t>
            </a:fld>
            <a:endParaRPr lang="fr-FR"/>
          </a:p>
        </p:txBody>
      </p:sp>
      <p:grpSp>
        <p:nvGrpSpPr>
          <p:cNvPr id="6" name="Groupe 5"/>
          <p:cNvGrpSpPr/>
          <p:nvPr/>
        </p:nvGrpSpPr>
        <p:grpSpPr>
          <a:xfrm>
            <a:off x="7476149" y="1876174"/>
            <a:ext cx="1986901" cy="1138843"/>
            <a:chOff x="7476149" y="1876174"/>
            <a:chExt cx="1986901" cy="1138843"/>
          </a:xfrm>
        </p:grpSpPr>
        <p:sp>
          <p:nvSpPr>
            <p:cNvPr id="5" name="Pensées 4"/>
            <p:cNvSpPr/>
            <p:nvPr/>
          </p:nvSpPr>
          <p:spPr>
            <a:xfrm>
              <a:off x="8203050" y="2295017"/>
              <a:ext cx="1260000" cy="720000"/>
            </a:xfrm>
            <a:prstGeom prst="cloudCallout">
              <a:avLst>
                <a:gd name="adj1" fmla="val 59609"/>
                <a:gd name="adj2" fmla="val 74598"/>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gestion</a:t>
              </a:r>
            </a:p>
            <a:p>
              <a:pPr algn="ctr"/>
              <a:r>
                <a:rPr lang="fr-FR" sz="1400" b="1" dirty="0" smtClean="0">
                  <a:solidFill>
                    <a:schemeClr val="bg1"/>
                  </a:solidFill>
                  <a:latin typeface="Segoe UI" panose="020B0502040204020203" pitchFamily="34" charset="0"/>
                  <a:cs typeface="Segoe UI" panose="020B0502040204020203" pitchFamily="34" charset="0"/>
                </a:rPr>
                <a:t>RDV</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1" name="Image 60"/>
            <p:cNvPicPr>
              <a:picLocks noChangeAspect="1"/>
            </p:cNvPicPr>
            <p:nvPr/>
          </p:nvPicPr>
          <p:blipFill rotWithShape="1">
            <a:blip r:embed="rId4"/>
            <a:srcRect l="7505" t="2071" r="7328" b="9596"/>
            <a:stretch/>
          </p:blipFill>
          <p:spPr>
            <a:xfrm>
              <a:off x="7476149" y="1876174"/>
              <a:ext cx="459556" cy="476645"/>
            </a:xfrm>
            <a:prstGeom prst="rect">
              <a:avLst/>
            </a:prstGeom>
          </p:spPr>
        </p:pic>
        <p:sp>
          <p:nvSpPr>
            <p:cNvPr id="66" name="Double flèche horizontale 65"/>
            <p:cNvSpPr/>
            <p:nvPr/>
          </p:nvSpPr>
          <p:spPr>
            <a:xfrm rot="2344789">
              <a:off x="7919141" y="228548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11" name="Groupe 10"/>
          <p:cNvGrpSpPr/>
          <p:nvPr/>
        </p:nvGrpSpPr>
        <p:grpSpPr>
          <a:xfrm>
            <a:off x="7892919" y="4212255"/>
            <a:ext cx="1440975" cy="1475907"/>
            <a:chOff x="7892919" y="4212255"/>
            <a:chExt cx="1440975" cy="1475907"/>
          </a:xfrm>
        </p:grpSpPr>
        <p:sp>
          <p:nvSpPr>
            <p:cNvPr id="59" name="Pensées 58"/>
            <p:cNvSpPr/>
            <p:nvPr/>
          </p:nvSpPr>
          <p:spPr>
            <a:xfrm>
              <a:off x="7892919" y="4212255"/>
              <a:ext cx="1260000" cy="720000"/>
            </a:xfrm>
            <a:prstGeom prst="cloudCallout">
              <a:avLst>
                <a:gd name="adj1" fmla="val 77797"/>
                <a:gd name="adj2" fmla="val -51272"/>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édition</a:t>
              </a:r>
            </a:p>
            <a:p>
              <a:pPr algn="ctr"/>
              <a:r>
                <a:rPr lang="fr-FR" sz="1400" b="1" dirty="0" smtClean="0">
                  <a:solidFill>
                    <a:schemeClr val="bg1"/>
                  </a:solidFill>
                  <a:latin typeface="Segoe UI" panose="020B0502040204020203" pitchFamily="34" charset="0"/>
                  <a:cs typeface="Segoe UI" panose="020B0502040204020203" pitchFamily="34" charset="0"/>
                </a:rPr>
                <a:t>devis</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3" name="Image 62"/>
            <p:cNvPicPr>
              <a:picLocks noChangeAspect="1"/>
            </p:cNvPicPr>
            <p:nvPr/>
          </p:nvPicPr>
          <p:blipFill>
            <a:blip r:embed="rId5">
              <a:clrChange>
                <a:clrFrom>
                  <a:srgbClr val="FFFFFF"/>
                </a:clrFrom>
                <a:clrTo>
                  <a:srgbClr val="FFFFFF">
                    <a:alpha val="0"/>
                  </a:srgbClr>
                </a:clrTo>
              </a:clrChange>
            </a:blip>
            <a:stretch>
              <a:fillRect/>
            </a:stretch>
          </p:blipFill>
          <p:spPr>
            <a:xfrm>
              <a:off x="8877955" y="5090808"/>
              <a:ext cx="455939" cy="597354"/>
            </a:xfrm>
            <a:prstGeom prst="rect">
              <a:avLst/>
            </a:prstGeom>
          </p:spPr>
        </p:pic>
        <p:sp>
          <p:nvSpPr>
            <p:cNvPr id="67" name="Double flèche horizontale 66"/>
            <p:cNvSpPr/>
            <p:nvPr/>
          </p:nvSpPr>
          <p:spPr>
            <a:xfrm rot="3653931">
              <a:off x="8647806" y="4933238"/>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grpSp>
        <p:nvGrpSpPr>
          <p:cNvPr id="7" name="Groupe 6"/>
          <p:cNvGrpSpPr/>
          <p:nvPr/>
        </p:nvGrpSpPr>
        <p:grpSpPr>
          <a:xfrm>
            <a:off x="10760058" y="2763554"/>
            <a:ext cx="1260000" cy="1511250"/>
            <a:chOff x="10685004" y="1207109"/>
            <a:chExt cx="1260000" cy="1511250"/>
          </a:xfrm>
        </p:grpSpPr>
        <p:sp>
          <p:nvSpPr>
            <p:cNvPr id="60" name="Pensées 59"/>
            <p:cNvSpPr/>
            <p:nvPr/>
          </p:nvSpPr>
          <p:spPr>
            <a:xfrm>
              <a:off x="10685004" y="1207109"/>
              <a:ext cx="1260000" cy="720000"/>
            </a:xfrm>
            <a:prstGeom prst="cloudCallout">
              <a:avLst>
                <a:gd name="adj1" fmla="val -47027"/>
                <a:gd name="adj2" fmla="val 76739"/>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location</a:t>
              </a:r>
            </a:p>
            <a:p>
              <a:pPr algn="ctr"/>
              <a:r>
                <a:rPr lang="fr-FR" sz="1400" b="1" dirty="0" smtClean="0">
                  <a:solidFill>
                    <a:schemeClr val="bg1"/>
                  </a:solidFill>
                  <a:latin typeface="Segoe UI" panose="020B0502040204020203" pitchFamily="34" charset="0"/>
                  <a:cs typeface="Segoe UI" panose="020B0502040204020203" pitchFamily="34" charset="0"/>
                </a:rPr>
                <a:t>véhicule</a:t>
              </a:r>
              <a:endParaRPr lang="fr-FR" sz="1400" b="1" dirty="0">
                <a:solidFill>
                  <a:schemeClr val="bg1"/>
                </a:solidFill>
                <a:latin typeface="Segoe UI" panose="020B0502040204020203" pitchFamily="34" charset="0"/>
                <a:cs typeface="Segoe UI" panose="020B0502040204020203" pitchFamily="34" charset="0"/>
              </a:endParaRPr>
            </a:p>
          </p:txBody>
        </p:sp>
        <p:pic>
          <p:nvPicPr>
            <p:cNvPr id="65" name="Picture 4" descr="Clefs De Voiture Vectores, Ilustraciones y Gráficos - 123RF"/>
            <p:cNvPicPr>
              <a:picLocks noChangeAspect="1" noChangeArrowheads="1"/>
            </p:cNvPicPr>
            <p:nvPr/>
          </p:nvPicPr>
          <p:blipFill rotWithShape="1">
            <a:blip r:embed="rId6" cstate="print">
              <a:clrChange>
                <a:clrFrom>
                  <a:srgbClr val="BEE2E0"/>
                </a:clrFrom>
                <a:clrTo>
                  <a:srgbClr val="BEE2E0">
                    <a:alpha val="0"/>
                  </a:srgbClr>
                </a:clrTo>
              </a:clrChange>
              <a:extLst>
                <a:ext uri="{28A0092B-C50C-407E-A947-70E740481C1C}">
                  <a14:useLocalDpi xmlns:a14="http://schemas.microsoft.com/office/drawing/2010/main" val="0"/>
                </a:ext>
              </a:extLst>
            </a:blip>
            <a:srcRect l="36493" b="15327"/>
            <a:stretch/>
          </p:blipFill>
          <p:spPr bwMode="auto">
            <a:xfrm>
              <a:off x="11459757" y="2209923"/>
              <a:ext cx="381344" cy="508436"/>
            </a:xfrm>
            <a:prstGeom prst="rect">
              <a:avLst/>
            </a:prstGeom>
            <a:noFill/>
            <a:extLst>
              <a:ext uri="{909E8E84-426E-40DD-AFC4-6F175D3DCCD1}">
                <a14:hiddenFill xmlns:a14="http://schemas.microsoft.com/office/drawing/2010/main">
                  <a:solidFill>
                    <a:srgbClr val="FFFFFF"/>
                  </a:solidFill>
                </a14:hiddenFill>
              </a:ext>
            </a:extLst>
          </p:spPr>
        </p:pic>
        <p:sp>
          <p:nvSpPr>
            <p:cNvPr id="68" name="Double flèche horizontale 67"/>
            <p:cNvSpPr/>
            <p:nvPr/>
          </p:nvSpPr>
          <p:spPr>
            <a:xfrm rot="15108282">
              <a:off x="11292153" y="2050810"/>
              <a:ext cx="386441" cy="1650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2214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III. Aider</a:t>
            </a:r>
            <a:r>
              <a:rPr lang="fr-FR" dirty="0" smtClean="0"/>
              <a:t> </a:t>
            </a:r>
            <a:r>
              <a:rPr lang="fr-FR" dirty="0"/>
              <a:t>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(1)</a:t>
            </a:r>
            <a:r>
              <a:rPr lang="fr-FR" dirty="0" smtClean="0"/>
              <a:t> </a:t>
            </a:r>
            <a:r>
              <a:rPr lang="fr-FR" b="1" dirty="0" smtClean="0"/>
              <a:t>Automatiser cette exploration</a:t>
            </a:r>
            <a:r>
              <a:rPr lang="fr-FR" dirty="0" smtClean="0"/>
              <a:t> par des méthodes non-supervisées</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3"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34</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30" name="Groupe 129"/>
          <p:cNvGrpSpPr/>
          <p:nvPr/>
        </p:nvGrpSpPr>
        <p:grpSpPr>
          <a:xfrm>
            <a:off x="7383320" y="5191345"/>
            <a:ext cx="2937017" cy="1102921"/>
            <a:chOff x="7383320" y="5191345"/>
            <a:chExt cx="2937017" cy="1102921"/>
          </a:xfrm>
        </p:grpSpPr>
        <p:sp>
          <p:nvSpPr>
            <p:cNvPr id="108" name="Ellipse 107"/>
            <p:cNvSpPr/>
            <p:nvPr/>
          </p:nvSpPr>
          <p:spPr>
            <a:xfrm>
              <a:off x="7496324" y="5191345"/>
              <a:ext cx="126682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réglages</a:t>
              </a:r>
              <a:endParaRPr lang="fr-FR" sz="1800" dirty="0">
                <a:solidFill>
                  <a:schemeClr val="bg1"/>
                </a:solidFill>
                <a:latin typeface="Segoe UI" panose="020B0502040204020203" pitchFamily="34" charset="0"/>
                <a:cs typeface="Segoe UI" panose="020B0502040204020203" pitchFamily="34" charset="0"/>
              </a:endParaRPr>
            </a:p>
          </p:txBody>
        </p:sp>
        <p:sp>
          <p:nvSpPr>
            <p:cNvPr id="110" name="Ellipse 109"/>
            <p:cNvSpPr/>
            <p:nvPr/>
          </p:nvSpPr>
          <p:spPr>
            <a:xfrm>
              <a:off x="7383320" y="5754266"/>
              <a:ext cx="293701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connaissance métier</a:t>
              </a:r>
              <a:endParaRPr lang="fr-FR" sz="1800" dirty="0">
                <a:solidFill>
                  <a:schemeClr val="bg1"/>
                </a:solidFill>
                <a:latin typeface="Segoe UI" panose="020B0502040204020203" pitchFamily="34" charset="0"/>
                <a:cs typeface="Segoe UI" panose="020B0502040204020203" pitchFamily="34" charset="0"/>
              </a:endParaRPr>
            </a:p>
          </p:txBody>
        </p:sp>
        <p:sp>
          <p:nvSpPr>
            <p:cNvPr id="112" name="Ellipse 111"/>
            <p:cNvSpPr/>
            <p:nvPr/>
          </p:nvSpPr>
          <p:spPr>
            <a:xfrm>
              <a:off x="9025117" y="5205594"/>
              <a:ext cx="1133475"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abstrait</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29" name="Groupe 128"/>
          <p:cNvGrpSpPr/>
          <p:nvPr/>
        </p:nvGrpSpPr>
        <p:grpSpPr>
          <a:xfrm>
            <a:off x="3948596" y="5169232"/>
            <a:ext cx="2682567" cy="1090292"/>
            <a:chOff x="3948596" y="5169232"/>
            <a:chExt cx="2682567" cy="1090292"/>
          </a:xfrm>
        </p:grpSpPr>
        <p:sp>
          <p:nvSpPr>
            <p:cNvPr id="107" name="Ellipse 106"/>
            <p:cNvSpPr/>
            <p:nvPr/>
          </p:nvSpPr>
          <p:spPr>
            <a:xfrm>
              <a:off x="4171793" y="5169232"/>
              <a:ext cx="183279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109" name="Ellipse 108"/>
            <p:cNvSpPr/>
            <p:nvPr/>
          </p:nvSpPr>
          <p:spPr>
            <a:xfrm>
              <a:off x="3948596" y="5719524"/>
              <a:ext cx="1142071"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sp>
          <p:nvSpPr>
            <p:cNvPr id="114" name="Ellipse 113"/>
            <p:cNvSpPr/>
            <p:nvPr/>
          </p:nvSpPr>
          <p:spPr>
            <a:xfrm>
              <a:off x="5187991" y="5719524"/>
              <a:ext cx="144317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ingénieux</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131" name="Groupe 130"/>
          <p:cNvGrpSpPr/>
          <p:nvPr/>
        </p:nvGrpSpPr>
        <p:grpSpPr>
          <a:xfrm>
            <a:off x="6322161" y="1567140"/>
            <a:ext cx="5256863" cy="3600000"/>
            <a:chOff x="6322161" y="1567140"/>
            <a:chExt cx="5256863" cy="3600000"/>
          </a:xfrm>
        </p:grpSpPr>
        <p:grpSp>
          <p:nvGrpSpPr>
            <p:cNvPr id="80" name="Groupe 79"/>
            <p:cNvGrpSpPr/>
            <p:nvPr/>
          </p:nvGrpSpPr>
          <p:grpSpPr>
            <a:xfrm>
              <a:off x="6450751" y="1567140"/>
              <a:ext cx="5128273" cy="3600000"/>
              <a:chOff x="6450751" y="1567140"/>
              <a:chExt cx="5128273"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 name="Flèche droite 1"/>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 name="Forme libre 6"/>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Forme libre 44"/>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7" name="Forme libre 46"/>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Forme libre 47"/>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0" name="Forme libre 4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Forme libre 50"/>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2" name="Forme libre 51"/>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3" name="Forme libre 52"/>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Forme libre 53"/>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5" name="Forme libre 54"/>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6" name="Forme libre 55"/>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7" name="Forme libre 56"/>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8" name="Forme libre 57"/>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79" name="Groupe 78"/>
              <p:cNvGrpSpPr/>
              <p:nvPr/>
            </p:nvGrpSpPr>
            <p:grpSpPr>
              <a:xfrm>
                <a:off x="6504573" y="3151051"/>
                <a:ext cx="1272649" cy="447621"/>
                <a:chOff x="6504573" y="3151051"/>
                <a:chExt cx="1272649" cy="447621"/>
              </a:xfrm>
              <a:noFill/>
            </p:grpSpPr>
            <p:pic>
              <p:nvPicPr>
                <p:cNvPr id="74" name="Image 73"/>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75" name="Image 74"/>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76" name="Image 75"/>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78" name="Image 7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17" name="Ellipse 116"/>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Topic modeling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127" name="Groupe 126"/>
          <p:cNvGrpSpPr/>
          <p:nvPr/>
        </p:nvGrpSpPr>
        <p:grpSpPr>
          <a:xfrm>
            <a:off x="8763149" y="2259655"/>
            <a:ext cx="2047726" cy="1445570"/>
            <a:chOff x="8763149" y="2259655"/>
            <a:chExt cx="2047726" cy="1445570"/>
          </a:xfrm>
        </p:grpSpPr>
        <p:sp>
          <p:nvSpPr>
            <p:cNvPr id="105" name="Forme libre 104"/>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106" name="Forme libre 105"/>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119" name="Forme libre 118"/>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121" name="Forme libre 120"/>
          <p:cNvSpPr/>
          <p:nvPr/>
        </p:nvSpPr>
        <p:spPr>
          <a:xfrm>
            <a:off x="8839014" y="1622336"/>
            <a:ext cx="2574766" cy="958939"/>
          </a:xfrm>
          <a:custGeom>
            <a:avLst/>
            <a:gdLst>
              <a:gd name="connsiteX0" fmla="*/ 2133786 w 2574766"/>
              <a:gd name="connsiteY0" fmla="*/ 111214 h 958939"/>
              <a:gd name="connsiteX1" fmla="*/ 2133786 w 2574766"/>
              <a:gd name="connsiteY1" fmla="*/ 111214 h 958939"/>
              <a:gd name="connsiteX2" fmla="*/ 266886 w 2574766"/>
              <a:gd name="connsiteY2" fmla="*/ 92164 h 958939"/>
              <a:gd name="connsiteX3" fmla="*/ 238311 w 2574766"/>
              <a:gd name="connsiteY3" fmla="*/ 101689 h 958939"/>
              <a:gd name="connsiteX4" fmla="*/ 190686 w 2574766"/>
              <a:gd name="connsiteY4" fmla="*/ 111214 h 958939"/>
              <a:gd name="connsiteX5" fmla="*/ 133536 w 2574766"/>
              <a:gd name="connsiteY5" fmla="*/ 149314 h 958939"/>
              <a:gd name="connsiteX6" fmla="*/ 104961 w 2574766"/>
              <a:gd name="connsiteY6" fmla="*/ 168364 h 958939"/>
              <a:gd name="connsiteX7" fmla="*/ 38286 w 2574766"/>
              <a:gd name="connsiteY7" fmla="*/ 206464 h 958939"/>
              <a:gd name="connsiteX8" fmla="*/ 9711 w 2574766"/>
              <a:gd name="connsiteY8" fmla="*/ 235039 h 958939"/>
              <a:gd name="connsiteX9" fmla="*/ 186 w 2574766"/>
              <a:gd name="connsiteY9" fmla="*/ 273139 h 958939"/>
              <a:gd name="connsiteX10" fmla="*/ 19236 w 2574766"/>
              <a:gd name="connsiteY10" fmla="*/ 444589 h 958939"/>
              <a:gd name="connsiteX11" fmla="*/ 38286 w 2574766"/>
              <a:gd name="connsiteY11" fmla="*/ 482689 h 958939"/>
              <a:gd name="connsiteX12" fmla="*/ 76386 w 2574766"/>
              <a:gd name="connsiteY12" fmla="*/ 539839 h 958939"/>
              <a:gd name="connsiteX13" fmla="*/ 95436 w 2574766"/>
              <a:gd name="connsiteY13" fmla="*/ 568414 h 958939"/>
              <a:gd name="connsiteX14" fmla="*/ 124011 w 2574766"/>
              <a:gd name="connsiteY14" fmla="*/ 587464 h 958939"/>
              <a:gd name="connsiteX15" fmla="*/ 162111 w 2574766"/>
              <a:gd name="connsiteY15" fmla="*/ 616039 h 958939"/>
              <a:gd name="connsiteX16" fmla="*/ 209736 w 2574766"/>
              <a:gd name="connsiteY16" fmla="*/ 644614 h 958939"/>
              <a:gd name="connsiteX17" fmla="*/ 295461 w 2574766"/>
              <a:gd name="connsiteY17" fmla="*/ 682714 h 958939"/>
              <a:gd name="connsiteX18" fmla="*/ 333561 w 2574766"/>
              <a:gd name="connsiteY18" fmla="*/ 701764 h 958939"/>
              <a:gd name="connsiteX19" fmla="*/ 381186 w 2574766"/>
              <a:gd name="connsiteY19" fmla="*/ 711289 h 958939"/>
              <a:gd name="connsiteX20" fmla="*/ 505011 w 2574766"/>
              <a:gd name="connsiteY20" fmla="*/ 730339 h 958939"/>
              <a:gd name="connsiteX21" fmla="*/ 628836 w 2574766"/>
              <a:gd name="connsiteY21" fmla="*/ 758914 h 958939"/>
              <a:gd name="connsiteX22" fmla="*/ 695511 w 2574766"/>
              <a:gd name="connsiteY22" fmla="*/ 777964 h 958939"/>
              <a:gd name="connsiteX23" fmla="*/ 743136 w 2574766"/>
              <a:gd name="connsiteY23" fmla="*/ 787489 h 958939"/>
              <a:gd name="connsiteX24" fmla="*/ 781236 w 2574766"/>
              <a:gd name="connsiteY24" fmla="*/ 797014 h 958939"/>
              <a:gd name="connsiteX25" fmla="*/ 847911 w 2574766"/>
              <a:gd name="connsiteY25" fmla="*/ 806539 h 958939"/>
              <a:gd name="connsiteX26" fmla="*/ 886011 w 2574766"/>
              <a:gd name="connsiteY26" fmla="*/ 816064 h 958939"/>
              <a:gd name="connsiteX27" fmla="*/ 943161 w 2574766"/>
              <a:gd name="connsiteY27" fmla="*/ 825589 h 958939"/>
              <a:gd name="connsiteX28" fmla="*/ 981261 w 2574766"/>
              <a:gd name="connsiteY28" fmla="*/ 835114 h 958939"/>
              <a:gd name="connsiteX29" fmla="*/ 1028886 w 2574766"/>
              <a:gd name="connsiteY29" fmla="*/ 844639 h 958939"/>
              <a:gd name="connsiteX30" fmla="*/ 1057461 w 2574766"/>
              <a:gd name="connsiteY30" fmla="*/ 854164 h 958939"/>
              <a:gd name="connsiteX31" fmla="*/ 1124136 w 2574766"/>
              <a:gd name="connsiteY31" fmla="*/ 863689 h 958939"/>
              <a:gd name="connsiteX32" fmla="*/ 1171761 w 2574766"/>
              <a:gd name="connsiteY32" fmla="*/ 882739 h 958939"/>
              <a:gd name="connsiteX33" fmla="*/ 1305111 w 2574766"/>
              <a:gd name="connsiteY33" fmla="*/ 901789 h 958939"/>
              <a:gd name="connsiteX34" fmla="*/ 1343211 w 2574766"/>
              <a:gd name="connsiteY34" fmla="*/ 911314 h 958939"/>
              <a:gd name="connsiteX35" fmla="*/ 1400361 w 2574766"/>
              <a:gd name="connsiteY35" fmla="*/ 920839 h 958939"/>
              <a:gd name="connsiteX36" fmla="*/ 1447986 w 2574766"/>
              <a:gd name="connsiteY36" fmla="*/ 930364 h 958939"/>
              <a:gd name="connsiteX37" fmla="*/ 1505136 w 2574766"/>
              <a:gd name="connsiteY37" fmla="*/ 939889 h 958939"/>
              <a:gd name="connsiteX38" fmla="*/ 1543236 w 2574766"/>
              <a:gd name="connsiteY38" fmla="*/ 949414 h 958939"/>
              <a:gd name="connsiteX39" fmla="*/ 1590861 w 2574766"/>
              <a:gd name="connsiteY39" fmla="*/ 958939 h 958939"/>
              <a:gd name="connsiteX40" fmla="*/ 2048061 w 2574766"/>
              <a:gd name="connsiteY40" fmla="*/ 949414 h 958939"/>
              <a:gd name="connsiteX41" fmla="*/ 2086161 w 2574766"/>
              <a:gd name="connsiteY41" fmla="*/ 930364 h 958939"/>
              <a:gd name="connsiteX42" fmla="*/ 2162361 w 2574766"/>
              <a:gd name="connsiteY42" fmla="*/ 920839 h 958939"/>
              <a:gd name="connsiteX43" fmla="*/ 2257611 w 2574766"/>
              <a:gd name="connsiteY43" fmla="*/ 882739 h 958939"/>
              <a:gd name="connsiteX44" fmla="*/ 2295711 w 2574766"/>
              <a:gd name="connsiteY44" fmla="*/ 854164 h 958939"/>
              <a:gd name="connsiteX45" fmla="*/ 2324286 w 2574766"/>
              <a:gd name="connsiteY45" fmla="*/ 844639 h 958939"/>
              <a:gd name="connsiteX46" fmla="*/ 2390961 w 2574766"/>
              <a:gd name="connsiteY46" fmla="*/ 797014 h 958939"/>
              <a:gd name="connsiteX47" fmla="*/ 2419536 w 2574766"/>
              <a:gd name="connsiteY47" fmla="*/ 787489 h 958939"/>
              <a:gd name="connsiteX48" fmla="*/ 2486211 w 2574766"/>
              <a:gd name="connsiteY48" fmla="*/ 749389 h 958939"/>
              <a:gd name="connsiteX49" fmla="*/ 2533836 w 2574766"/>
              <a:gd name="connsiteY49" fmla="*/ 682714 h 958939"/>
              <a:gd name="connsiteX50" fmla="*/ 2562411 w 2574766"/>
              <a:gd name="connsiteY50" fmla="*/ 644614 h 958939"/>
              <a:gd name="connsiteX51" fmla="*/ 2552886 w 2574766"/>
              <a:gd name="connsiteY51" fmla="*/ 425539 h 958939"/>
              <a:gd name="connsiteX52" fmla="*/ 2524311 w 2574766"/>
              <a:gd name="connsiteY52" fmla="*/ 387439 h 958939"/>
              <a:gd name="connsiteX53" fmla="*/ 2486211 w 2574766"/>
              <a:gd name="connsiteY53" fmla="*/ 320764 h 958939"/>
              <a:gd name="connsiteX54" fmla="*/ 2457636 w 2574766"/>
              <a:gd name="connsiteY54" fmla="*/ 282664 h 958939"/>
              <a:gd name="connsiteX55" fmla="*/ 2419536 w 2574766"/>
              <a:gd name="connsiteY55" fmla="*/ 225514 h 958939"/>
              <a:gd name="connsiteX56" fmla="*/ 2371911 w 2574766"/>
              <a:gd name="connsiteY56" fmla="*/ 168364 h 958939"/>
              <a:gd name="connsiteX57" fmla="*/ 2286186 w 2574766"/>
              <a:gd name="connsiteY57" fmla="*/ 120739 h 958939"/>
              <a:gd name="connsiteX58" fmla="*/ 2257611 w 2574766"/>
              <a:gd name="connsiteY58" fmla="*/ 101689 h 958939"/>
              <a:gd name="connsiteX59" fmla="*/ 2229036 w 2574766"/>
              <a:gd name="connsiteY59" fmla="*/ 92164 h 958939"/>
              <a:gd name="connsiteX60" fmla="*/ 2105211 w 2574766"/>
              <a:gd name="connsiteY60" fmla="*/ 73114 h 958939"/>
              <a:gd name="connsiteX61" fmla="*/ 2029011 w 2574766"/>
              <a:gd name="connsiteY61" fmla="*/ 54064 h 958939"/>
              <a:gd name="connsiteX62" fmla="*/ 2000436 w 2574766"/>
              <a:gd name="connsiteY62" fmla="*/ 44539 h 958939"/>
              <a:gd name="connsiteX63" fmla="*/ 1924236 w 2574766"/>
              <a:gd name="connsiteY63" fmla="*/ 35014 h 958939"/>
              <a:gd name="connsiteX64" fmla="*/ 1295586 w 2574766"/>
              <a:gd name="connsiteY64" fmla="*/ 25489 h 95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574766" h="958939">
                <a:moveTo>
                  <a:pt x="2133786" y="111214"/>
                </a:moveTo>
                <a:lnTo>
                  <a:pt x="2133786" y="111214"/>
                </a:lnTo>
                <a:lnTo>
                  <a:pt x="266886" y="92164"/>
                </a:lnTo>
                <a:cubicBezTo>
                  <a:pt x="256846" y="92114"/>
                  <a:pt x="248051" y="99254"/>
                  <a:pt x="238311" y="101689"/>
                </a:cubicBezTo>
                <a:cubicBezTo>
                  <a:pt x="222605" y="105616"/>
                  <a:pt x="206561" y="108039"/>
                  <a:pt x="190686" y="111214"/>
                </a:cubicBezTo>
                <a:lnTo>
                  <a:pt x="133536" y="149314"/>
                </a:lnTo>
                <a:cubicBezTo>
                  <a:pt x="124011" y="155664"/>
                  <a:pt x="115200" y="163244"/>
                  <a:pt x="104961" y="168364"/>
                </a:cubicBezTo>
                <a:cubicBezTo>
                  <a:pt x="81670" y="180009"/>
                  <a:pt x="58481" y="189635"/>
                  <a:pt x="38286" y="206464"/>
                </a:cubicBezTo>
                <a:cubicBezTo>
                  <a:pt x="27938" y="215088"/>
                  <a:pt x="19236" y="225514"/>
                  <a:pt x="9711" y="235039"/>
                </a:cubicBezTo>
                <a:cubicBezTo>
                  <a:pt x="6536" y="247739"/>
                  <a:pt x="186" y="260048"/>
                  <a:pt x="186" y="273139"/>
                </a:cubicBezTo>
                <a:cubicBezTo>
                  <a:pt x="186" y="324224"/>
                  <a:pt x="-3239" y="392148"/>
                  <a:pt x="19236" y="444589"/>
                </a:cubicBezTo>
                <a:cubicBezTo>
                  <a:pt x="24829" y="457640"/>
                  <a:pt x="30981" y="470513"/>
                  <a:pt x="38286" y="482689"/>
                </a:cubicBezTo>
                <a:cubicBezTo>
                  <a:pt x="50066" y="502322"/>
                  <a:pt x="63686" y="520789"/>
                  <a:pt x="76386" y="539839"/>
                </a:cubicBezTo>
                <a:cubicBezTo>
                  <a:pt x="82736" y="549364"/>
                  <a:pt x="85911" y="562064"/>
                  <a:pt x="95436" y="568414"/>
                </a:cubicBezTo>
                <a:cubicBezTo>
                  <a:pt x="104961" y="574764"/>
                  <a:pt x="114696" y="580810"/>
                  <a:pt x="124011" y="587464"/>
                </a:cubicBezTo>
                <a:cubicBezTo>
                  <a:pt x="136929" y="596691"/>
                  <a:pt x="148902" y="607233"/>
                  <a:pt x="162111" y="616039"/>
                </a:cubicBezTo>
                <a:cubicBezTo>
                  <a:pt x="177515" y="626308"/>
                  <a:pt x="194332" y="634345"/>
                  <a:pt x="209736" y="644614"/>
                </a:cubicBezTo>
                <a:cubicBezTo>
                  <a:pt x="269904" y="684726"/>
                  <a:pt x="222972" y="668216"/>
                  <a:pt x="295461" y="682714"/>
                </a:cubicBezTo>
                <a:cubicBezTo>
                  <a:pt x="308161" y="689064"/>
                  <a:pt x="320091" y="697274"/>
                  <a:pt x="333561" y="701764"/>
                </a:cubicBezTo>
                <a:cubicBezTo>
                  <a:pt x="348920" y="706884"/>
                  <a:pt x="365258" y="708393"/>
                  <a:pt x="381186" y="711289"/>
                </a:cubicBezTo>
                <a:cubicBezTo>
                  <a:pt x="429644" y="720100"/>
                  <a:pt x="455065" y="723204"/>
                  <a:pt x="505011" y="730339"/>
                </a:cubicBezTo>
                <a:cubicBezTo>
                  <a:pt x="583460" y="756489"/>
                  <a:pt x="542282" y="746549"/>
                  <a:pt x="628836" y="758914"/>
                </a:cubicBezTo>
                <a:cubicBezTo>
                  <a:pt x="660657" y="769521"/>
                  <a:pt x="659631" y="769991"/>
                  <a:pt x="695511" y="777964"/>
                </a:cubicBezTo>
                <a:cubicBezTo>
                  <a:pt x="711315" y="781476"/>
                  <a:pt x="727332" y="783977"/>
                  <a:pt x="743136" y="787489"/>
                </a:cubicBezTo>
                <a:cubicBezTo>
                  <a:pt x="755915" y="790329"/>
                  <a:pt x="768356" y="794672"/>
                  <a:pt x="781236" y="797014"/>
                </a:cubicBezTo>
                <a:cubicBezTo>
                  <a:pt x="803325" y="801030"/>
                  <a:pt x="825822" y="802523"/>
                  <a:pt x="847911" y="806539"/>
                </a:cubicBezTo>
                <a:cubicBezTo>
                  <a:pt x="860791" y="808881"/>
                  <a:pt x="873174" y="813497"/>
                  <a:pt x="886011" y="816064"/>
                </a:cubicBezTo>
                <a:cubicBezTo>
                  <a:pt x="904949" y="819852"/>
                  <a:pt x="924223" y="821801"/>
                  <a:pt x="943161" y="825589"/>
                </a:cubicBezTo>
                <a:cubicBezTo>
                  <a:pt x="955998" y="828156"/>
                  <a:pt x="968482" y="832274"/>
                  <a:pt x="981261" y="835114"/>
                </a:cubicBezTo>
                <a:cubicBezTo>
                  <a:pt x="997065" y="838626"/>
                  <a:pt x="1013180" y="840712"/>
                  <a:pt x="1028886" y="844639"/>
                </a:cubicBezTo>
                <a:cubicBezTo>
                  <a:pt x="1038626" y="847074"/>
                  <a:pt x="1047616" y="852195"/>
                  <a:pt x="1057461" y="854164"/>
                </a:cubicBezTo>
                <a:cubicBezTo>
                  <a:pt x="1079476" y="858567"/>
                  <a:pt x="1101911" y="860514"/>
                  <a:pt x="1124136" y="863689"/>
                </a:cubicBezTo>
                <a:cubicBezTo>
                  <a:pt x="1140011" y="870039"/>
                  <a:pt x="1155266" y="878240"/>
                  <a:pt x="1171761" y="882739"/>
                </a:cubicBezTo>
                <a:cubicBezTo>
                  <a:pt x="1200027" y="890448"/>
                  <a:pt x="1281497" y="897853"/>
                  <a:pt x="1305111" y="901789"/>
                </a:cubicBezTo>
                <a:cubicBezTo>
                  <a:pt x="1318024" y="903941"/>
                  <a:pt x="1330374" y="908747"/>
                  <a:pt x="1343211" y="911314"/>
                </a:cubicBezTo>
                <a:cubicBezTo>
                  <a:pt x="1362149" y="915102"/>
                  <a:pt x="1381360" y="917384"/>
                  <a:pt x="1400361" y="920839"/>
                </a:cubicBezTo>
                <a:cubicBezTo>
                  <a:pt x="1416289" y="923735"/>
                  <a:pt x="1432058" y="927468"/>
                  <a:pt x="1447986" y="930364"/>
                </a:cubicBezTo>
                <a:cubicBezTo>
                  <a:pt x="1466987" y="933819"/>
                  <a:pt x="1486198" y="936101"/>
                  <a:pt x="1505136" y="939889"/>
                </a:cubicBezTo>
                <a:cubicBezTo>
                  <a:pt x="1517973" y="942456"/>
                  <a:pt x="1530457" y="946574"/>
                  <a:pt x="1543236" y="949414"/>
                </a:cubicBezTo>
                <a:cubicBezTo>
                  <a:pt x="1559040" y="952926"/>
                  <a:pt x="1574986" y="955764"/>
                  <a:pt x="1590861" y="958939"/>
                </a:cubicBezTo>
                <a:cubicBezTo>
                  <a:pt x="1743261" y="955764"/>
                  <a:pt x="1895881" y="958194"/>
                  <a:pt x="2048061" y="949414"/>
                </a:cubicBezTo>
                <a:cubicBezTo>
                  <a:pt x="2062236" y="948596"/>
                  <a:pt x="2072386" y="933808"/>
                  <a:pt x="2086161" y="930364"/>
                </a:cubicBezTo>
                <a:cubicBezTo>
                  <a:pt x="2110994" y="924156"/>
                  <a:pt x="2136961" y="924014"/>
                  <a:pt x="2162361" y="920839"/>
                </a:cubicBezTo>
                <a:cubicBezTo>
                  <a:pt x="2194111" y="908139"/>
                  <a:pt x="2230254" y="903256"/>
                  <a:pt x="2257611" y="882739"/>
                </a:cubicBezTo>
                <a:cubicBezTo>
                  <a:pt x="2270311" y="873214"/>
                  <a:pt x="2281928" y="862040"/>
                  <a:pt x="2295711" y="854164"/>
                </a:cubicBezTo>
                <a:cubicBezTo>
                  <a:pt x="2304428" y="849183"/>
                  <a:pt x="2315306" y="849129"/>
                  <a:pt x="2324286" y="844639"/>
                </a:cubicBezTo>
                <a:cubicBezTo>
                  <a:pt x="2353770" y="829897"/>
                  <a:pt x="2360760" y="814272"/>
                  <a:pt x="2390961" y="797014"/>
                </a:cubicBezTo>
                <a:cubicBezTo>
                  <a:pt x="2399678" y="792033"/>
                  <a:pt x="2410308" y="791444"/>
                  <a:pt x="2419536" y="787489"/>
                </a:cubicBezTo>
                <a:cubicBezTo>
                  <a:pt x="2438717" y="779269"/>
                  <a:pt x="2469330" y="763456"/>
                  <a:pt x="2486211" y="749389"/>
                </a:cubicBezTo>
                <a:cubicBezTo>
                  <a:pt x="2528842" y="713863"/>
                  <a:pt x="2504528" y="729606"/>
                  <a:pt x="2533836" y="682714"/>
                </a:cubicBezTo>
                <a:cubicBezTo>
                  <a:pt x="2542250" y="669252"/>
                  <a:pt x="2552886" y="657314"/>
                  <a:pt x="2562411" y="644614"/>
                </a:cubicBezTo>
                <a:cubicBezTo>
                  <a:pt x="2577679" y="553008"/>
                  <a:pt x="2583175" y="552752"/>
                  <a:pt x="2552886" y="425539"/>
                </a:cubicBezTo>
                <a:cubicBezTo>
                  <a:pt x="2549209" y="410096"/>
                  <a:pt x="2533538" y="400357"/>
                  <a:pt x="2524311" y="387439"/>
                </a:cubicBezTo>
                <a:cubicBezTo>
                  <a:pt x="2471876" y="314030"/>
                  <a:pt x="2542021" y="410059"/>
                  <a:pt x="2486211" y="320764"/>
                </a:cubicBezTo>
                <a:cubicBezTo>
                  <a:pt x="2477797" y="307302"/>
                  <a:pt x="2467161" y="295364"/>
                  <a:pt x="2457636" y="282664"/>
                </a:cubicBezTo>
                <a:cubicBezTo>
                  <a:pt x="2440897" y="232446"/>
                  <a:pt x="2459174" y="273080"/>
                  <a:pt x="2419536" y="225514"/>
                </a:cubicBezTo>
                <a:cubicBezTo>
                  <a:pt x="2382792" y="181421"/>
                  <a:pt x="2420609" y="210105"/>
                  <a:pt x="2371911" y="168364"/>
                </a:cubicBezTo>
                <a:cubicBezTo>
                  <a:pt x="2319453" y="123400"/>
                  <a:pt x="2349283" y="152287"/>
                  <a:pt x="2286186" y="120739"/>
                </a:cubicBezTo>
                <a:cubicBezTo>
                  <a:pt x="2275947" y="115619"/>
                  <a:pt x="2267850" y="106809"/>
                  <a:pt x="2257611" y="101689"/>
                </a:cubicBezTo>
                <a:cubicBezTo>
                  <a:pt x="2248631" y="97199"/>
                  <a:pt x="2238690" y="94922"/>
                  <a:pt x="2229036" y="92164"/>
                </a:cubicBezTo>
                <a:cubicBezTo>
                  <a:pt x="2176542" y="77166"/>
                  <a:pt x="2174301" y="80791"/>
                  <a:pt x="2105211" y="73114"/>
                </a:cubicBezTo>
                <a:cubicBezTo>
                  <a:pt x="2039892" y="51341"/>
                  <a:pt x="2120963" y="77052"/>
                  <a:pt x="2029011" y="54064"/>
                </a:cubicBezTo>
                <a:cubicBezTo>
                  <a:pt x="2019271" y="51629"/>
                  <a:pt x="2010314" y="46335"/>
                  <a:pt x="2000436" y="44539"/>
                </a:cubicBezTo>
                <a:cubicBezTo>
                  <a:pt x="1975251" y="39960"/>
                  <a:pt x="1949636" y="38189"/>
                  <a:pt x="1924236" y="35014"/>
                </a:cubicBezTo>
                <a:cubicBezTo>
                  <a:pt x="1705901" y="-37764"/>
                  <a:pt x="1905701" y="25489"/>
                  <a:pt x="1295586" y="2548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0" name="Groupe 139"/>
          <p:cNvGrpSpPr/>
          <p:nvPr/>
        </p:nvGrpSpPr>
        <p:grpSpPr>
          <a:xfrm>
            <a:off x="9987835" y="6302939"/>
            <a:ext cx="1865612" cy="360000"/>
            <a:chOff x="2009537" y="6220063"/>
            <a:chExt cx="1865612" cy="360000"/>
          </a:xfrm>
        </p:grpSpPr>
        <p:sp>
          <p:nvSpPr>
            <p:cNvPr id="141" name="Rectangle 14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42" name="Image 14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43" name="Rectangle 142"/>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Xu et Tian (2015)</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2" name="Groupe 151"/>
          <p:cNvGrpSpPr/>
          <p:nvPr/>
        </p:nvGrpSpPr>
        <p:grpSpPr>
          <a:xfrm>
            <a:off x="8774443" y="2281727"/>
            <a:ext cx="2949227" cy="2028642"/>
            <a:chOff x="8774443" y="2281727"/>
            <a:chExt cx="2949227" cy="2028642"/>
          </a:xfrm>
        </p:grpSpPr>
        <p:sp>
          <p:nvSpPr>
            <p:cNvPr id="134" name="Forme libre 133"/>
            <p:cNvSpPr/>
            <p:nvPr/>
          </p:nvSpPr>
          <p:spPr>
            <a:xfrm>
              <a:off x="8774443" y="2281727"/>
              <a:ext cx="2049056" cy="1430845"/>
            </a:xfrm>
            <a:custGeom>
              <a:avLst/>
              <a:gdLst>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29548 w 2120926"/>
                <a:gd name="connsiteY15" fmla="*/ 28280 h 1432874"/>
                <a:gd name="connsiteX16" fmla="*/ 110694 w 2120926"/>
                <a:gd name="connsiteY16" fmla="*/ 56561 h 1432874"/>
                <a:gd name="connsiteX17" fmla="*/ 54133 w 2120926"/>
                <a:gd name="connsiteY17" fmla="*/ 75414 h 1432874"/>
                <a:gd name="connsiteX18" fmla="*/ 16426 w 2120926"/>
                <a:gd name="connsiteY18" fmla="*/ 160255 h 1432874"/>
                <a:gd name="connsiteX19" fmla="*/ 16426 w 2120926"/>
                <a:gd name="connsiteY19" fmla="*/ 339365 h 1432874"/>
                <a:gd name="connsiteX20" fmla="*/ 35280 w 2120926"/>
                <a:gd name="connsiteY20" fmla="*/ 367645 h 1432874"/>
                <a:gd name="connsiteX21" fmla="*/ 54133 w 2120926"/>
                <a:gd name="connsiteY21" fmla="*/ 405352 h 1432874"/>
                <a:gd name="connsiteX22" fmla="*/ 91841 w 2120926"/>
                <a:gd name="connsiteY22" fmla="*/ 461913 h 1432874"/>
                <a:gd name="connsiteX23" fmla="*/ 120121 w 2120926"/>
                <a:gd name="connsiteY23" fmla="*/ 537328 h 1432874"/>
                <a:gd name="connsiteX24" fmla="*/ 148401 w 2120926"/>
                <a:gd name="connsiteY24" fmla="*/ 622169 h 1432874"/>
                <a:gd name="connsiteX25" fmla="*/ 157828 w 2120926"/>
                <a:gd name="connsiteY25" fmla="*/ 650449 h 1432874"/>
                <a:gd name="connsiteX26" fmla="*/ 167255 w 2120926"/>
                <a:gd name="connsiteY26" fmla="*/ 697583 h 1432874"/>
                <a:gd name="connsiteX27" fmla="*/ 176682 w 2120926"/>
                <a:gd name="connsiteY27" fmla="*/ 725864 h 1432874"/>
                <a:gd name="connsiteX28" fmla="*/ 186109 w 2120926"/>
                <a:gd name="connsiteY28" fmla="*/ 763571 h 1432874"/>
                <a:gd name="connsiteX29" fmla="*/ 195536 w 2120926"/>
                <a:gd name="connsiteY29" fmla="*/ 791851 h 1432874"/>
                <a:gd name="connsiteX30" fmla="*/ 214389 w 2120926"/>
                <a:gd name="connsiteY30" fmla="*/ 867266 h 1432874"/>
                <a:gd name="connsiteX31" fmla="*/ 261523 w 2120926"/>
                <a:gd name="connsiteY31" fmla="*/ 914400 h 1432874"/>
                <a:gd name="connsiteX32" fmla="*/ 289804 w 2120926"/>
                <a:gd name="connsiteY32" fmla="*/ 942680 h 1432874"/>
                <a:gd name="connsiteX33" fmla="*/ 374645 w 2120926"/>
                <a:gd name="connsiteY33" fmla="*/ 989814 h 1432874"/>
                <a:gd name="connsiteX34" fmla="*/ 402925 w 2120926"/>
                <a:gd name="connsiteY34" fmla="*/ 1008668 h 1432874"/>
                <a:gd name="connsiteX35" fmla="*/ 412352 w 2120926"/>
                <a:gd name="connsiteY35" fmla="*/ 1036948 h 1432874"/>
                <a:gd name="connsiteX36" fmla="*/ 421779 w 2120926"/>
                <a:gd name="connsiteY36" fmla="*/ 1225484 h 1432874"/>
                <a:gd name="connsiteX37" fmla="*/ 440632 w 2120926"/>
                <a:gd name="connsiteY37" fmla="*/ 1291472 h 1432874"/>
                <a:gd name="connsiteX38" fmla="*/ 478340 w 2120926"/>
                <a:gd name="connsiteY38" fmla="*/ 1348033 h 1432874"/>
                <a:gd name="connsiteX39" fmla="*/ 525474 w 2120926"/>
                <a:gd name="connsiteY39" fmla="*/ 1385740 h 1432874"/>
                <a:gd name="connsiteX40" fmla="*/ 714010 w 2120926"/>
                <a:gd name="connsiteY40" fmla="*/ 1414020 h 1432874"/>
                <a:gd name="connsiteX41" fmla="*/ 789424 w 2120926"/>
                <a:gd name="connsiteY41" fmla="*/ 1432874 h 1432874"/>
                <a:gd name="connsiteX42" fmla="*/ 1091082 w 2120926"/>
                <a:gd name="connsiteY42" fmla="*/ 1423447 h 1432874"/>
                <a:gd name="connsiteX43" fmla="*/ 1147643 w 2120926"/>
                <a:gd name="connsiteY43" fmla="*/ 1414020 h 1432874"/>
                <a:gd name="connsiteX44" fmla="*/ 1373886 w 2120926"/>
                <a:gd name="connsiteY44" fmla="*/ 1404594 h 1432874"/>
                <a:gd name="connsiteX45" fmla="*/ 1458727 w 2120926"/>
                <a:gd name="connsiteY45" fmla="*/ 1385740 h 1432874"/>
                <a:gd name="connsiteX46" fmla="*/ 1524715 w 2120926"/>
                <a:gd name="connsiteY46" fmla="*/ 1366886 h 1432874"/>
                <a:gd name="connsiteX47" fmla="*/ 1656690 w 2120926"/>
                <a:gd name="connsiteY47" fmla="*/ 1376313 h 1432874"/>
                <a:gd name="connsiteX48" fmla="*/ 1807519 w 2120926"/>
                <a:gd name="connsiteY48" fmla="*/ 1404594 h 1432874"/>
                <a:gd name="connsiteX49" fmla="*/ 1920641 w 2120926"/>
                <a:gd name="connsiteY49" fmla="*/ 1395167 h 1432874"/>
                <a:gd name="connsiteX50" fmla="*/ 1939494 w 2120926"/>
                <a:gd name="connsiteY50" fmla="*/ 1366886 h 1432874"/>
                <a:gd name="connsiteX51" fmla="*/ 1996055 w 2120926"/>
                <a:gd name="connsiteY51" fmla="*/ 1319752 h 1432874"/>
                <a:gd name="connsiteX52" fmla="*/ 2043189 w 2120926"/>
                <a:gd name="connsiteY52" fmla="*/ 1234911 h 1432874"/>
                <a:gd name="connsiteX53" fmla="*/ 2033762 w 2120926"/>
                <a:gd name="connsiteY53" fmla="*/ 1102936 h 1432874"/>
                <a:gd name="connsiteX54" fmla="*/ 2014909 w 2120926"/>
                <a:gd name="connsiteY54" fmla="*/ 1008668 h 1432874"/>
                <a:gd name="connsiteX55" fmla="*/ 2024336 w 2120926"/>
                <a:gd name="connsiteY55" fmla="*/ 820132 h 1432874"/>
                <a:gd name="connsiteX56" fmla="*/ 2043189 w 2120926"/>
                <a:gd name="connsiteY56" fmla="*/ 791851 h 1432874"/>
                <a:gd name="connsiteX57" fmla="*/ 2062043 w 2120926"/>
                <a:gd name="connsiteY57" fmla="*/ 716437 h 1432874"/>
                <a:gd name="connsiteX58" fmla="*/ 2090323 w 2120926"/>
                <a:gd name="connsiteY58" fmla="*/ 659876 h 1432874"/>
                <a:gd name="connsiteX59" fmla="*/ 2109177 w 2120926"/>
                <a:gd name="connsiteY59" fmla="*/ 631596 h 1432874"/>
                <a:gd name="connsiteX60" fmla="*/ 2109177 w 2120926"/>
                <a:gd name="connsiteY60" fmla="*/ 395926 h 1432874"/>
                <a:gd name="connsiteX61" fmla="*/ 2090323 w 2120926"/>
                <a:gd name="connsiteY61" fmla="*/ 367645 h 1432874"/>
                <a:gd name="connsiteX62" fmla="*/ 2014909 w 2120926"/>
                <a:gd name="connsiteY62" fmla="*/ 292231 h 1432874"/>
                <a:gd name="connsiteX63" fmla="*/ 1958348 w 2120926"/>
                <a:gd name="connsiteY63" fmla="*/ 263950 h 1432874"/>
                <a:gd name="connsiteX64" fmla="*/ 1930067 w 2120926"/>
                <a:gd name="connsiteY64" fmla="*/ 245097 h 1432874"/>
                <a:gd name="connsiteX65" fmla="*/ 1873507 w 2120926"/>
                <a:gd name="connsiteY65" fmla="*/ 226243 h 1432874"/>
                <a:gd name="connsiteX66" fmla="*/ 1835799 w 2120926"/>
                <a:gd name="connsiteY66" fmla="*/ 207389 h 1432874"/>
                <a:gd name="connsiteX67" fmla="*/ 1807519 w 2120926"/>
                <a:gd name="connsiteY67" fmla="*/ 188536 h 1432874"/>
                <a:gd name="connsiteX68" fmla="*/ 1769812 w 2120926"/>
                <a:gd name="connsiteY68" fmla="*/ 179109 h 1432874"/>
                <a:gd name="connsiteX69" fmla="*/ 1684971 w 2120926"/>
                <a:gd name="connsiteY69" fmla="*/ 150829 h 1432874"/>
                <a:gd name="connsiteX70" fmla="*/ 1270191 w 2120926"/>
                <a:gd name="connsiteY70" fmla="*/ 169682 h 1432874"/>
                <a:gd name="connsiteX71" fmla="*/ 1204204 w 2120926"/>
                <a:gd name="connsiteY71" fmla="*/ 188536 h 1432874"/>
                <a:gd name="connsiteX72" fmla="*/ 1147643 w 2120926"/>
                <a:gd name="connsiteY72" fmla="*/ 226243 h 1432874"/>
                <a:gd name="connsiteX73" fmla="*/ 1072228 w 2120926"/>
                <a:gd name="connsiteY73" fmla="*/ 245097 h 1432874"/>
                <a:gd name="connsiteX74" fmla="*/ 1025094 w 2120926"/>
                <a:gd name="connsiteY74"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10694 w 2120926"/>
                <a:gd name="connsiteY15" fmla="*/ 56561 h 1432874"/>
                <a:gd name="connsiteX16" fmla="*/ 54133 w 2120926"/>
                <a:gd name="connsiteY16" fmla="*/ 75414 h 1432874"/>
                <a:gd name="connsiteX17" fmla="*/ 16426 w 2120926"/>
                <a:gd name="connsiteY17" fmla="*/ 160255 h 1432874"/>
                <a:gd name="connsiteX18" fmla="*/ 16426 w 2120926"/>
                <a:gd name="connsiteY18" fmla="*/ 339365 h 1432874"/>
                <a:gd name="connsiteX19" fmla="*/ 35280 w 2120926"/>
                <a:gd name="connsiteY19" fmla="*/ 367645 h 1432874"/>
                <a:gd name="connsiteX20" fmla="*/ 54133 w 2120926"/>
                <a:gd name="connsiteY20" fmla="*/ 405352 h 1432874"/>
                <a:gd name="connsiteX21" fmla="*/ 91841 w 2120926"/>
                <a:gd name="connsiteY21" fmla="*/ 461913 h 1432874"/>
                <a:gd name="connsiteX22" fmla="*/ 120121 w 2120926"/>
                <a:gd name="connsiteY22" fmla="*/ 537328 h 1432874"/>
                <a:gd name="connsiteX23" fmla="*/ 148401 w 2120926"/>
                <a:gd name="connsiteY23" fmla="*/ 622169 h 1432874"/>
                <a:gd name="connsiteX24" fmla="*/ 157828 w 2120926"/>
                <a:gd name="connsiteY24" fmla="*/ 650449 h 1432874"/>
                <a:gd name="connsiteX25" fmla="*/ 167255 w 2120926"/>
                <a:gd name="connsiteY25" fmla="*/ 697583 h 1432874"/>
                <a:gd name="connsiteX26" fmla="*/ 176682 w 2120926"/>
                <a:gd name="connsiteY26" fmla="*/ 725864 h 1432874"/>
                <a:gd name="connsiteX27" fmla="*/ 186109 w 2120926"/>
                <a:gd name="connsiteY27" fmla="*/ 763571 h 1432874"/>
                <a:gd name="connsiteX28" fmla="*/ 195536 w 2120926"/>
                <a:gd name="connsiteY28" fmla="*/ 791851 h 1432874"/>
                <a:gd name="connsiteX29" fmla="*/ 214389 w 2120926"/>
                <a:gd name="connsiteY29" fmla="*/ 867266 h 1432874"/>
                <a:gd name="connsiteX30" fmla="*/ 261523 w 2120926"/>
                <a:gd name="connsiteY30" fmla="*/ 914400 h 1432874"/>
                <a:gd name="connsiteX31" fmla="*/ 289804 w 2120926"/>
                <a:gd name="connsiteY31" fmla="*/ 942680 h 1432874"/>
                <a:gd name="connsiteX32" fmla="*/ 374645 w 2120926"/>
                <a:gd name="connsiteY32" fmla="*/ 989814 h 1432874"/>
                <a:gd name="connsiteX33" fmla="*/ 402925 w 2120926"/>
                <a:gd name="connsiteY33" fmla="*/ 1008668 h 1432874"/>
                <a:gd name="connsiteX34" fmla="*/ 412352 w 2120926"/>
                <a:gd name="connsiteY34" fmla="*/ 1036948 h 1432874"/>
                <a:gd name="connsiteX35" fmla="*/ 421779 w 2120926"/>
                <a:gd name="connsiteY35" fmla="*/ 1225484 h 1432874"/>
                <a:gd name="connsiteX36" fmla="*/ 440632 w 2120926"/>
                <a:gd name="connsiteY36" fmla="*/ 1291472 h 1432874"/>
                <a:gd name="connsiteX37" fmla="*/ 478340 w 2120926"/>
                <a:gd name="connsiteY37" fmla="*/ 1348033 h 1432874"/>
                <a:gd name="connsiteX38" fmla="*/ 525474 w 2120926"/>
                <a:gd name="connsiteY38" fmla="*/ 1385740 h 1432874"/>
                <a:gd name="connsiteX39" fmla="*/ 714010 w 2120926"/>
                <a:gd name="connsiteY39" fmla="*/ 1414020 h 1432874"/>
                <a:gd name="connsiteX40" fmla="*/ 789424 w 2120926"/>
                <a:gd name="connsiteY40" fmla="*/ 1432874 h 1432874"/>
                <a:gd name="connsiteX41" fmla="*/ 1091082 w 2120926"/>
                <a:gd name="connsiteY41" fmla="*/ 1423447 h 1432874"/>
                <a:gd name="connsiteX42" fmla="*/ 1147643 w 2120926"/>
                <a:gd name="connsiteY42" fmla="*/ 1414020 h 1432874"/>
                <a:gd name="connsiteX43" fmla="*/ 1373886 w 2120926"/>
                <a:gd name="connsiteY43" fmla="*/ 1404594 h 1432874"/>
                <a:gd name="connsiteX44" fmla="*/ 1458727 w 2120926"/>
                <a:gd name="connsiteY44" fmla="*/ 1385740 h 1432874"/>
                <a:gd name="connsiteX45" fmla="*/ 1524715 w 2120926"/>
                <a:gd name="connsiteY45" fmla="*/ 1366886 h 1432874"/>
                <a:gd name="connsiteX46" fmla="*/ 1656690 w 2120926"/>
                <a:gd name="connsiteY46" fmla="*/ 1376313 h 1432874"/>
                <a:gd name="connsiteX47" fmla="*/ 1807519 w 2120926"/>
                <a:gd name="connsiteY47" fmla="*/ 1404594 h 1432874"/>
                <a:gd name="connsiteX48" fmla="*/ 1920641 w 2120926"/>
                <a:gd name="connsiteY48" fmla="*/ 1395167 h 1432874"/>
                <a:gd name="connsiteX49" fmla="*/ 1939494 w 2120926"/>
                <a:gd name="connsiteY49" fmla="*/ 1366886 h 1432874"/>
                <a:gd name="connsiteX50" fmla="*/ 1996055 w 2120926"/>
                <a:gd name="connsiteY50" fmla="*/ 1319752 h 1432874"/>
                <a:gd name="connsiteX51" fmla="*/ 2043189 w 2120926"/>
                <a:gd name="connsiteY51" fmla="*/ 1234911 h 1432874"/>
                <a:gd name="connsiteX52" fmla="*/ 2033762 w 2120926"/>
                <a:gd name="connsiteY52" fmla="*/ 1102936 h 1432874"/>
                <a:gd name="connsiteX53" fmla="*/ 2014909 w 2120926"/>
                <a:gd name="connsiteY53" fmla="*/ 1008668 h 1432874"/>
                <a:gd name="connsiteX54" fmla="*/ 2024336 w 2120926"/>
                <a:gd name="connsiteY54" fmla="*/ 820132 h 1432874"/>
                <a:gd name="connsiteX55" fmla="*/ 2043189 w 2120926"/>
                <a:gd name="connsiteY55" fmla="*/ 791851 h 1432874"/>
                <a:gd name="connsiteX56" fmla="*/ 2062043 w 2120926"/>
                <a:gd name="connsiteY56" fmla="*/ 716437 h 1432874"/>
                <a:gd name="connsiteX57" fmla="*/ 2090323 w 2120926"/>
                <a:gd name="connsiteY57" fmla="*/ 659876 h 1432874"/>
                <a:gd name="connsiteX58" fmla="*/ 2109177 w 2120926"/>
                <a:gd name="connsiteY58" fmla="*/ 631596 h 1432874"/>
                <a:gd name="connsiteX59" fmla="*/ 2109177 w 2120926"/>
                <a:gd name="connsiteY59" fmla="*/ 395926 h 1432874"/>
                <a:gd name="connsiteX60" fmla="*/ 2090323 w 2120926"/>
                <a:gd name="connsiteY60" fmla="*/ 367645 h 1432874"/>
                <a:gd name="connsiteX61" fmla="*/ 2014909 w 2120926"/>
                <a:gd name="connsiteY61" fmla="*/ 292231 h 1432874"/>
                <a:gd name="connsiteX62" fmla="*/ 1958348 w 2120926"/>
                <a:gd name="connsiteY62" fmla="*/ 263950 h 1432874"/>
                <a:gd name="connsiteX63" fmla="*/ 1930067 w 2120926"/>
                <a:gd name="connsiteY63" fmla="*/ 245097 h 1432874"/>
                <a:gd name="connsiteX64" fmla="*/ 1873507 w 2120926"/>
                <a:gd name="connsiteY64" fmla="*/ 226243 h 1432874"/>
                <a:gd name="connsiteX65" fmla="*/ 1835799 w 2120926"/>
                <a:gd name="connsiteY65" fmla="*/ 207389 h 1432874"/>
                <a:gd name="connsiteX66" fmla="*/ 1807519 w 2120926"/>
                <a:gd name="connsiteY66" fmla="*/ 188536 h 1432874"/>
                <a:gd name="connsiteX67" fmla="*/ 1769812 w 2120926"/>
                <a:gd name="connsiteY67" fmla="*/ 179109 h 1432874"/>
                <a:gd name="connsiteX68" fmla="*/ 1684971 w 2120926"/>
                <a:gd name="connsiteY68" fmla="*/ 150829 h 1432874"/>
                <a:gd name="connsiteX69" fmla="*/ 1270191 w 2120926"/>
                <a:gd name="connsiteY69" fmla="*/ 169682 h 1432874"/>
                <a:gd name="connsiteX70" fmla="*/ 1204204 w 2120926"/>
                <a:gd name="connsiteY70" fmla="*/ 188536 h 1432874"/>
                <a:gd name="connsiteX71" fmla="*/ 1147643 w 2120926"/>
                <a:gd name="connsiteY71" fmla="*/ 226243 h 1432874"/>
                <a:gd name="connsiteX72" fmla="*/ 1072228 w 2120926"/>
                <a:gd name="connsiteY72" fmla="*/ 245097 h 1432874"/>
                <a:gd name="connsiteX73" fmla="*/ 1025094 w 2120926"/>
                <a:gd name="connsiteY73"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54133 w 2120926"/>
                <a:gd name="connsiteY15" fmla="*/ 75414 h 1432874"/>
                <a:gd name="connsiteX16" fmla="*/ 16426 w 2120926"/>
                <a:gd name="connsiteY16" fmla="*/ 160255 h 1432874"/>
                <a:gd name="connsiteX17" fmla="*/ 16426 w 2120926"/>
                <a:gd name="connsiteY17" fmla="*/ 339365 h 1432874"/>
                <a:gd name="connsiteX18" fmla="*/ 35280 w 2120926"/>
                <a:gd name="connsiteY18" fmla="*/ 367645 h 1432874"/>
                <a:gd name="connsiteX19" fmla="*/ 54133 w 2120926"/>
                <a:gd name="connsiteY19" fmla="*/ 405352 h 1432874"/>
                <a:gd name="connsiteX20" fmla="*/ 91841 w 2120926"/>
                <a:gd name="connsiteY20" fmla="*/ 461913 h 1432874"/>
                <a:gd name="connsiteX21" fmla="*/ 120121 w 2120926"/>
                <a:gd name="connsiteY21" fmla="*/ 537328 h 1432874"/>
                <a:gd name="connsiteX22" fmla="*/ 148401 w 2120926"/>
                <a:gd name="connsiteY22" fmla="*/ 622169 h 1432874"/>
                <a:gd name="connsiteX23" fmla="*/ 157828 w 2120926"/>
                <a:gd name="connsiteY23" fmla="*/ 650449 h 1432874"/>
                <a:gd name="connsiteX24" fmla="*/ 167255 w 2120926"/>
                <a:gd name="connsiteY24" fmla="*/ 697583 h 1432874"/>
                <a:gd name="connsiteX25" fmla="*/ 176682 w 2120926"/>
                <a:gd name="connsiteY25" fmla="*/ 725864 h 1432874"/>
                <a:gd name="connsiteX26" fmla="*/ 186109 w 2120926"/>
                <a:gd name="connsiteY26" fmla="*/ 763571 h 1432874"/>
                <a:gd name="connsiteX27" fmla="*/ 195536 w 2120926"/>
                <a:gd name="connsiteY27" fmla="*/ 791851 h 1432874"/>
                <a:gd name="connsiteX28" fmla="*/ 214389 w 2120926"/>
                <a:gd name="connsiteY28" fmla="*/ 867266 h 1432874"/>
                <a:gd name="connsiteX29" fmla="*/ 261523 w 2120926"/>
                <a:gd name="connsiteY29" fmla="*/ 914400 h 1432874"/>
                <a:gd name="connsiteX30" fmla="*/ 289804 w 2120926"/>
                <a:gd name="connsiteY30" fmla="*/ 942680 h 1432874"/>
                <a:gd name="connsiteX31" fmla="*/ 374645 w 2120926"/>
                <a:gd name="connsiteY31" fmla="*/ 989814 h 1432874"/>
                <a:gd name="connsiteX32" fmla="*/ 402925 w 2120926"/>
                <a:gd name="connsiteY32" fmla="*/ 1008668 h 1432874"/>
                <a:gd name="connsiteX33" fmla="*/ 412352 w 2120926"/>
                <a:gd name="connsiteY33" fmla="*/ 1036948 h 1432874"/>
                <a:gd name="connsiteX34" fmla="*/ 421779 w 2120926"/>
                <a:gd name="connsiteY34" fmla="*/ 1225484 h 1432874"/>
                <a:gd name="connsiteX35" fmla="*/ 440632 w 2120926"/>
                <a:gd name="connsiteY35" fmla="*/ 1291472 h 1432874"/>
                <a:gd name="connsiteX36" fmla="*/ 478340 w 2120926"/>
                <a:gd name="connsiteY36" fmla="*/ 1348033 h 1432874"/>
                <a:gd name="connsiteX37" fmla="*/ 525474 w 2120926"/>
                <a:gd name="connsiteY37" fmla="*/ 1385740 h 1432874"/>
                <a:gd name="connsiteX38" fmla="*/ 714010 w 2120926"/>
                <a:gd name="connsiteY38" fmla="*/ 1414020 h 1432874"/>
                <a:gd name="connsiteX39" fmla="*/ 789424 w 2120926"/>
                <a:gd name="connsiteY39" fmla="*/ 1432874 h 1432874"/>
                <a:gd name="connsiteX40" fmla="*/ 1091082 w 2120926"/>
                <a:gd name="connsiteY40" fmla="*/ 1423447 h 1432874"/>
                <a:gd name="connsiteX41" fmla="*/ 1147643 w 2120926"/>
                <a:gd name="connsiteY41" fmla="*/ 1414020 h 1432874"/>
                <a:gd name="connsiteX42" fmla="*/ 1373886 w 2120926"/>
                <a:gd name="connsiteY42" fmla="*/ 1404594 h 1432874"/>
                <a:gd name="connsiteX43" fmla="*/ 1458727 w 2120926"/>
                <a:gd name="connsiteY43" fmla="*/ 1385740 h 1432874"/>
                <a:gd name="connsiteX44" fmla="*/ 1524715 w 2120926"/>
                <a:gd name="connsiteY44" fmla="*/ 1366886 h 1432874"/>
                <a:gd name="connsiteX45" fmla="*/ 1656690 w 2120926"/>
                <a:gd name="connsiteY45" fmla="*/ 1376313 h 1432874"/>
                <a:gd name="connsiteX46" fmla="*/ 1807519 w 2120926"/>
                <a:gd name="connsiteY46" fmla="*/ 1404594 h 1432874"/>
                <a:gd name="connsiteX47" fmla="*/ 1920641 w 2120926"/>
                <a:gd name="connsiteY47" fmla="*/ 1395167 h 1432874"/>
                <a:gd name="connsiteX48" fmla="*/ 1939494 w 2120926"/>
                <a:gd name="connsiteY48" fmla="*/ 1366886 h 1432874"/>
                <a:gd name="connsiteX49" fmla="*/ 1996055 w 2120926"/>
                <a:gd name="connsiteY49" fmla="*/ 1319752 h 1432874"/>
                <a:gd name="connsiteX50" fmla="*/ 2043189 w 2120926"/>
                <a:gd name="connsiteY50" fmla="*/ 1234911 h 1432874"/>
                <a:gd name="connsiteX51" fmla="*/ 2033762 w 2120926"/>
                <a:gd name="connsiteY51" fmla="*/ 1102936 h 1432874"/>
                <a:gd name="connsiteX52" fmla="*/ 2014909 w 2120926"/>
                <a:gd name="connsiteY52" fmla="*/ 1008668 h 1432874"/>
                <a:gd name="connsiteX53" fmla="*/ 2024336 w 2120926"/>
                <a:gd name="connsiteY53" fmla="*/ 820132 h 1432874"/>
                <a:gd name="connsiteX54" fmla="*/ 2043189 w 2120926"/>
                <a:gd name="connsiteY54" fmla="*/ 791851 h 1432874"/>
                <a:gd name="connsiteX55" fmla="*/ 2062043 w 2120926"/>
                <a:gd name="connsiteY55" fmla="*/ 716437 h 1432874"/>
                <a:gd name="connsiteX56" fmla="*/ 2090323 w 2120926"/>
                <a:gd name="connsiteY56" fmla="*/ 659876 h 1432874"/>
                <a:gd name="connsiteX57" fmla="*/ 2109177 w 2120926"/>
                <a:gd name="connsiteY57" fmla="*/ 631596 h 1432874"/>
                <a:gd name="connsiteX58" fmla="*/ 2109177 w 2120926"/>
                <a:gd name="connsiteY58" fmla="*/ 395926 h 1432874"/>
                <a:gd name="connsiteX59" fmla="*/ 2090323 w 2120926"/>
                <a:gd name="connsiteY59" fmla="*/ 367645 h 1432874"/>
                <a:gd name="connsiteX60" fmla="*/ 2014909 w 2120926"/>
                <a:gd name="connsiteY60" fmla="*/ 292231 h 1432874"/>
                <a:gd name="connsiteX61" fmla="*/ 1958348 w 2120926"/>
                <a:gd name="connsiteY61" fmla="*/ 263950 h 1432874"/>
                <a:gd name="connsiteX62" fmla="*/ 1930067 w 2120926"/>
                <a:gd name="connsiteY62" fmla="*/ 245097 h 1432874"/>
                <a:gd name="connsiteX63" fmla="*/ 1873507 w 2120926"/>
                <a:gd name="connsiteY63" fmla="*/ 226243 h 1432874"/>
                <a:gd name="connsiteX64" fmla="*/ 1835799 w 2120926"/>
                <a:gd name="connsiteY64" fmla="*/ 207389 h 1432874"/>
                <a:gd name="connsiteX65" fmla="*/ 1807519 w 2120926"/>
                <a:gd name="connsiteY65" fmla="*/ 188536 h 1432874"/>
                <a:gd name="connsiteX66" fmla="*/ 1769812 w 2120926"/>
                <a:gd name="connsiteY66" fmla="*/ 179109 h 1432874"/>
                <a:gd name="connsiteX67" fmla="*/ 1684971 w 2120926"/>
                <a:gd name="connsiteY67" fmla="*/ 150829 h 1432874"/>
                <a:gd name="connsiteX68" fmla="*/ 1270191 w 2120926"/>
                <a:gd name="connsiteY68" fmla="*/ 169682 h 1432874"/>
                <a:gd name="connsiteX69" fmla="*/ 1204204 w 2120926"/>
                <a:gd name="connsiteY69" fmla="*/ 188536 h 1432874"/>
                <a:gd name="connsiteX70" fmla="*/ 1147643 w 2120926"/>
                <a:gd name="connsiteY70" fmla="*/ 226243 h 1432874"/>
                <a:gd name="connsiteX71" fmla="*/ 1072228 w 2120926"/>
                <a:gd name="connsiteY71" fmla="*/ 245097 h 1432874"/>
                <a:gd name="connsiteX72" fmla="*/ 1025094 w 2120926"/>
                <a:gd name="connsiteY72" fmla="*/ 263950 h 1432874"/>
                <a:gd name="connsiteX0" fmla="*/ 1025094 w 2120926"/>
                <a:gd name="connsiteY0" fmla="*/ 263950 h 1432874"/>
                <a:gd name="connsiteX1" fmla="*/ 1025094 w 2120926"/>
                <a:gd name="connsiteY1" fmla="*/ 263950 h 1432874"/>
                <a:gd name="connsiteX2" fmla="*/ 940253 w 2120926"/>
                <a:gd name="connsiteY2" fmla="*/ 254524 h 1432874"/>
                <a:gd name="connsiteX3" fmla="*/ 902546 w 2120926"/>
                <a:gd name="connsiteY3" fmla="*/ 235670 h 1432874"/>
                <a:gd name="connsiteX4" fmla="*/ 845985 w 2120926"/>
                <a:gd name="connsiteY4" fmla="*/ 216816 h 1432874"/>
                <a:gd name="connsiteX5" fmla="*/ 751717 w 2120926"/>
                <a:gd name="connsiteY5" fmla="*/ 197963 h 1432874"/>
                <a:gd name="connsiteX6" fmla="*/ 714010 w 2120926"/>
                <a:gd name="connsiteY6" fmla="*/ 188536 h 1432874"/>
                <a:gd name="connsiteX7" fmla="*/ 638595 w 2120926"/>
                <a:gd name="connsiteY7" fmla="*/ 179109 h 1432874"/>
                <a:gd name="connsiteX8" fmla="*/ 572608 w 2120926"/>
                <a:gd name="connsiteY8" fmla="*/ 160255 h 1432874"/>
                <a:gd name="connsiteX9" fmla="*/ 506620 w 2120926"/>
                <a:gd name="connsiteY9" fmla="*/ 113121 h 1432874"/>
                <a:gd name="connsiteX10" fmla="*/ 478340 w 2120926"/>
                <a:gd name="connsiteY10" fmla="*/ 103695 h 1432874"/>
                <a:gd name="connsiteX11" fmla="*/ 412352 w 2120926"/>
                <a:gd name="connsiteY11" fmla="*/ 65987 h 1432874"/>
                <a:gd name="connsiteX12" fmla="*/ 355791 w 2120926"/>
                <a:gd name="connsiteY12" fmla="*/ 47134 h 1432874"/>
                <a:gd name="connsiteX13" fmla="*/ 299230 w 2120926"/>
                <a:gd name="connsiteY13" fmla="*/ 28280 h 1432874"/>
                <a:gd name="connsiteX14" fmla="*/ 186109 w 2120926"/>
                <a:gd name="connsiteY14" fmla="*/ 0 h 1432874"/>
                <a:gd name="connsiteX15" fmla="*/ 16426 w 2120926"/>
                <a:gd name="connsiteY15" fmla="*/ 160255 h 1432874"/>
                <a:gd name="connsiteX16" fmla="*/ 16426 w 2120926"/>
                <a:gd name="connsiteY16" fmla="*/ 339365 h 1432874"/>
                <a:gd name="connsiteX17" fmla="*/ 35280 w 2120926"/>
                <a:gd name="connsiteY17" fmla="*/ 367645 h 1432874"/>
                <a:gd name="connsiteX18" fmla="*/ 54133 w 2120926"/>
                <a:gd name="connsiteY18" fmla="*/ 405352 h 1432874"/>
                <a:gd name="connsiteX19" fmla="*/ 91841 w 2120926"/>
                <a:gd name="connsiteY19" fmla="*/ 461913 h 1432874"/>
                <a:gd name="connsiteX20" fmla="*/ 120121 w 2120926"/>
                <a:gd name="connsiteY20" fmla="*/ 537328 h 1432874"/>
                <a:gd name="connsiteX21" fmla="*/ 148401 w 2120926"/>
                <a:gd name="connsiteY21" fmla="*/ 622169 h 1432874"/>
                <a:gd name="connsiteX22" fmla="*/ 157828 w 2120926"/>
                <a:gd name="connsiteY22" fmla="*/ 650449 h 1432874"/>
                <a:gd name="connsiteX23" fmla="*/ 167255 w 2120926"/>
                <a:gd name="connsiteY23" fmla="*/ 697583 h 1432874"/>
                <a:gd name="connsiteX24" fmla="*/ 176682 w 2120926"/>
                <a:gd name="connsiteY24" fmla="*/ 725864 h 1432874"/>
                <a:gd name="connsiteX25" fmla="*/ 186109 w 2120926"/>
                <a:gd name="connsiteY25" fmla="*/ 763571 h 1432874"/>
                <a:gd name="connsiteX26" fmla="*/ 195536 w 2120926"/>
                <a:gd name="connsiteY26" fmla="*/ 791851 h 1432874"/>
                <a:gd name="connsiteX27" fmla="*/ 214389 w 2120926"/>
                <a:gd name="connsiteY27" fmla="*/ 867266 h 1432874"/>
                <a:gd name="connsiteX28" fmla="*/ 261523 w 2120926"/>
                <a:gd name="connsiteY28" fmla="*/ 914400 h 1432874"/>
                <a:gd name="connsiteX29" fmla="*/ 289804 w 2120926"/>
                <a:gd name="connsiteY29" fmla="*/ 942680 h 1432874"/>
                <a:gd name="connsiteX30" fmla="*/ 374645 w 2120926"/>
                <a:gd name="connsiteY30" fmla="*/ 989814 h 1432874"/>
                <a:gd name="connsiteX31" fmla="*/ 402925 w 2120926"/>
                <a:gd name="connsiteY31" fmla="*/ 1008668 h 1432874"/>
                <a:gd name="connsiteX32" fmla="*/ 412352 w 2120926"/>
                <a:gd name="connsiteY32" fmla="*/ 1036948 h 1432874"/>
                <a:gd name="connsiteX33" fmla="*/ 421779 w 2120926"/>
                <a:gd name="connsiteY33" fmla="*/ 1225484 h 1432874"/>
                <a:gd name="connsiteX34" fmla="*/ 440632 w 2120926"/>
                <a:gd name="connsiteY34" fmla="*/ 1291472 h 1432874"/>
                <a:gd name="connsiteX35" fmla="*/ 478340 w 2120926"/>
                <a:gd name="connsiteY35" fmla="*/ 1348033 h 1432874"/>
                <a:gd name="connsiteX36" fmla="*/ 525474 w 2120926"/>
                <a:gd name="connsiteY36" fmla="*/ 1385740 h 1432874"/>
                <a:gd name="connsiteX37" fmla="*/ 714010 w 2120926"/>
                <a:gd name="connsiteY37" fmla="*/ 1414020 h 1432874"/>
                <a:gd name="connsiteX38" fmla="*/ 789424 w 2120926"/>
                <a:gd name="connsiteY38" fmla="*/ 1432874 h 1432874"/>
                <a:gd name="connsiteX39" fmla="*/ 1091082 w 2120926"/>
                <a:gd name="connsiteY39" fmla="*/ 1423447 h 1432874"/>
                <a:gd name="connsiteX40" fmla="*/ 1147643 w 2120926"/>
                <a:gd name="connsiteY40" fmla="*/ 1414020 h 1432874"/>
                <a:gd name="connsiteX41" fmla="*/ 1373886 w 2120926"/>
                <a:gd name="connsiteY41" fmla="*/ 1404594 h 1432874"/>
                <a:gd name="connsiteX42" fmla="*/ 1458727 w 2120926"/>
                <a:gd name="connsiteY42" fmla="*/ 1385740 h 1432874"/>
                <a:gd name="connsiteX43" fmla="*/ 1524715 w 2120926"/>
                <a:gd name="connsiteY43" fmla="*/ 1366886 h 1432874"/>
                <a:gd name="connsiteX44" fmla="*/ 1656690 w 2120926"/>
                <a:gd name="connsiteY44" fmla="*/ 1376313 h 1432874"/>
                <a:gd name="connsiteX45" fmla="*/ 1807519 w 2120926"/>
                <a:gd name="connsiteY45" fmla="*/ 1404594 h 1432874"/>
                <a:gd name="connsiteX46" fmla="*/ 1920641 w 2120926"/>
                <a:gd name="connsiteY46" fmla="*/ 1395167 h 1432874"/>
                <a:gd name="connsiteX47" fmla="*/ 1939494 w 2120926"/>
                <a:gd name="connsiteY47" fmla="*/ 1366886 h 1432874"/>
                <a:gd name="connsiteX48" fmla="*/ 1996055 w 2120926"/>
                <a:gd name="connsiteY48" fmla="*/ 1319752 h 1432874"/>
                <a:gd name="connsiteX49" fmla="*/ 2043189 w 2120926"/>
                <a:gd name="connsiteY49" fmla="*/ 1234911 h 1432874"/>
                <a:gd name="connsiteX50" fmla="*/ 2033762 w 2120926"/>
                <a:gd name="connsiteY50" fmla="*/ 1102936 h 1432874"/>
                <a:gd name="connsiteX51" fmla="*/ 2014909 w 2120926"/>
                <a:gd name="connsiteY51" fmla="*/ 1008668 h 1432874"/>
                <a:gd name="connsiteX52" fmla="*/ 2024336 w 2120926"/>
                <a:gd name="connsiteY52" fmla="*/ 820132 h 1432874"/>
                <a:gd name="connsiteX53" fmla="*/ 2043189 w 2120926"/>
                <a:gd name="connsiteY53" fmla="*/ 791851 h 1432874"/>
                <a:gd name="connsiteX54" fmla="*/ 2062043 w 2120926"/>
                <a:gd name="connsiteY54" fmla="*/ 716437 h 1432874"/>
                <a:gd name="connsiteX55" fmla="*/ 2090323 w 2120926"/>
                <a:gd name="connsiteY55" fmla="*/ 659876 h 1432874"/>
                <a:gd name="connsiteX56" fmla="*/ 2109177 w 2120926"/>
                <a:gd name="connsiteY56" fmla="*/ 631596 h 1432874"/>
                <a:gd name="connsiteX57" fmla="*/ 2109177 w 2120926"/>
                <a:gd name="connsiteY57" fmla="*/ 395926 h 1432874"/>
                <a:gd name="connsiteX58" fmla="*/ 2090323 w 2120926"/>
                <a:gd name="connsiteY58" fmla="*/ 367645 h 1432874"/>
                <a:gd name="connsiteX59" fmla="*/ 2014909 w 2120926"/>
                <a:gd name="connsiteY59" fmla="*/ 292231 h 1432874"/>
                <a:gd name="connsiteX60" fmla="*/ 1958348 w 2120926"/>
                <a:gd name="connsiteY60" fmla="*/ 263950 h 1432874"/>
                <a:gd name="connsiteX61" fmla="*/ 1930067 w 2120926"/>
                <a:gd name="connsiteY61" fmla="*/ 245097 h 1432874"/>
                <a:gd name="connsiteX62" fmla="*/ 1873507 w 2120926"/>
                <a:gd name="connsiteY62" fmla="*/ 226243 h 1432874"/>
                <a:gd name="connsiteX63" fmla="*/ 1835799 w 2120926"/>
                <a:gd name="connsiteY63" fmla="*/ 207389 h 1432874"/>
                <a:gd name="connsiteX64" fmla="*/ 1807519 w 2120926"/>
                <a:gd name="connsiteY64" fmla="*/ 188536 h 1432874"/>
                <a:gd name="connsiteX65" fmla="*/ 1769812 w 2120926"/>
                <a:gd name="connsiteY65" fmla="*/ 179109 h 1432874"/>
                <a:gd name="connsiteX66" fmla="*/ 1684971 w 2120926"/>
                <a:gd name="connsiteY66" fmla="*/ 150829 h 1432874"/>
                <a:gd name="connsiteX67" fmla="*/ 1270191 w 2120926"/>
                <a:gd name="connsiteY67" fmla="*/ 169682 h 1432874"/>
                <a:gd name="connsiteX68" fmla="*/ 1204204 w 2120926"/>
                <a:gd name="connsiteY68" fmla="*/ 188536 h 1432874"/>
                <a:gd name="connsiteX69" fmla="*/ 1147643 w 2120926"/>
                <a:gd name="connsiteY69" fmla="*/ 226243 h 1432874"/>
                <a:gd name="connsiteX70" fmla="*/ 1072228 w 2120926"/>
                <a:gd name="connsiteY70" fmla="*/ 245097 h 1432874"/>
                <a:gd name="connsiteX71" fmla="*/ 1025094 w 2120926"/>
                <a:gd name="connsiteY71" fmla="*/ 263950 h 1432874"/>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355791 w 2120926"/>
                <a:gd name="connsiteY12" fmla="*/ 61421 h 1447161"/>
                <a:gd name="connsiteX13" fmla="*/ 299230 w 2120926"/>
                <a:gd name="connsiteY13" fmla="*/ 42567 h 1447161"/>
                <a:gd name="connsiteX14" fmla="*/ 162297 w 2120926"/>
                <a:gd name="connsiteY14" fmla="*/ 0 h 1447161"/>
                <a:gd name="connsiteX15" fmla="*/ 16426 w 2120926"/>
                <a:gd name="connsiteY15" fmla="*/ 174542 h 1447161"/>
                <a:gd name="connsiteX16" fmla="*/ 16426 w 2120926"/>
                <a:gd name="connsiteY16" fmla="*/ 353652 h 1447161"/>
                <a:gd name="connsiteX17" fmla="*/ 35280 w 2120926"/>
                <a:gd name="connsiteY17" fmla="*/ 381932 h 1447161"/>
                <a:gd name="connsiteX18" fmla="*/ 54133 w 2120926"/>
                <a:gd name="connsiteY18" fmla="*/ 419639 h 1447161"/>
                <a:gd name="connsiteX19" fmla="*/ 91841 w 2120926"/>
                <a:gd name="connsiteY19" fmla="*/ 476200 h 1447161"/>
                <a:gd name="connsiteX20" fmla="*/ 120121 w 2120926"/>
                <a:gd name="connsiteY20" fmla="*/ 551615 h 1447161"/>
                <a:gd name="connsiteX21" fmla="*/ 148401 w 2120926"/>
                <a:gd name="connsiteY21" fmla="*/ 636456 h 1447161"/>
                <a:gd name="connsiteX22" fmla="*/ 157828 w 2120926"/>
                <a:gd name="connsiteY22" fmla="*/ 664736 h 1447161"/>
                <a:gd name="connsiteX23" fmla="*/ 167255 w 2120926"/>
                <a:gd name="connsiteY23" fmla="*/ 711870 h 1447161"/>
                <a:gd name="connsiteX24" fmla="*/ 176682 w 2120926"/>
                <a:gd name="connsiteY24" fmla="*/ 740151 h 1447161"/>
                <a:gd name="connsiteX25" fmla="*/ 186109 w 2120926"/>
                <a:gd name="connsiteY25" fmla="*/ 777858 h 1447161"/>
                <a:gd name="connsiteX26" fmla="*/ 195536 w 2120926"/>
                <a:gd name="connsiteY26" fmla="*/ 806138 h 1447161"/>
                <a:gd name="connsiteX27" fmla="*/ 214389 w 2120926"/>
                <a:gd name="connsiteY27" fmla="*/ 881553 h 1447161"/>
                <a:gd name="connsiteX28" fmla="*/ 261523 w 2120926"/>
                <a:gd name="connsiteY28" fmla="*/ 928687 h 1447161"/>
                <a:gd name="connsiteX29" fmla="*/ 289804 w 2120926"/>
                <a:gd name="connsiteY29" fmla="*/ 956967 h 1447161"/>
                <a:gd name="connsiteX30" fmla="*/ 374645 w 2120926"/>
                <a:gd name="connsiteY30" fmla="*/ 1004101 h 1447161"/>
                <a:gd name="connsiteX31" fmla="*/ 402925 w 2120926"/>
                <a:gd name="connsiteY31" fmla="*/ 1022955 h 1447161"/>
                <a:gd name="connsiteX32" fmla="*/ 412352 w 2120926"/>
                <a:gd name="connsiteY32" fmla="*/ 1051235 h 1447161"/>
                <a:gd name="connsiteX33" fmla="*/ 421779 w 2120926"/>
                <a:gd name="connsiteY33" fmla="*/ 1239771 h 1447161"/>
                <a:gd name="connsiteX34" fmla="*/ 440632 w 2120926"/>
                <a:gd name="connsiteY34" fmla="*/ 1305759 h 1447161"/>
                <a:gd name="connsiteX35" fmla="*/ 478340 w 2120926"/>
                <a:gd name="connsiteY35" fmla="*/ 1362320 h 1447161"/>
                <a:gd name="connsiteX36" fmla="*/ 525474 w 2120926"/>
                <a:gd name="connsiteY36" fmla="*/ 1400027 h 1447161"/>
                <a:gd name="connsiteX37" fmla="*/ 714010 w 2120926"/>
                <a:gd name="connsiteY37" fmla="*/ 1428307 h 1447161"/>
                <a:gd name="connsiteX38" fmla="*/ 789424 w 2120926"/>
                <a:gd name="connsiteY38" fmla="*/ 1447161 h 1447161"/>
                <a:gd name="connsiteX39" fmla="*/ 1091082 w 2120926"/>
                <a:gd name="connsiteY39" fmla="*/ 1437734 h 1447161"/>
                <a:gd name="connsiteX40" fmla="*/ 1147643 w 2120926"/>
                <a:gd name="connsiteY40" fmla="*/ 1428307 h 1447161"/>
                <a:gd name="connsiteX41" fmla="*/ 1373886 w 2120926"/>
                <a:gd name="connsiteY41" fmla="*/ 1418881 h 1447161"/>
                <a:gd name="connsiteX42" fmla="*/ 1458727 w 2120926"/>
                <a:gd name="connsiteY42" fmla="*/ 1400027 h 1447161"/>
                <a:gd name="connsiteX43" fmla="*/ 1524715 w 2120926"/>
                <a:gd name="connsiteY43" fmla="*/ 1381173 h 1447161"/>
                <a:gd name="connsiteX44" fmla="*/ 1656690 w 2120926"/>
                <a:gd name="connsiteY44" fmla="*/ 1390600 h 1447161"/>
                <a:gd name="connsiteX45" fmla="*/ 1807519 w 2120926"/>
                <a:gd name="connsiteY45" fmla="*/ 1418881 h 1447161"/>
                <a:gd name="connsiteX46" fmla="*/ 1920641 w 2120926"/>
                <a:gd name="connsiteY46" fmla="*/ 1409454 h 1447161"/>
                <a:gd name="connsiteX47" fmla="*/ 1939494 w 2120926"/>
                <a:gd name="connsiteY47" fmla="*/ 1381173 h 1447161"/>
                <a:gd name="connsiteX48" fmla="*/ 1996055 w 2120926"/>
                <a:gd name="connsiteY48" fmla="*/ 1334039 h 1447161"/>
                <a:gd name="connsiteX49" fmla="*/ 2043189 w 2120926"/>
                <a:gd name="connsiteY49" fmla="*/ 1249198 h 1447161"/>
                <a:gd name="connsiteX50" fmla="*/ 2033762 w 2120926"/>
                <a:gd name="connsiteY50" fmla="*/ 1117223 h 1447161"/>
                <a:gd name="connsiteX51" fmla="*/ 2014909 w 2120926"/>
                <a:gd name="connsiteY51" fmla="*/ 1022955 h 1447161"/>
                <a:gd name="connsiteX52" fmla="*/ 2024336 w 2120926"/>
                <a:gd name="connsiteY52" fmla="*/ 834419 h 1447161"/>
                <a:gd name="connsiteX53" fmla="*/ 2043189 w 2120926"/>
                <a:gd name="connsiteY53" fmla="*/ 806138 h 1447161"/>
                <a:gd name="connsiteX54" fmla="*/ 2062043 w 2120926"/>
                <a:gd name="connsiteY54" fmla="*/ 730724 h 1447161"/>
                <a:gd name="connsiteX55" fmla="*/ 2090323 w 2120926"/>
                <a:gd name="connsiteY55" fmla="*/ 674163 h 1447161"/>
                <a:gd name="connsiteX56" fmla="*/ 2109177 w 2120926"/>
                <a:gd name="connsiteY56" fmla="*/ 645883 h 1447161"/>
                <a:gd name="connsiteX57" fmla="*/ 2109177 w 2120926"/>
                <a:gd name="connsiteY57" fmla="*/ 410213 h 1447161"/>
                <a:gd name="connsiteX58" fmla="*/ 2090323 w 2120926"/>
                <a:gd name="connsiteY58" fmla="*/ 381932 h 1447161"/>
                <a:gd name="connsiteX59" fmla="*/ 2014909 w 2120926"/>
                <a:gd name="connsiteY59" fmla="*/ 306518 h 1447161"/>
                <a:gd name="connsiteX60" fmla="*/ 1958348 w 2120926"/>
                <a:gd name="connsiteY60" fmla="*/ 278237 h 1447161"/>
                <a:gd name="connsiteX61" fmla="*/ 1930067 w 2120926"/>
                <a:gd name="connsiteY61" fmla="*/ 259384 h 1447161"/>
                <a:gd name="connsiteX62" fmla="*/ 1873507 w 2120926"/>
                <a:gd name="connsiteY62" fmla="*/ 240530 h 1447161"/>
                <a:gd name="connsiteX63" fmla="*/ 1835799 w 2120926"/>
                <a:gd name="connsiteY63" fmla="*/ 221676 h 1447161"/>
                <a:gd name="connsiteX64" fmla="*/ 1807519 w 2120926"/>
                <a:gd name="connsiteY64" fmla="*/ 202823 h 1447161"/>
                <a:gd name="connsiteX65" fmla="*/ 1769812 w 2120926"/>
                <a:gd name="connsiteY65" fmla="*/ 193396 h 1447161"/>
                <a:gd name="connsiteX66" fmla="*/ 1684971 w 2120926"/>
                <a:gd name="connsiteY66" fmla="*/ 165116 h 1447161"/>
                <a:gd name="connsiteX67" fmla="*/ 1270191 w 2120926"/>
                <a:gd name="connsiteY67" fmla="*/ 183969 h 1447161"/>
                <a:gd name="connsiteX68" fmla="*/ 1204204 w 2120926"/>
                <a:gd name="connsiteY68" fmla="*/ 202823 h 1447161"/>
                <a:gd name="connsiteX69" fmla="*/ 1147643 w 2120926"/>
                <a:gd name="connsiteY69" fmla="*/ 240530 h 1447161"/>
                <a:gd name="connsiteX70" fmla="*/ 1072228 w 2120926"/>
                <a:gd name="connsiteY70" fmla="*/ 259384 h 1447161"/>
                <a:gd name="connsiteX71" fmla="*/ 1025094 w 2120926"/>
                <a:gd name="connsiteY71"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78340 w 2120926"/>
                <a:gd name="connsiteY10" fmla="*/ 117982 h 1447161"/>
                <a:gd name="connsiteX11" fmla="*/ 412352 w 2120926"/>
                <a:gd name="connsiteY11" fmla="*/ 80274 h 1447161"/>
                <a:gd name="connsiteX12" fmla="*/ 299230 w 2120926"/>
                <a:gd name="connsiteY12" fmla="*/ 42567 h 1447161"/>
                <a:gd name="connsiteX13" fmla="*/ 162297 w 2120926"/>
                <a:gd name="connsiteY13" fmla="*/ 0 h 1447161"/>
                <a:gd name="connsiteX14" fmla="*/ 16426 w 2120926"/>
                <a:gd name="connsiteY14" fmla="*/ 174542 h 1447161"/>
                <a:gd name="connsiteX15" fmla="*/ 16426 w 2120926"/>
                <a:gd name="connsiteY15" fmla="*/ 353652 h 1447161"/>
                <a:gd name="connsiteX16" fmla="*/ 35280 w 2120926"/>
                <a:gd name="connsiteY16" fmla="*/ 381932 h 1447161"/>
                <a:gd name="connsiteX17" fmla="*/ 54133 w 2120926"/>
                <a:gd name="connsiteY17" fmla="*/ 419639 h 1447161"/>
                <a:gd name="connsiteX18" fmla="*/ 91841 w 2120926"/>
                <a:gd name="connsiteY18" fmla="*/ 476200 h 1447161"/>
                <a:gd name="connsiteX19" fmla="*/ 120121 w 2120926"/>
                <a:gd name="connsiteY19" fmla="*/ 551615 h 1447161"/>
                <a:gd name="connsiteX20" fmla="*/ 148401 w 2120926"/>
                <a:gd name="connsiteY20" fmla="*/ 636456 h 1447161"/>
                <a:gd name="connsiteX21" fmla="*/ 157828 w 2120926"/>
                <a:gd name="connsiteY21" fmla="*/ 664736 h 1447161"/>
                <a:gd name="connsiteX22" fmla="*/ 167255 w 2120926"/>
                <a:gd name="connsiteY22" fmla="*/ 711870 h 1447161"/>
                <a:gd name="connsiteX23" fmla="*/ 176682 w 2120926"/>
                <a:gd name="connsiteY23" fmla="*/ 740151 h 1447161"/>
                <a:gd name="connsiteX24" fmla="*/ 186109 w 2120926"/>
                <a:gd name="connsiteY24" fmla="*/ 777858 h 1447161"/>
                <a:gd name="connsiteX25" fmla="*/ 195536 w 2120926"/>
                <a:gd name="connsiteY25" fmla="*/ 806138 h 1447161"/>
                <a:gd name="connsiteX26" fmla="*/ 214389 w 2120926"/>
                <a:gd name="connsiteY26" fmla="*/ 881553 h 1447161"/>
                <a:gd name="connsiteX27" fmla="*/ 261523 w 2120926"/>
                <a:gd name="connsiteY27" fmla="*/ 928687 h 1447161"/>
                <a:gd name="connsiteX28" fmla="*/ 289804 w 2120926"/>
                <a:gd name="connsiteY28" fmla="*/ 956967 h 1447161"/>
                <a:gd name="connsiteX29" fmla="*/ 374645 w 2120926"/>
                <a:gd name="connsiteY29" fmla="*/ 1004101 h 1447161"/>
                <a:gd name="connsiteX30" fmla="*/ 402925 w 2120926"/>
                <a:gd name="connsiteY30" fmla="*/ 1022955 h 1447161"/>
                <a:gd name="connsiteX31" fmla="*/ 412352 w 2120926"/>
                <a:gd name="connsiteY31" fmla="*/ 1051235 h 1447161"/>
                <a:gd name="connsiteX32" fmla="*/ 421779 w 2120926"/>
                <a:gd name="connsiteY32" fmla="*/ 1239771 h 1447161"/>
                <a:gd name="connsiteX33" fmla="*/ 440632 w 2120926"/>
                <a:gd name="connsiteY33" fmla="*/ 1305759 h 1447161"/>
                <a:gd name="connsiteX34" fmla="*/ 478340 w 2120926"/>
                <a:gd name="connsiteY34" fmla="*/ 1362320 h 1447161"/>
                <a:gd name="connsiteX35" fmla="*/ 525474 w 2120926"/>
                <a:gd name="connsiteY35" fmla="*/ 1400027 h 1447161"/>
                <a:gd name="connsiteX36" fmla="*/ 714010 w 2120926"/>
                <a:gd name="connsiteY36" fmla="*/ 1428307 h 1447161"/>
                <a:gd name="connsiteX37" fmla="*/ 789424 w 2120926"/>
                <a:gd name="connsiteY37" fmla="*/ 1447161 h 1447161"/>
                <a:gd name="connsiteX38" fmla="*/ 1091082 w 2120926"/>
                <a:gd name="connsiteY38" fmla="*/ 1437734 h 1447161"/>
                <a:gd name="connsiteX39" fmla="*/ 1147643 w 2120926"/>
                <a:gd name="connsiteY39" fmla="*/ 1428307 h 1447161"/>
                <a:gd name="connsiteX40" fmla="*/ 1373886 w 2120926"/>
                <a:gd name="connsiteY40" fmla="*/ 1418881 h 1447161"/>
                <a:gd name="connsiteX41" fmla="*/ 1458727 w 2120926"/>
                <a:gd name="connsiteY41" fmla="*/ 1400027 h 1447161"/>
                <a:gd name="connsiteX42" fmla="*/ 1524715 w 2120926"/>
                <a:gd name="connsiteY42" fmla="*/ 1381173 h 1447161"/>
                <a:gd name="connsiteX43" fmla="*/ 1656690 w 2120926"/>
                <a:gd name="connsiteY43" fmla="*/ 1390600 h 1447161"/>
                <a:gd name="connsiteX44" fmla="*/ 1807519 w 2120926"/>
                <a:gd name="connsiteY44" fmla="*/ 1418881 h 1447161"/>
                <a:gd name="connsiteX45" fmla="*/ 1920641 w 2120926"/>
                <a:gd name="connsiteY45" fmla="*/ 1409454 h 1447161"/>
                <a:gd name="connsiteX46" fmla="*/ 1939494 w 2120926"/>
                <a:gd name="connsiteY46" fmla="*/ 1381173 h 1447161"/>
                <a:gd name="connsiteX47" fmla="*/ 1996055 w 2120926"/>
                <a:gd name="connsiteY47" fmla="*/ 1334039 h 1447161"/>
                <a:gd name="connsiteX48" fmla="*/ 2043189 w 2120926"/>
                <a:gd name="connsiteY48" fmla="*/ 1249198 h 1447161"/>
                <a:gd name="connsiteX49" fmla="*/ 2033762 w 2120926"/>
                <a:gd name="connsiteY49" fmla="*/ 1117223 h 1447161"/>
                <a:gd name="connsiteX50" fmla="*/ 2014909 w 2120926"/>
                <a:gd name="connsiteY50" fmla="*/ 1022955 h 1447161"/>
                <a:gd name="connsiteX51" fmla="*/ 2024336 w 2120926"/>
                <a:gd name="connsiteY51" fmla="*/ 834419 h 1447161"/>
                <a:gd name="connsiteX52" fmla="*/ 2043189 w 2120926"/>
                <a:gd name="connsiteY52" fmla="*/ 806138 h 1447161"/>
                <a:gd name="connsiteX53" fmla="*/ 2062043 w 2120926"/>
                <a:gd name="connsiteY53" fmla="*/ 730724 h 1447161"/>
                <a:gd name="connsiteX54" fmla="*/ 2090323 w 2120926"/>
                <a:gd name="connsiteY54" fmla="*/ 674163 h 1447161"/>
                <a:gd name="connsiteX55" fmla="*/ 2109177 w 2120926"/>
                <a:gd name="connsiteY55" fmla="*/ 645883 h 1447161"/>
                <a:gd name="connsiteX56" fmla="*/ 2109177 w 2120926"/>
                <a:gd name="connsiteY56" fmla="*/ 410213 h 1447161"/>
                <a:gd name="connsiteX57" fmla="*/ 2090323 w 2120926"/>
                <a:gd name="connsiteY57" fmla="*/ 381932 h 1447161"/>
                <a:gd name="connsiteX58" fmla="*/ 2014909 w 2120926"/>
                <a:gd name="connsiteY58" fmla="*/ 306518 h 1447161"/>
                <a:gd name="connsiteX59" fmla="*/ 1958348 w 2120926"/>
                <a:gd name="connsiteY59" fmla="*/ 278237 h 1447161"/>
                <a:gd name="connsiteX60" fmla="*/ 1930067 w 2120926"/>
                <a:gd name="connsiteY60" fmla="*/ 259384 h 1447161"/>
                <a:gd name="connsiteX61" fmla="*/ 1873507 w 2120926"/>
                <a:gd name="connsiteY61" fmla="*/ 240530 h 1447161"/>
                <a:gd name="connsiteX62" fmla="*/ 1835799 w 2120926"/>
                <a:gd name="connsiteY62" fmla="*/ 221676 h 1447161"/>
                <a:gd name="connsiteX63" fmla="*/ 1807519 w 2120926"/>
                <a:gd name="connsiteY63" fmla="*/ 202823 h 1447161"/>
                <a:gd name="connsiteX64" fmla="*/ 1769812 w 2120926"/>
                <a:gd name="connsiteY64" fmla="*/ 193396 h 1447161"/>
                <a:gd name="connsiteX65" fmla="*/ 1684971 w 2120926"/>
                <a:gd name="connsiteY65" fmla="*/ 165116 h 1447161"/>
                <a:gd name="connsiteX66" fmla="*/ 1270191 w 2120926"/>
                <a:gd name="connsiteY66" fmla="*/ 183969 h 1447161"/>
                <a:gd name="connsiteX67" fmla="*/ 1204204 w 2120926"/>
                <a:gd name="connsiteY67" fmla="*/ 202823 h 1447161"/>
                <a:gd name="connsiteX68" fmla="*/ 1147643 w 2120926"/>
                <a:gd name="connsiteY68" fmla="*/ 240530 h 1447161"/>
                <a:gd name="connsiteX69" fmla="*/ 1072228 w 2120926"/>
                <a:gd name="connsiteY69" fmla="*/ 259384 h 1447161"/>
                <a:gd name="connsiteX70" fmla="*/ 1025094 w 2120926"/>
                <a:gd name="connsiteY70"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638595 w 2120926"/>
                <a:gd name="connsiteY7" fmla="*/ 193396 h 1447161"/>
                <a:gd name="connsiteX8" fmla="*/ 572608 w 2120926"/>
                <a:gd name="connsiteY8" fmla="*/ 174542 h 1447161"/>
                <a:gd name="connsiteX9" fmla="*/ 506620 w 2120926"/>
                <a:gd name="connsiteY9" fmla="*/ 127408 h 1447161"/>
                <a:gd name="connsiteX10" fmla="*/ 412352 w 2120926"/>
                <a:gd name="connsiteY10" fmla="*/ 80274 h 1447161"/>
                <a:gd name="connsiteX11" fmla="*/ 299230 w 2120926"/>
                <a:gd name="connsiteY11" fmla="*/ 42567 h 1447161"/>
                <a:gd name="connsiteX12" fmla="*/ 162297 w 2120926"/>
                <a:gd name="connsiteY12" fmla="*/ 0 h 1447161"/>
                <a:gd name="connsiteX13" fmla="*/ 16426 w 2120926"/>
                <a:gd name="connsiteY13" fmla="*/ 174542 h 1447161"/>
                <a:gd name="connsiteX14" fmla="*/ 16426 w 2120926"/>
                <a:gd name="connsiteY14" fmla="*/ 353652 h 1447161"/>
                <a:gd name="connsiteX15" fmla="*/ 35280 w 2120926"/>
                <a:gd name="connsiteY15" fmla="*/ 381932 h 1447161"/>
                <a:gd name="connsiteX16" fmla="*/ 54133 w 2120926"/>
                <a:gd name="connsiteY16" fmla="*/ 419639 h 1447161"/>
                <a:gd name="connsiteX17" fmla="*/ 91841 w 2120926"/>
                <a:gd name="connsiteY17" fmla="*/ 476200 h 1447161"/>
                <a:gd name="connsiteX18" fmla="*/ 120121 w 2120926"/>
                <a:gd name="connsiteY18" fmla="*/ 551615 h 1447161"/>
                <a:gd name="connsiteX19" fmla="*/ 148401 w 2120926"/>
                <a:gd name="connsiteY19" fmla="*/ 636456 h 1447161"/>
                <a:gd name="connsiteX20" fmla="*/ 157828 w 2120926"/>
                <a:gd name="connsiteY20" fmla="*/ 664736 h 1447161"/>
                <a:gd name="connsiteX21" fmla="*/ 167255 w 2120926"/>
                <a:gd name="connsiteY21" fmla="*/ 711870 h 1447161"/>
                <a:gd name="connsiteX22" fmla="*/ 176682 w 2120926"/>
                <a:gd name="connsiteY22" fmla="*/ 740151 h 1447161"/>
                <a:gd name="connsiteX23" fmla="*/ 186109 w 2120926"/>
                <a:gd name="connsiteY23" fmla="*/ 777858 h 1447161"/>
                <a:gd name="connsiteX24" fmla="*/ 195536 w 2120926"/>
                <a:gd name="connsiteY24" fmla="*/ 806138 h 1447161"/>
                <a:gd name="connsiteX25" fmla="*/ 214389 w 2120926"/>
                <a:gd name="connsiteY25" fmla="*/ 881553 h 1447161"/>
                <a:gd name="connsiteX26" fmla="*/ 261523 w 2120926"/>
                <a:gd name="connsiteY26" fmla="*/ 928687 h 1447161"/>
                <a:gd name="connsiteX27" fmla="*/ 289804 w 2120926"/>
                <a:gd name="connsiteY27" fmla="*/ 956967 h 1447161"/>
                <a:gd name="connsiteX28" fmla="*/ 374645 w 2120926"/>
                <a:gd name="connsiteY28" fmla="*/ 1004101 h 1447161"/>
                <a:gd name="connsiteX29" fmla="*/ 402925 w 2120926"/>
                <a:gd name="connsiteY29" fmla="*/ 1022955 h 1447161"/>
                <a:gd name="connsiteX30" fmla="*/ 412352 w 2120926"/>
                <a:gd name="connsiteY30" fmla="*/ 1051235 h 1447161"/>
                <a:gd name="connsiteX31" fmla="*/ 421779 w 2120926"/>
                <a:gd name="connsiteY31" fmla="*/ 1239771 h 1447161"/>
                <a:gd name="connsiteX32" fmla="*/ 440632 w 2120926"/>
                <a:gd name="connsiteY32" fmla="*/ 1305759 h 1447161"/>
                <a:gd name="connsiteX33" fmla="*/ 478340 w 2120926"/>
                <a:gd name="connsiteY33" fmla="*/ 1362320 h 1447161"/>
                <a:gd name="connsiteX34" fmla="*/ 525474 w 2120926"/>
                <a:gd name="connsiteY34" fmla="*/ 1400027 h 1447161"/>
                <a:gd name="connsiteX35" fmla="*/ 714010 w 2120926"/>
                <a:gd name="connsiteY35" fmla="*/ 1428307 h 1447161"/>
                <a:gd name="connsiteX36" fmla="*/ 789424 w 2120926"/>
                <a:gd name="connsiteY36" fmla="*/ 1447161 h 1447161"/>
                <a:gd name="connsiteX37" fmla="*/ 1091082 w 2120926"/>
                <a:gd name="connsiteY37" fmla="*/ 1437734 h 1447161"/>
                <a:gd name="connsiteX38" fmla="*/ 1147643 w 2120926"/>
                <a:gd name="connsiteY38" fmla="*/ 1428307 h 1447161"/>
                <a:gd name="connsiteX39" fmla="*/ 1373886 w 2120926"/>
                <a:gd name="connsiteY39" fmla="*/ 1418881 h 1447161"/>
                <a:gd name="connsiteX40" fmla="*/ 1458727 w 2120926"/>
                <a:gd name="connsiteY40" fmla="*/ 1400027 h 1447161"/>
                <a:gd name="connsiteX41" fmla="*/ 1524715 w 2120926"/>
                <a:gd name="connsiteY41" fmla="*/ 1381173 h 1447161"/>
                <a:gd name="connsiteX42" fmla="*/ 1656690 w 2120926"/>
                <a:gd name="connsiteY42" fmla="*/ 1390600 h 1447161"/>
                <a:gd name="connsiteX43" fmla="*/ 1807519 w 2120926"/>
                <a:gd name="connsiteY43" fmla="*/ 1418881 h 1447161"/>
                <a:gd name="connsiteX44" fmla="*/ 1920641 w 2120926"/>
                <a:gd name="connsiteY44" fmla="*/ 1409454 h 1447161"/>
                <a:gd name="connsiteX45" fmla="*/ 1939494 w 2120926"/>
                <a:gd name="connsiteY45" fmla="*/ 1381173 h 1447161"/>
                <a:gd name="connsiteX46" fmla="*/ 1996055 w 2120926"/>
                <a:gd name="connsiteY46" fmla="*/ 1334039 h 1447161"/>
                <a:gd name="connsiteX47" fmla="*/ 2043189 w 2120926"/>
                <a:gd name="connsiteY47" fmla="*/ 1249198 h 1447161"/>
                <a:gd name="connsiteX48" fmla="*/ 2033762 w 2120926"/>
                <a:gd name="connsiteY48" fmla="*/ 1117223 h 1447161"/>
                <a:gd name="connsiteX49" fmla="*/ 2014909 w 2120926"/>
                <a:gd name="connsiteY49" fmla="*/ 1022955 h 1447161"/>
                <a:gd name="connsiteX50" fmla="*/ 2024336 w 2120926"/>
                <a:gd name="connsiteY50" fmla="*/ 834419 h 1447161"/>
                <a:gd name="connsiteX51" fmla="*/ 2043189 w 2120926"/>
                <a:gd name="connsiteY51" fmla="*/ 806138 h 1447161"/>
                <a:gd name="connsiteX52" fmla="*/ 2062043 w 2120926"/>
                <a:gd name="connsiteY52" fmla="*/ 730724 h 1447161"/>
                <a:gd name="connsiteX53" fmla="*/ 2090323 w 2120926"/>
                <a:gd name="connsiteY53" fmla="*/ 674163 h 1447161"/>
                <a:gd name="connsiteX54" fmla="*/ 2109177 w 2120926"/>
                <a:gd name="connsiteY54" fmla="*/ 645883 h 1447161"/>
                <a:gd name="connsiteX55" fmla="*/ 2109177 w 2120926"/>
                <a:gd name="connsiteY55" fmla="*/ 410213 h 1447161"/>
                <a:gd name="connsiteX56" fmla="*/ 2090323 w 2120926"/>
                <a:gd name="connsiteY56" fmla="*/ 381932 h 1447161"/>
                <a:gd name="connsiteX57" fmla="*/ 2014909 w 2120926"/>
                <a:gd name="connsiteY57" fmla="*/ 306518 h 1447161"/>
                <a:gd name="connsiteX58" fmla="*/ 1958348 w 2120926"/>
                <a:gd name="connsiteY58" fmla="*/ 278237 h 1447161"/>
                <a:gd name="connsiteX59" fmla="*/ 1930067 w 2120926"/>
                <a:gd name="connsiteY59" fmla="*/ 259384 h 1447161"/>
                <a:gd name="connsiteX60" fmla="*/ 1873507 w 2120926"/>
                <a:gd name="connsiteY60" fmla="*/ 240530 h 1447161"/>
                <a:gd name="connsiteX61" fmla="*/ 1835799 w 2120926"/>
                <a:gd name="connsiteY61" fmla="*/ 221676 h 1447161"/>
                <a:gd name="connsiteX62" fmla="*/ 1807519 w 2120926"/>
                <a:gd name="connsiteY62" fmla="*/ 202823 h 1447161"/>
                <a:gd name="connsiteX63" fmla="*/ 1769812 w 2120926"/>
                <a:gd name="connsiteY63" fmla="*/ 193396 h 1447161"/>
                <a:gd name="connsiteX64" fmla="*/ 1684971 w 2120926"/>
                <a:gd name="connsiteY64" fmla="*/ 165116 h 1447161"/>
                <a:gd name="connsiteX65" fmla="*/ 1270191 w 2120926"/>
                <a:gd name="connsiteY65" fmla="*/ 183969 h 1447161"/>
                <a:gd name="connsiteX66" fmla="*/ 1204204 w 2120926"/>
                <a:gd name="connsiteY66" fmla="*/ 202823 h 1447161"/>
                <a:gd name="connsiteX67" fmla="*/ 1147643 w 2120926"/>
                <a:gd name="connsiteY67" fmla="*/ 240530 h 1447161"/>
                <a:gd name="connsiteX68" fmla="*/ 1072228 w 2120926"/>
                <a:gd name="connsiteY68" fmla="*/ 259384 h 1447161"/>
                <a:gd name="connsiteX69" fmla="*/ 1025094 w 2120926"/>
                <a:gd name="connsiteY69"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506620 w 2120926"/>
                <a:gd name="connsiteY8" fmla="*/ 127408 h 1447161"/>
                <a:gd name="connsiteX9" fmla="*/ 412352 w 2120926"/>
                <a:gd name="connsiteY9" fmla="*/ 80274 h 1447161"/>
                <a:gd name="connsiteX10" fmla="*/ 299230 w 2120926"/>
                <a:gd name="connsiteY10" fmla="*/ 42567 h 1447161"/>
                <a:gd name="connsiteX11" fmla="*/ 162297 w 2120926"/>
                <a:gd name="connsiteY11" fmla="*/ 0 h 1447161"/>
                <a:gd name="connsiteX12" fmla="*/ 16426 w 2120926"/>
                <a:gd name="connsiteY12" fmla="*/ 174542 h 1447161"/>
                <a:gd name="connsiteX13" fmla="*/ 16426 w 2120926"/>
                <a:gd name="connsiteY13" fmla="*/ 353652 h 1447161"/>
                <a:gd name="connsiteX14" fmla="*/ 35280 w 2120926"/>
                <a:gd name="connsiteY14" fmla="*/ 381932 h 1447161"/>
                <a:gd name="connsiteX15" fmla="*/ 54133 w 2120926"/>
                <a:gd name="connsiteY15" fmla="*/ 419639 h 1447161"/>
                <a:gd name="connsiteX16" fmla="*/ 91841 w 2120926"/>
                <a:gd name="connsiteY16" fmla="*/ 476200 h 1447161"/>
                <a:gd name="connsiteX17" fmla="*/ 120121 w 2120926"/>
                <a:gd name="connsiteY17" fmla="*/ 551615 h 1447161"/>
                <a:gd name="connsiteX18" fmla="*/ 148401 w 2120926"/>
                <a:gd name="connsiteY18" fmla="*/ 636456 h 1447161"/>
                <a:gd name="connsiteX19" fmla="*/ 157828 w 2120926"/>
                <a:gd name="connsiteY19" fmla="*/ 664736 h 1447161"/>
                <a:gd name="connsiteX20" fmla="*/ 167255 w 2120926"/>
                <a:gd name="connsiteY20" fmla="*/ 711870 h 1447161"/>
                <a:gd name="connsiteX21" fmla="*/ 176682 w 2120926"/>
                <a:gd name="connsiteY21" fmla="*/ 740151 h 1447161"/>
                <a:gd name="connsiteX22" fmla="*/ 186109 w 2120926"/>
                <a:gd name="connsiteY22" fmla="*/ 777858 h 1447161"/>
                <a:gd name="connsiteX23" fmla="*/ 195536 w 2120926"/>
                <a:gd name="connsiteY23" fmla="*/ 806138 h 1447161"/>
                <a:gd name="connsiteX24" fmla="*/ 214389 w 2120926"/>
                <a:gd name="connsiteY24" fmla="*/ 881553 h 1447161"/>
                <a:gd name="connsiteX25" fmla="*/ 261523 w 2120926"/>
                <a:gd name="connsiteY25" fmla="*/ 928687 h 1447161"/>
                <a:gd name="connsiteX26" fmla="*/ 289804 w 2120926"/>
                <a:gd name="connsiteY26" fmla="*/ 956967 h 1447161"/>
                <a:gd name="connsiteX27" fmla="*/ 374645 w 2120926"/>
                <a:gd name="connsiteY27" fmla="*/ 1004101 h 1447161"/>
                <a:gd name="connsiteX28" fmla="*/ 402925 w 2120926"/>
                <a:gd name="connsiteY28" fmla="*/ 1022955 h 1447161"/>
                <a:gd name="connsiteX29" fmla="*/ 412352 w 2120926"/>
                <a:gd name="connsiteY29" fmla="*/ 1051235 h 1447161"/>
                <a:gd name="connsiteX30" fmla="*/ 421779 w 2120926"/>
                <a:gd name="connsiteY30" fmla="*/ 1239771 h 1447161"/>
                <a:gd name="connsiteX31" fmla="*/ 440632 w 2120926"/>
                <a:gd name="connsiteY31" fmla="*/ 1305759 h 1447161"/>
                <a:gd name="connsiteX32" fmla="*/ 478340 w 2120926"/>
                <a:gd name="connsiteY32" fmla="*/ 1362320 h 1447161"/>
                <a:gd name="connsiteX33" fmla="*/ 525474 w 2120926"/>
                <a:gd name="connsiteY33" fmla="*/ 1400027 h 1447161"/>
                <a:gd name="connsiteX34" fmla="*/ 714010 w 2120926"/>
                <a:gd name="connsiteY34" fmla="*/ 1428307 h 1447161"/>
                <a:gd name="connsiteX35" fmla="*/ 789424 w 2120926"/>
                <a:gd name="connsiteY35" fmla="*/ 1447161 h 1447161"/>
                <a:gd name="connsiteX36" fmla="*/ 1091082 w 2120926"/>
                <a:gd name="connsiteY36" fmla="*/ 1437734 h 1447161"/>
                <a:gd name="connsiteX37" fmla="*/ 1147643 w 2120926"/>
                <a:gd name="connsiteY37" fmla="*/ 1428307 h 1447161"/>
                <a:gd name="connsiteX38" fmla="*/ 1373886 w 2120926"/>
                <a:gd name="connsiteY38" fmla="*/ 1418881 h 1447161"/>
                <a:gd name="connsiteX39" fmla="*/ 1458727 w 2120926"/>
                <a:gd name="connsiteY39" fmla="*/ 1400027 h 1447161"/>
                <a:gd name="connsiteX40" fmla="*/ 1524715 w 2120926"/>
                <a:gd name="connsiteY40" fmla="*/ 1381173 h 1447161"/>
                <a:gd name="connsiteX41" fmla="*/ 1656690 w 2120926"/>
                <a:gd name="connsiteY41" fmla="*/ 1390600 h 1447161"/>
                <a:gd name="connsiteX42" fmla="*/ 1807519 w 2120926"/>
                <a:gd name="connsiteY42" fmla="*/ 1418881 h 1447161"/>
                <a:gd name="connsiteX43" fmla="*/ 1920641 w 2120926"/>
                <a:gd name="connsiteY43" fmla="*/ 1409454 h 1447161"/>
                <a:gd name="connsiteX44" fmla="*/ 1939494 w 2120926"/>
                <a:gd name="connsiteY44" fmla="*/ 1381173 h 1447161"/>
                <a:gd name="connsiteX45" fmla="*/ 1996055 w 2120926"/>
                <a:gd name="connsiteY45" fmla="*/ 1334039 h 1447161"/>
                <a:gd name="connsiteX46" fmla="*/ 2043189 w 2120926"/>
                <a:gd name="connsiteY46" fmla="*/ 1249198 h 1447161"/>
                <a:gd name="connsiteX47" fmla="*/ 2033762 w 2120926"/>
                <a:gd name="connsiteY47" fmla="*/ 1117223 h 1447161"/>
                <a:gd name="connsiteX48" fmla="*/ 2014909 w 2120926"/>
                <a:gd name="connsiteY48" fmla="*/ 1022955 h 1447161"/>
                <a:gd name="connsiteX49" fmla="*/ 2024336 w 2120926"/>
                <a:gd name="connsiteY49" fmla="*/ 834419 h 1447161"/>
                <a:gd name="connsiteX50" fmla="*/ 2043189 w 2120926"/>
                <a:gd name="connsiteY50" fmla="*/ 806138 h 1447161"/>
                <a:gd name="connsiteX51" fmla="*/ 2062043 w 2120926"/>
                <a:gd name="connsiteY51" fmla="*/ 730724 h 1447161"/>
                <a:gd name="connsiteX52" fmla="*/ 2090323 w 2120926"/>
                <a:gd name="connsiteY52" fmla="*/ 674163 h 1447161"/>
                <a:gd name="connsiteX53" fmla="*/ 2109177 w 2120926"/>
                <a:gd name="connsiteY53" fmla="*/ 645883 h 1447161"/>
                <a:gd name="connsiteX54" fmla="*/ 2109177 w 2120926"/>
                <a:gd name="connsiteY54" fmla="*/ 410213 h 1447161"/>
                <a:gd name="connsiteX55" fmla="*/ 2090323 w 2120926"/>
                <a:gd name="connsiteY55" fmla="*/ 381932 h 1447161"/>
                <a:gd name="connsiteX56" fmla="*/ 2014909 w 2120926"/>
                <a:gd name="connsiteY56" fmla="*/ 306518 h 1447161"/>
                <a:gd name="connsiteX57" fmla="*/ 1958348 w 2120926"/>
                <a:gd name="connsiteY57" fmla="*/ 278237 h 1447161"/>
                <a:gd name="connsiteX58" fmla="*/ 1930067 w 2120926"/>
                <a:gd name="connsiteY58" fmla="*/ 259384 h 1447161"/>
                <a:gd name="connsiteX59" fmla="*/ 1873507 w 2120926"/>
                <a:gd name="connsiteY59" fmla="*/ 240530 h 1447161"/>
                <a:gd name="connsiteX60" fmla="*/ 1835799 w 2120926"/>
                <a:gd name="connsiteY60" fmla="*/ 221676 h 1447161"/>
                <a:gd name="connsiteX61" fmla="*/ 1807519 w 2120926"/>
                <a:gd name="connsiteY61" fmla="*/ 202823 h 1447161"/>
                <a:gd name="connsiteX62" fmla="*/ 1769812 w 2120926"/>
                <a:gd name="connsiteY62" fmla="*/ 193396 h 1447161"/>
                <a:gd name="connsiteX63" fmla="*/ 1684971 w 2120926"/>
                <a:gd name="connsiteY63" fmla="*/ 165116 h 1447161"/>
                <a:gd name="connsiteX64" fmla="*/ 1270191 w 2120926"/>
                <a:gd name="connsiteY64" fmla="*/ 183969 h 1447161"/>
                <a:gd name="connsiteX65" fmla="*/ 1204204 w 2120926"/>
                <a:gd name="connsiteY65" fmla="*/ 202823 h 1447161"/>
                <a:gd name="connsiteX66" fmla="*/ 1147643 w 2120926"/>
                <a:gd name="connsiteY66" fmla="*/ 240530 h 1447161"/>
                <a:gd name="connsiteX67" fmla="*/ 1072228 w 2120926"/>
                <a:gd name="connsiteY67" fmla="*/ 259384 h 1447161"/>
                <a:gd name="connsiteX68" fmla="*/ 1025094 w 2120926"/>
                <a:gd name="connsiteY68"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714010 w 2120926"/>
                <a:gd name="connsiteY6" fmla="*/ 202823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902134 w 2120926"/>
                <a:gd name="connsiteY4" fmla="*/ 248258 h 1447161"/>
                <a:gd name="connsiteX5" fmla="*/ 845985 w 2120926"/>
                <a:gd name="connsiteY5" fmla="*/ 231103 h 1447161"/>
                <a:gd name="connsiteX6" fmla="*/ 751717 w 2120926"/>
                <a:gd name="connsiteY6" fmla="*/ 212250 h 1447161"/>
                <a:gd name="connsiteX7" fmla="*/ 572608 w 2120926"/>
                <a:gd name="connsiteY7" fmla="*/ 174542 h 1447161"/>
                <a:gd name="connsiteX8" fmla="*/ 412352 w 2120926"/>
                <a:gd name="connsiteY8" fmla="*/ 80274 h 1447161"/>
                <a:gd name="connsiteX9" fmla="*/ 299230 w 2120926"/>
                <a:gd name="connsiteY9" fmla="*/ 42567 h 1447161"/>
                <a:gd name="connsiteX10" fmla="*/ 162297 w 2120926"/>
                <a:gd name="connsiteY10" fmla="*/ 0 h 1447161"/>
                <a:gd name="connsiteX11" fmla="*/ 16426 w 2120926"/>
                <a:gd name="connsiteY11" fmla="*/ 174542 h 1447161"/>
                <a:gd name="connsiteX12" fmla="*/ 16426 w 2120926"/>
                <a:gd name="connsiteY12" fmla="*/ 353652 h 1447161"/>
                <a:gd name="connsiteX13" fmla="*/ 35280 w 2120926"/>
                <a:gd name="connsiteY13" fmla="*/ 381932 h 1447161"/>
                <a:gd name="connsiteX14" fmla="*/ 54133 w 2120926"/>
                <a:gd name="connsiteY14" fmla="*/ 419639 h 1447161"/>
                <a:gd name="connsiteX15" fmla="*/ 91841 w 2120926"/>
                <a:gd name="connsiteY15" fmla="*/ 476200 h 1447161"/>
                <a:gd name="connsiteX16" fmla="*/ 120121 w 2120926"/>
                <a:gd name="connsiteY16" fmla="*/ 551615 h 1447161"/>
                <a:gd name="connsiteX17" fmla="*/ 148401 w 2120926"/>
                <a:gd name="connsiteY17" fmla="*/ 636456 h 1447161"/>
                <a:gd name="connsiteX18" fmla="*/ 157828 w 2120926"/>
                <a:gd name="connsiteY18" fmla="*/ 664736 h 1447161"/>
                <a:gd name="connsiteX19" fmla="*/ 167255 w 2120926"/>
                <a:gd name="connsiteY19" fmla="*/ 711870 h 1447161"/>
                <a:gd name="connsiteX20" fmla="*/ 176682 w 2120926"/>
                <a:gd name="connsiteY20" fmla="*/ 740151 h 1447161"/>
                <a:gd name="connsiteX21" fmla="*/ 186109 w 2120926"/>
                <a:gd name="connsiteY21" fmla="*/ 777858 h 1447161"/>
                <a:gd name="connsiteX22" fmla="*/ 195536 w 2120926"/>
                <a:gd name="connsiteY22" fmla="*/ 806138 h 1447161"/>
                <a:gd name="connsiteX23" fmla="*/ 214389 w 2120926"/>
                <a:gd name="connsiteY23" fmla="*/ 881553 h 1447161"/>
                <a:gd name="connsiteX24" fmla="*/ 261523 w 2120926"/>
                <a:gd name="connsiteY24" fmla="*/ 928687 h 1447161"/>
                <a:gd name="connsiteX25" fmla="*/ 289804 w 2120926"/>
                <a:gd name="connsiteY25" fmla="*/ 956967 h 1447161"/>
                <a:gd name="connsiteX26" fmla="*/ 374645 w 2120926"/>
                <a:gd name="connsiteY26" fmla="*/ 1004101 h 1447161"/>
                <a:gd name="connsiteX27" fmla="*/ 402925 w 2120926"/>
                <a:gd name="connsiteY27" fmla="*/ 1022955 h 1447161"/>
                <a:gd name="connsiteX28" fmla="*/ 412352 w 2120926"/>
                <a:gd name="connsiteY28" fmla="*/ 1051235 h 1447161"/>
                <a:gd name="connsiteX29" fmla="*/ 421779 w 2120926"/>
                <a:gd name="connsiteY29" fmla="*/ 1239771 h 1447161"/>
                <a:gd name="connsiteX30" fmla="*/ 440632 w 2120926"/>
                <a:gd name="connsiteY30" fmla="*/ 1305759 h 1447161"/>
                <a:gd name="connsiteX31" fmla="*/ 478340 w 2120926"/>
                <a:gd name="connsiteY31" fmla="*/ 1362320 h 1447161"/>
                <a:gd name="connsiteX32" fmla="*/ 525474 w 2120926"/>
                <a:gd name="connsiteY32" fmla="*/ 1400027 h 1447161"/>
                <a:gd name="connsiteX33" fmla="*/ 714010 w 2120926"/>
                <a:gd name="connsiteY33" fmla="*/ 1428307 h 1447161"/>
                <a:gd name="connsiteX34" fmla="*/ 789424 w 2120926"/>
                <a:gd name="connsiteY34" fmla="*/ 1447161 h 1447161"/>
                <a:gd name="connsiteX35" fmla="*/ 1091082 w 2120926"/>
                <a:gd name="connsiteY35" fmla="*/ 1437734 h 1447161"/>
                <a:gd name="connsiteX36" fmla="*/ 1147643 w 2120926"/>
                <a:gd name="connsiteY36" fmla="*/ 1428307 h 1447161"/>
                <a:gd name="connsiteX37" fmla="*/ 1373886 w 2120926"/>
                <a:gd name="connsiteY37" fmla="*/ 1418881 h 1447161"/>
                <a:gd name="connsiteX38" fmla="*/ 1458727 w 2120926"/>
                <a:gd name="connsiteY38" fmla="*/ 1400027 h 1447161"/>
                <a:gd name="connsiteX39" fmla="*/ 1524715 w 2120926"/>
                <a:gd name="connsiteY39" fmla="*/ 1381173 h 1447161"/>
                <a:gd name="connsiteX40" fmla="*/ 1656690 w 2120926"/>
                <a:gd name="connsiteY40" fmla="*/ 1390600 h 1447161"/>
                <a:gd name="connsiteX41" fmla="*/ 1807519 w 2120926"/>
                <a:gd name="connsiteY41" fmla="*/ 1418881 h 1447161"/>
                <a:gd name="connsiteX42" fmla="*/ 1920641 w 2120926"/>
                <a:gd name="connsiteY42" fmla="*/ 1409454 h 1447161"/>
                <a:gd name="connsiteX43" fmla="*/ 1939494 w 2120926"/>
                <a:gd name="connsiteY43" fmla="*/ 1381173 h 1447161"/>
                <a:gd name="connsiteX44" fmla="*/ 1996055 w 2120926"/>
                <a:gd name="connsiteY44" fmla="*/ 1334039 h 1447161"/>
                <a:gd name="connsiteX45" fmla="*/ 2043189 w 2120926"/>
                <a:gd name="connsiteY45" fmla="*/ 1249198 h 1447161"/>
                <a:gd name="connsiteX46" fmla="*/ 2033762 w 2120926"/>
                <a:gd name="connsiteY46" fmla="*/ 1117223 h 1447161"/>
                <a:gd name="connsiteX47" fmla="*/ 2014909 w 2120926"/>
                <a:gd name="connsiteY47" fmla="*/ 1022955 h 1447161"/>
                <a:gd name="connsiteX48" fmla="*/ 2024336 w 2120926"/>
                <a:gd name="connsiteY48" fmla="*/ 834419 h 1447161"/>
                <a:gd name="connsiteX49" fmla="*/ 2043189 w 2120926"/>
                <a:gd name="connsiteY49" fmla="*/ 806138 h 1447161"/>
                <a:gd name="connsiteX50" fmla="*/ 2062043 w 2120926"/>
                <a:gd name="connsiteY50" fmla="*/ 730724 h 1447161"/>
                <a:gd name="connsiteX51" fmla="*/ 2090323 w 2120926"/>
                <a:gd name="connsiteY51" fmla="*/ 674163 h 1447161"/>
                <a:gd name="connsiteX52" fmla="*/ 2109177 w 2120926"/>
                <a:gd name="connsiteY52" fmla="*/ 645883 h 1447161"/>
                <a:gd name="connsiteX53" fmla="*/ 2109177 w 2120926"/>
                <a:gd name="connsiteY53" fmla="*/ 410213 h 1447161"/>
                <a:gd name="connsiteX54" fmla="*/ 2090323 w 2120926"/>
                <a:gd name="connsiteY54" fmla="*/ 381932 h 1447161"/>
                <a:gd name="connsiteX55" fmla="*/ 2014909 w 2120926"/>
                <a:gd name="connsiteY55" fmla="*/ 306518 h 1447161"/>
                <a:gd name="connsiteX56" fmla="*/ 1958348 w 2120926"/>
                <a:gd name="connsiteY56" fmla="*/ 278237 h 1447161"/>
                <a:gd name="connsiteX57" fmla="*/ 1930067 w 2120926"/>
                <a:gd name="connsiteY57" fmla="*/ 259384 h 1447161"/>
                <a:gd name="connsiteX58" fmla="*/ 1873507 w 2120926"/>
                <a:gd name="connsiteY58" fmla="*/ 240530 h 1447161"/>
                <a:gd name="connsiteX59" fmla="*/ 1835799 w 2120926"/>
                <a:gd name="connsiteY59" fmla="*/ 221676 h 1447161"/>
                <a:gd name="connsiteX60" fmla="*/ 1807519 w 2120926"/>
                <a:gd name="connsiteY60" fmla="*/ 202823 h 1447161"/>
                <a:gd name="connsiteX61" fmla="*/ 1769812 w 2120926"/>
                <a:gd name="connsiteY61" fmla="*/ 193396 h 1447161"/>
                <a:gd name="connsiteX62" fmla="*/ 1684971 w 2120926"/>
                <a:gd name="connsiteY62" fmla="*/ 165116 h 1447161"/>
                <a:gd name="connsiteX63" fmla="*/ 1270191 w 2120926"/>
                <a:gd name="connsiteY63" fmla="*/ 183969 h 1447161"/>
                <a:gd name="connsiteX64" fmla="*/ 1204204 w 2120926"/>
                <a:gd name="connsiteY64" fmla="*/ 202823 h 1447161"/>
                <a:gd name="connsiteX65" fmla="*/ 1147643 w 2120926"/>
                <a:gd name="connsiteY65" fmla="*/ 240530 h 1447161"/>
                <a:gd name="connsiteX66" fmla="*/ 1072228 w 2120926"/>
                <a:gd name="connsiteY66" fmla="*/ 259384 h 1447161"/>
                <a:gd name="connsiteX67" fmla="*/ 1025094 w 2120926"/>
                <a:gd name="connsiteY67"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902546 w 2120926"/>
                <a:gd name="connsiteY3" fmla="*/ 249957 h 1447161"/>
                <a:gd name="connsiteX4" fmla="*/ 845985 w 2120926"/>
                <a:gd name="connsiteY4" fmla="*/ 231103 h 1447161"/>
                <a:gd name="connsiteX5" fmla="*/ 751717 w 2120926"/>
                <a:gd name="connsiteY5" fmla="*/ 212250 h 1447161"/>
                <a:gd name="connsiteX6" fmla="*/ 572608 w 2120926"/>
                <a:gd name="connsiteY6" fmla="*/ 174542 h 1447161"/>
                <a:gd name="connsiteX7" fmla="*/ 412352 w 2120926"/>
                <a:gd name="connsiteY7" fmla="*/ 80274 h 1447161"/>
                <a:gd name="connsiteX8" fmla="*/ 299230 w 2120926"/>
                <a:gd name="connsiteY8" fmla="*/ 42567 h 1447161"/>
                <a:gd name="connsiteX9" fmla="*/ 162297 w 2120926"/>
                <a:gd name="connsiteY9" fmla="*/ 0 h 1447161"/>
                <a:gd name="connsiteX10" fmla="*/ 16426 w 2120926"/>
                <a:gd name="connsiteY10" fmla="*/ 174542 h 1447161"/>
                <a:gd name="connsiteX11" fmla="*/ 16426 w 2120926"/>
                <a:gd name="connsiteY11" fmla="*/ 353652 h 1447161"/>
                <a:gd name="connsiteX12" fmla="*/ 35280 w 2120926"/>
                <a:gd name="connsiteY12" fmla="*/ 381932 h 1447161"/>
                <a:gd name="connsiteX13" fmla="*/ 54133 w 2120926"/>
                <a:gd name="connsiteY13" fmla="*/ 419639 h 1447161"/>
                <a:gd name="connsiteX14" fmla="*/ 91841 w 2120926"/>
                <a:gd name="connsiteY14" fmla="*/ 476200 h 1447161"/>
                <a:gd name="connsiteX15" fmla="*/ 120121 w 2120926"/>
                <a:gd name="connsiteY15" fmla="*/ 551615 h 1447161"/>
                <a:gd name="connsiteX16" fmla="*/ 148401 w 2120926"/>
                <a:gd name="connsiteY16" fmla="*/ 636456 h 1447161"/>
                <a:gd name="connsiteX17" fmla="*/ 157828 w 2120926"/>
                <a:gd name="connsiteY17" fmla="*/ 664736 h 1447161"/>
                <a:gd name="connsiteX18" fmla="*/ 167255 w 2120926"/>
                <a:gd name="connsiteY18" fmla="*/ 711870 h 1447161"/>
                <a:gd name="connsiteX19" fmla="*/ 176682 w 2120926"/>
                <a:gd name="connsiteY19" fmla="*/ 740151 h 1447161"/>
                <a:gd name="connsiteX20" fmla="*/ 186109 w 2120926"/>
                <a:gd name="connsiteY20" fmla="*/ 777858 h 1447161"/>
                <a:gd name="connsiteX21" fmla="*/ 195536 w 2120926"/>
                <a:gd name="connsiteY21" fmla="*/ 806138 h 1447161"/>
                <a:gd name="connsiteX22" fmla="*/ 214389 w 2120926"/>
                <a:gd name="connsiteY22" fmla="*/ 881553 h 1447161"/>
                <a:gd name="connsiteX23" fmla="*/ 261523 w 2120926"/>
                <a:gd name="connsiteY23" fmla="*/ 928687 h 1447161"/>
                <a:gd name="connsiteX24" fmla="*/ 289804 w 2120926"/>
                <a:gd name="connsiteY24" fmla="*/ 956967 h 1447161"/>
                <a:gd name="connsiteX25" fmla="*/ 374645 w 2120926"/>
                <a:gd name="connsiteY25" fmla="*/ 1004101 h 1447161"/>
                <a:gd name="connsiteX26" fmla="*/ 402925 w 2120926"/>
                <a:gd name="connsiteY26" fmla="*/ 1022955 h 1447161"/>
                <a:gd name="connsiteX27" fmla="*/ 412352 w 2120926"/>
                <a:gd name="connsiteY27" fmla="*/ 1051235 h 1447161"/>
                <a:gd name="connsiteX28" fmla="*/ 421779 w 2120926"/>
                <a:gd name="connsiteY28" fmla="*/ 1239771 h 1447161"/>
                <a:gd name="connsiteX29" fmla="*/ 440632 w 2120926"/>
                <a:gd name="connsiteY29" fmla="*/ 1305759 h 1447161"/>
                <a:gd name="connsiteX30" fmla="*/ 478340 w 2120926"/>
                <a:gd name="connsiteY30" fmla="*/ 1362320 h 1447161"/>
                <a:gd name="connsiteX31" fmla="*/ 525474 w 2120926"/>
                <a:gd name="connsiteY31" fmla="*/ 1400027 h 1447161"/>
                <a:gd name="connsiteX32" fmla="*/ 714010 w 2120926"/>
                <a:gd name="connsiteY32" fmla="*/ 1428307 h 1447161"/>
                <a:gd name="connsiteX33" fmla="*/ 789424 w 2120926"/>
                <a:gd name="connsiteY33" fmla="*/ 1447161 h 1447161"/>
                <a:gd name="connsiteX34" fmla="*/ 1091082 w 2120926"/>
                <a:gd name="connsiteY34" fmla="*/ 1437734 h 1447161"/>
                <a:gd name="connsiteX35" fmla="*/ 1147643 w 2120926"/>
                <a:gd name="connsiteY35" fmla="*/ 1428307 h 1447161"/>
                <a:gd name="connsiteX36" fmla="*/ 1373886 w 2120926"/>
                <a:gd name="connsiteY36" fmla="*/ 1418881 h 1447161"/>
                <a:gd name="connsiteX37" fmla="*/ 1458727 w 2120926"/>
                <a:gd name="connsiteY37" fmla="*/ 1400027 h 1447161"/>
                <a:gd name="connsiteX38" fmla="*/ 1524715 w 2120926"/>
                <a:gd name="connsiteY38" fmla="*/ 1381173 h 1447161"/>
                <a:gd name="connsiteX39" fmla="*/ 1656690 w 2120926"/>
                <a:gd name="connsiteY39" fmla="*/ 1390600 h 1447161"/>
                <a:gd name="connsiteX40" fmla="*/ 1807519 w 2120926"/>
                <a:gd name="connsiteY40" fmla="*/ 1418881 h 1447161"/>
                <a:gd name="connsiteX41" fmla="*/ 1920641 w 2120926"/>
                <a:gd name="connsiteY41" fmla="*/ 1409454 h 1447161"/>
                <a:gd name="connsiteX42" fmla="*/ 1939494 w 2120926"/>
                <a:gd name="connsiteY42" fmla="*/ 1381173 h 1447161"/>
                <a:gd name="connsiteX43" fmla="*/ 1996055 w 2120926"/>
                <a:gd name="connsiteY43" fmla="*/ 1334039 h 1447161"/>
                <a:gd name="connsiteX44" fmla="*/ 2043189 w 2120926"/>
                <a:gd name="connsiteY44" fmla="*/ 1249198 h 1447161"/>
                <a:gd name="connsiteX45" fmla="*/ 2033762 w 2120926"/>
                <a:gd name="connsiteY45" fmla="*/ 1117223 h 1447161"/>
                <a:gd name="connsiteX46" fmla="*/ 2014909 w 2120926"/>
                <a:gd name="connsiteY46" fmla="*/ 1022955 h 1447161"/>
                <a:gd name="connsiteX47" fmla="*/ 2024336 w 2120926"/>
                <a:gd name="connsiteY47" fmla="*/ 834419 h 1447161"/>
                <a:gd name="connsiteX48" fmla="*/ 2043189 w 2120926"/>
                <a:gd name="connsiteY48" fmla="*/ 806138 h 1447161"/>
                <a:gd name="connsiteX49" fmla="*/ 2062043 w 2120926"/>
                <a:gd name="connsiteY49" fmla="*/ 730724 h 1447161"/>
                <a:gd name="connsiteX50" fmla="*/ 2090323 w 2120926"/>
                <a:gd name="connsiteY50" fmla="*/ 674163 h 1447161"/>
                <a:gd name="connsiteX51" fmla="*/ 2109177 w 2120926"/>
                <a:gd name="connsiteY51" fmla="*/ 645883 h 1447161"/>
                <a:gd name="connsiteX52" fmla="*/ 2109177 w 2120926"/>
                <a:gd name="connsiteY52" fmla="*/ 410213 h 1447161"/>
                <a:gd name="connsiteX53" fmla="*/ 2090323 w 2120926"/>
                <a:gd name="connsiteY53" fmla="*/ 381932 h 1447161"/>
                <a:gd name="connsiteX54" fmla="*/ 2014909 w 2120926"/>
                <a:gd name="connsiteY54" fmla="*/ 306518 h 1447161"/>
                <a:gd name="connsiteX55" fmla="*/ 1958348 w 2120926"/>
                <a:gd name="connsiteY55" fmla="*/ 278237 h 1447161"/>
                <a:gd name="connsiteX56" fmla="*/ 1930067 w 2120926"/>
                <a:gd name="connsiteY56" fmla="*/ 259384 h 1447161"/>
                <a:gd name="connsiteX57" fmla="*/ 1873507 w 2120926"/>
                <a:gd name="connsiteY57" fmla="*/ 240530 h 1447161"/>
                <a:gd name="connsiteX58" fmla="*/ 1835799 w 2120926"/>
                <a:gd name="connsiteY58" fmla="*/ 221676 h 1447161"/>
                <a:gd name="connsiteX59" fmla="*/ 1807519 w 2120926"/>
                <a:gd name="connsiteY59" fmla="*/ 202823 h 1447161"/>
                <a:gd name="connsiteX60" fmla="*/ 1769812 w 2120926"/>
                <a:gd name="connsiteY60" fmla="*/ 193396 h 1447161"/>
                <a:gd name="connsiteX61" fmla="*/ 1684971 w 2120926"/>
                <a:gd name="connsiteY61" fmla="*/ 165116 h 1447161"/>
                <a:gd name="connsiteX62" fmla="*/ 1270191 w 2120926"/>
                <a:gd name="connsiteY62" fmla="*/ 183969 h 1447161"/>
                <a:gd name="connsiteX63" fmla="*/ 1204204 w 2120926"/>
                <a:gd name="connsiteY63" fmla="*/ 202823 h 1447161"/>
                <a:gd name="connsiteX64" fmla="*/ 1147643 w 2120926"/>
                <a:gd name="connsiteY64" fmla="*/ 240530 h 1447161"/>
                <a:gd name="connsiteX65" fmla="*/ 1072228 w 2120926"/>
                <a:gd name="connsiteY65" fmla="*/ 259384 h 1447161"/>
                <a:gd name="connsiteX66" fmla="*/ 1025094 w 2120926"/>
                <a:gd name="connsiteY66" fmla="*/ 278237 h 1447161"/>
                <a:gd name="connsiteX0" fmla="*/ 1025094 w 2120926"/>
                <a:gd name="connsiteY0" fmla="*/ 278237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65" fmla="*/ 1025094 w 2120926"/>
                <a:gd name="connsiteY65" fmla="*/ 278237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147643 w 2120926"/>
                <a:gd name="connsiteY63" fmla="*/ 240530 h 1447161"/>
                <a:gd name="connsiteX64" fmla="*/ 1072228 w 2120926"/>
                <a:gd name="connsiteY64" fmla="*/ 259384 h 1447161"/>
                <a:gd name="connsiteX0" fmla="*/ 1072228 w 2120926"/>
                <a:gd name="connsiteY0" fmla="*/ 259384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63" fmla="*/ 1072228 w 2120926"/>
                <a:gd name="connsiteY63" fmla="*/ 259384 h 1447161"/>
                <a:gd name="connsiteX0" fmla="*/ 1204204 w 2120926"/>
                <a:gd name="connsiteY0" fmla="*/ 202823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4204 w 2120926"/>
                <a:gd name="connsiteY62" fmla="*/ 202823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70191 w 2120926"/>
                <a:gd name="connsiteY61" fmla="*/ 183969 h 1447161"/>
                <a:gd name="connsiteX62" fmla="*/ 1206585 w 2120926"/>
                <a:gd name="connsiteY62"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684971 w 2120926"/>
                <a:gd name="connsiteY60" fmla="*/ 165116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20664 w 2120926"/>
                <a:gd name="connsiteY60" fmla="*/ 17225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807519 w 2120926"/>
                <a:gd name="connsiteY58" fmla="*/ 202823 h 1447161"/>
                <a:gd name="connsiteX59" fmla="*/ 1769812 w 2120926"/>
                <a:gd name="connsiteY59" fmla="*/ 193396 h 1447161"/>
                <a:gd name="connsiteX60" fmla="*/ 1556383 w 2120926"/>
                <a:gd name="connsiteY60" fmla="*/ 153209 h 1447161"/>
                <a:gd name="connsiteX61" fmla="*/ 1206585 w 2120926"/>
                <a:gd name="connsiteY61"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58348 w 2120926"/>
                <a:gd name="connsiteY54" fmla="*/ 278237 h 1447161"/>
                <a:gd name="connsiteX55" fmla="*/ 1930067 w 2120926"/>
                <a:gd name="connsiteY55" fmla="*/ 259384 h 1447161"/>
                <a:gd name="connsiteX56" fmla="*/ 1873507 w 2120926"/>
                <a:gd name="connsiteY56" fmla="*/ 240530 h 1447161"/>
                <a:gd name="connsiteX57" fmla="*/ 1835799 w 2120926"/>
                <a:gd name="connsiteY57" fmla="*/ 221676 h 1447161"/>
                <a:gd name="connsiteX58" fmla="*/ 1769812 w 2120926"/>
                <a:gd name="connsiteY58" fmla="*/ 193396 h 1447161"/>
                <a:gd name="connsiteX59" fmla="*/ 1556383 w 2120926"/>
                <a:gd name="connsiteY59" fmla="*/ 153209 h 1447161"/>
                <a:gd name="connsiteX60" fmla="*/ 1206585 w 2120926"/>
                <a:gd name="connsiteY60"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835799 w 2120926"/>
                <a:gd name="connsiteY56" fmla="*/ 221676 h 1447161"/>
                <a:gd name="connsiteX57" fmla="*/ 1769812 w 2120926"/>
                <a:gd name="connsiteY57" fmla="*/ 193396 h 1447161"/>
                <a:gd name="connsiteX58" fmla="*/ 1556383 w 2120926"/>
                <a:gd name="connsiteY58" fmla="*/ 153209 h 1447161"/>
                <a:gd name="connsiteX59" fmla="*/ 1206585 w 2120926"/>
                <a:gd name="connsiteY59"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73507 w 2120926"/>
                <a:gd name="connsiteY55" fmla="*/ 24053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769812 w 2120926"/>
                <a:gd name="connsiteY56" fmla="*/ 193396 h 1447161"/>
                <a:gd name="connsiteX57" fmla="*/ 1556383 w 2120926"/>
                <a:gd name="connsiteY57" fmla="*/ 153209 h 1447161"/>
                <a:gd name="connsiteX58" fmla="*/ 1206585 w 2120926"/>
                <a:gd name="connsiteY58"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930067 w 2120926"/>
                <a:gd name="connsiteY54" fmla="*/ 259384 h 1447161"/>
                <a:gd name="connsiteX55" fmla="*/ 1859219 w 2120926"/>
                <a:gd name="connsiteY55" fmla="*/ 259580 h 1447161"/>
                <a:gd name="connsiteX56" fmla="*/ 1556383 w 2120926"/>
                <a:gd name="connsiteY56" fmla="*/ 153209 h 1447161"/>
                <a:gd name="connsiteX57" fmla="*/ 1206585 w 2120926"/>
                <a:gd name="connsiteY57" fmla="*/ 233779 h 1447161"/>
                <a:gd name="connsiteX0" fmla="*/ 1206585 w 2120926"/>
                <a:gd name="connsiteY0" fmla="*/ 233779 h 1447161"/>
                <a:gd name="connsiteX1" fmla="*/ 1025094 w 2120926"/>
                <a:gd name="connsiteY1" fmla="*/ 278237 h 1447161"/>
                <a:gd name="connsiteX2" fmla="*/ 940253 w 2120926"/>
                <a:gd name="connsiteY2" fmla="*/ 268811 h 1447161"/>
                <a:gd name="connsiteX3" fmla="*/ 845985 w 2120926"/>
                <a:gd name="connsiteY3" fmla="*/ 231103 h 1447161"/>
                <a:gd name="connsiteX4" fmla="*/ 751717 w 2120926"/>
                <a:gd name="connsiteY4" fmla="*/ 212250 h 1447161"/>
                <a:gd name="connsiteX5" fmla="*/ 572608 w 2120926"/>
                <a:gd name="connsiteY5" fmla="*/ 174542 h 1447161"/>
                <a:gd name="connsiteX6" fmla="*/ 412352 w 2120926"/>
                <a:gd name="connsiteY6" fmla="*/ 80274 h 1447161"/>
                <a:gd name="connsiteX7" fmla="*/ 299230 w 2120926"/>
                <a:gd name="connsiteY7" fmla="*/ 42567 h 1447161"/>
                <a:gd name="connsiteX8" fmla="*/ 162297 w 2120926"/>
                <a:gd name="connsiteY8" fmla="*/ 0 h 1447161"/>
                <a:gd name="connsiteX9" fmla="*/ 16426 w 2120926"/>
                <a:gd name="connsiteY9" fmla="*/ 174542 h 1447161"/>
                <a:gd name="connsiteX10" fmla="*/ 16426 w 2120926"/>
                <a:gd name="connsiteY10" fmla="*/ 353652 h 1447161"/>
                <a:gd name="connsiteX11" fmla="*/ 35280 w 2120926"/>
                <a:gd name="connsiteY11" fmla="*/ 381932 h 1447161"/>
                <a:gd name="connsiteX12" fmla="*/ 54133 w 2120926"/>
                <a:gd name="connsiteY12" fmla="*/ 419639 h 1447161"/>
                <a:gd name="connsiteX13" fmla="*/ 91841 w 2120926"/>
                <a:gd name="connsiteY13" fmla="*/ 476200 h 1447161"/>
                <a:gd name="connsiteX14" fmla="*/ 120121 w 2120926"/>
                <a:gd name="connsiteY14" fmla="*/ 551615 h 1447161"/>
                <a:gd name="connsiteX15" fmla="*/ 148401 w 2120926"/>
                <a:gd name="connsiteY15" fmla="*/ 636456 h 1447161"/>
                <a:gd name="connsiteX16" fmla="*/ 157828 w 2120926"/>
                <a:gd name="connsiteY16" fmla="*/ 664736 h 1447161"/>
                <a:gd name="connsiteX17" fmla="*/ 167255 w 2120926"/>
                <a:gd name="connsiteY17" fmla="*/ 711870 h 1447161"/>
                <a:gd name="connsiteX18" fmla="*/ 176682 w 2120926"/>
                <a:gd name="connsiteY18" fmla="*/ 740151 h 1447161"/>
                <a:gd name="connsiteX19" fmla="*/ 186109 w 2120926"/>
                <a:gd name="connsiteY19" fmla="*/ 777858 h 1447161"/>
                <a:gd name="connsiteX20" fmla="*/ 195536 w 2120926"/>
                <a:gd name="connsiteY20" fmla="*/ 806138 h 1447161"/>
                <a:gd name="connsiteX21" fmla="*/ 214389 w 2120926"/>
                <a:gd name="connsiteY21" fmla="*/ 881553 h 1447161"/>
                <a:gd name="connsiteX22" fmla="*/ 261523 w 2120926"/>
                <a:gd name="connsiteY22" fmla="*/ 928687 h 1447161"/>
                <a:gd name="connsiteX23" fmla="*/ 289804 w 2120926"/>
                <a:gd name="connsiteY23" fmla="*/ 956967 h 1447161"/>
                <a:gd name="connsiteX24" fmla="*/ 374645 w 2120926"/>
                <a:gd name="connsiteY24" fmla="*/ 1004101 h 1447161"/>
                <a:gd name="connsiteX25" fmla="*/ 402925 w 2120926"/>
                <a:gd name="connsiteY25" fmla="*/ 1022955 h 1447161"/>
                <a:gd name="connsiteX26" fmla="*/ 412352 w 2120926"/>
                <a:gd name="connsiteY26" fmla="*/ 1051235 h 1447161"/>
                <a:gd name="connsiteX27" fmla="*/ 421779 w 2120926"/>
                <a:gd name="connsiteY27" fmla="*/ 1239771 h 1447161"/>
                <a:gd name="connsiteX28" fmla="*/ 440632 w 2120926"/>
                <a:gd name="connsiteY28" fmla="*/ 1305759 h 1447161"/>
                <a:gd name="connsiteX29" fmla="*/ 478340 w 2120926"/>
                <a:gd name="connsiteY29" fmla="*/ 1362320 h 1447161"/>
                <a:gd name="connsiteX30" fmla="*/ 525474 w 2120926"/>
                <a:gd name="connsiteY30" fmla="*/ 1400027 h 1447161"/>
                <a:gd name="connsiteX31" fmla="*/ 714010 w 2120926"/>
                <a:gd name="connsiteY31" fmla="*/ 1428307 h 1447161"/>
                <a:gd name="connsiteX32" fmla="*/ 789424 w 2120926"/>
                <a:gd name="connsiteY32" fmla="*/ 1447161 h 1447161"/>
                <a:gd name="connsiteX33" fmla="*/ 1091082 w 2120926"/>
                <a:gd name="connsiteY33" fmla="*/ 1437734 h 1447161"/>
                <a:gd name="connsiteX34" fmla="*/ 1147643 w 2120926"/>
                <a:gd name="connsiteY34" fmla="*/ 1428307 h 1447161"/>
                <a:gd name="connsiteX35" fmla="*/ 1373886 w 2120926"/>
                <a:gd name="connsiteY35" fmla="*/ 1418881 h 1447161"/>
                <a:gd name="connsiteX36" fmla="*/ 1458727 w 2120926"/>
                <a:gd name="connsiteY36" fmla="*/ 1400027 h 1447161"/>
                <a:gd name="connsiteX37" fmla="*/ 1524715 w 2120926"/>
                <a:gd name="connsiteY37" fmla="*/ 1381173 h 1447161"/>
                <a:gd name="connsiteX38" fmla="*/ 1656690 w 2120926"/>
                <a:gd name="connsiteY38" fmla="*/ 1390600 h 1447161"/>
                <a:gd name="connsiteX39" fmla="*/ 1807519 w 2120926"/>
                <a:gd name="connsiteY39" fmla="*/ 1418881 h 1447161"/>
                <a:gd name="connsiteX40" fmla="*/ 1920641 w 2120926"/>
                <a:gd name="connsiteY40" fmla="*/ 1409454 h 1447161"/>
                <a:gd name="connsiteX41" fmla="*/ 1939494 w 2120926"/>
                <a:gd name="connsiteY41" fmla="*/ 1381173 h 1447161"/>
                <a:gd name="connsiteX42" fmla="*/ 1996055 w 2120926"/>
                <a:gd name="connsiteY42" fmla="*/ 1334039 h 1447161"/>
                <a:gd name="connsiteX43" fmla="*/ 2043189 w 2120926"/>
                <a:gd name="connsiteY43" fmla="*/ 1249198 h 1447161"/>
                <a:gd name="connsiteX44" fmla="*/ 2033762 w 2120926"/>
                <a:gd name="connsiteY44" fmla="*/ 1117223 h 1447161"/>
                <a:gd name="connsiteX45" fmla="*/ 2014909 w 2120926"/>
                <a:gd name="connsiteY45" fmla="*/ 1022955 h 1447161"/>
                <a:gd name="connsiteX46" fmla="*/ 2024336 w 2120926"/>
                <a:gd name="connsiteY46" fmla="*/ 834419 h 1447161"/>
                <a:gd name="connsiteX47" fmla="*/ 2043189 w 2120926"/>
                <a:gd name="connsiteY47" fmla="*/ 806138 h 1447161"/>
                <a:gd name="connsiteX48" fmla="*/ 2062043 w 2120926"/>
                <a:gd name="connsiteY48" fmla="*/ 730724 h 1447161"/>
                <a:gd name="connsiteX49" fmla="*/ 2090323 w 2120926"/>
                <a:gd name="connsiteY49" fmla="*/ 674163 h 1447161"/>
                <a:gd name="connsiteX50" fmla="*/ 2109177 w 2120926"/>
                <a:gd name="connsiteY50" fmla="*/ 645883 h 1447161"/>
                <a:gd name="connsiteX51" fmla="*/ 2109177 w 2120926"/>
                <a:gd name="connsiteY51" fmla="*/ 410213 h 1447161"/>
                <a:gd name="connsiteX52" fmla="*/ 2090323 w 2120926"/>
                <a:gd name="connsiteY52" fmla="*/ 381932 h 1447161"/>
                <a:gd name="connsiteX53" fmla="*/ 2014909 w 2120926"/>
                <a:gd name="connsiteY53" fmla="*/ 306518 h 1447161"/>
                <a:gd name="connsiteX54" fmla="*/ 1859219 w 2120926"/>
                <a:gd name="connsiteY54" fmla="*/ 259580 h 1447161"/>
                <a:gd name="connsiteX55" fmla="*/ 1556383 w 2120926"/>
                <a:gd name="connsiteY55" fmla="*/ 153209 h 1447161"/>
                <a:gd name="connsiteX56" fmla="*/ 1206585 w 2120926"/>
                <a:gd name="connsiteY56" fmla="*/ 233779 h 1447161"/>
                <a:gd name="connsiteX0" fmla="*/ 1206585 w 2119763"/>
                <a:gd name="connsiteY0" fmla="*/ 233779 h 1447161"/>
                <a:gd name="connsiteX1" fmla="*/ 1025094 w 2119763"/>
                <a:gd name="connsiteY1" fmla="*/ 278237 h 1447161"/>
                <a:gd name="connsiteX2" fmla="*/ 940253 w 2119763"/>
                <a:gd name="connsiteY2" fmla="*/ 268811 h 1447161"/>
                <a:gd name="connsiteX3" fmla="*/ 845985 w 2119763"/>
                <a:gd name="connsiteY3" fmla="*/ 231103 h 1447161"/>
                <a:gd name="connsiteX4" fmla="*/ 751717 w 2119763"/>
                <a:gd name="connsiteY4" fmla="*/ 212250 h 1447161"/>
                <a:gd name="connsiteX5" fmla="*/ 572608 w 2119763"/>
                <a:gd name="connsiteY5" fmla="*/ 174542 h 1447161"/>
                <a:gd name="connsiteX6" fmla="*/ 412352 w 2119763"/>
                <a:gd name="connsiteY6" fmla="*/ 80274 h 1447161"/>
                <a:gd name="connsiteX7" fmla="*/ 299230 w 2119763"/>
                <a:gd name="connsiteY7" fmla="*/ 42567 h 1447161"/>
                <a:gd name="connsiteX8" fmla="*/ 162297 w 2119763"/>
                <a:gd name="connsiteY8" fmla="*/ 0 h 1447161"/>
                <a:gd name="connsiteX9" fmla="*/ 16426 w 2119763"/>
                <a:gd name="connsiteY9" fmla="*/ 174542 h 1447161"/>
                <a:gd name="connsiteX10" fmla="*/ 16426 w 2119763"/>
                <a:gd name="connsiteY10" fmla="*/ 353652 h 1447161"/>
                <a:gd name="connsiteX11" fmla="*/ 35280 w 2119763"/>
                <a:gd name="connsiteY11" fmla="*/ 381932 h 1447161"/>
                <a:gd name="connsiteX12" fmla="*/ 54133 w 2119763"/>
                <a:gd name="connsiteY12" fmla="*/ 419639 h 1447161"/>
                <a:gd name="connsiteX13" fmla="*/ 91841 w 2119763"/>
                <a:gd name="connsiteY13" fmla="*/ 476200 h 1447161"/>
                <a:gd name="connsiteX14" fmla="*/ 120121 w 2119763"/>
                <a:gd name="connsiteY14" fmla="*/ 551615 h 1447161"/>
                <a:gd name="connsiteX15" fmla="*/ 148401 w 2119763"/>
                <a:gd name="connsiteY15" fmla="*/ 636456 h 1447161"/>
                <a:gd name="connsiteX16" fmla="*/ 157828 w 2119763"/>
                <a:gd name="connsiteY16" fmla="*/ 664736 h 1447161"/>
                <a:gd name="connsiteX17" fmla="*/ 167255 w 2119763"/>
                <a:gd name="connsiteY17" fmla="*/ 711870 h 1447161"/>
                <a:gd name="connsiteX18" fmla="*/ 176682 w 2119763"/>
                <a:gd name="connsiteY18" fmla="*/ 740151 h 1447161"/>
                <a:gd name="connsiteX19" fmla="*/ 186109 w 2119763"/>
                <a:gd name="connsiteY19" fmla="*/ 777858 h 1447161"/>
                <a:gd name="connsiteX20" fmla="*/ 195536 w 2119763"/>
                <a:gd name="connsiteY20" fmla="*/ 806138 h 1447161"/>
                <a:gd name="connsiteX21" fmla="*/ 214389 w 2119763"/>
                <a:gd name="connsiteY21" fmla="*/ 881553 h 1447161"/>
                <a:gd name="connsiteX22" fmla="*/ 261523 w 2119763"/>
                <a:gd name="connsiteY22" fmla="*/ 928687 h 1447161"/>
                <a:gd name="connsiteX23" fmla="*/ 289804 w 2119763"/>
                <a:gd name="connsiteY23" fmla="*/ 956967 h 1447161"/>
                <a:gd name="connsiteX24" fmla="*/ 374645 w 2119763"/>
                <a:gd name="connsiteY24" fmla="*/ 1004101 h 1447161"/>
                <a:gd name="connsiteX25" fmla="*/ 402925 w 2119763"/>
                <a:gd name="connsiteY25" fmla="*/ 1022955 h 1447161"/>
                <a:gd name="connsiteX26" fmla="*/ 412352 w 2119763"/>
                <a:gd name="connsiteY26" fmla="*/ 1051235 h 1447161"/>
                <a:gd name="connsiteX27" fmla="*/ 421779 w 2119763"/>
                <a:gd name="connsiteY27" fmla="*/ 1239771 h 1447161"/>
                <a:gd name="connsiteX28" fmla="*/ 440632 w 2119763"/>
                <a:gd name="connsiteY28" fmla="*/ 1305759 h 1447161"/>
                <a:gd name="connsiteX29" fmla="*/ 478340 w 2119763"/>
                <a:gd name="connsiteY29" fmla="*/ 1362320 h 1447161"/>
                <a:gd name="connsiteX30" fmla="*/ 525474 w 2119763"/>
                <a:gd name="connsiteY30" fmla="*/ 1400027 h 1447161"/>
                <a:gd name="connsiteX31" fmla="*/ 714010 w 2119763"/>
                <a:gd name="connsiteY31" fmla="*/ 1428307 h 1447161"/>
                <a:gd name="connsiteX32" fmla="*/ 789424 w 2119763"/>
                <a:gd name="connsiteY32" fmla="*/ 1447161 h 1447161"/>
                <a:gd name="connsiteX33" fmla="*/ 1091082 w 2119763"/>
                <a:gd name="connsiteY33" fmla="*/ 1437734 h 1447161"/>
                <a:gd name="connsiteX34" fmla="*/ 1147643 w 2119763"/>
                <a:gd name="connsiteY34" fmla="*/ 1428307 h 1447161"/>
                <a:gd name="connsiteX35" fmla="*/ 1373886 w 2119763"/>
                <a:gd name="connsiteY35" fmla="*/ 1418881 h 1447161"/>
                <a:gd name="connsiteX36" fmla="*/ 1458727 w 2119763"/>
                <a:gd name="connsiteY36" fmla="*/ 1400027 h 1447161"/>
                <a:gd name="connsiteX37" fmla="*/ 1524715 w 2119763"/>
                <a:gd name="connsiteY37" fmla="*/ 1381173 h 1447161"/>
                <a:gd name="connsiteX38" fmla="*/ 1656690 w 2119763"/>
                <a:gd name="connsiteY38" fmla="*/ 1390600 h 1447161"/>
                <a:gd name="connsiteX39" fmla="*/ 1807519 w 2119763"/>
                <a:gd name="connsiteY39" fmla="*/ 1418881 h 1447161"/>
                <a:gd name="connsiteX40" fmla="*/ 1920641 w 2119763"/>
                <a:gd name="connsiteY40" fmla="*/ 1409454 h 1447161"/>
                <a:gd name="connsiteX41" fmla="*/ 1939494 w 2119763"/>
                <a:gd name="connsiteY41" fmla="*/ 1381173 h 1447161"/>
                <a:gd name="connsiteX42" fmla="*/ 1996055 w 2119763"/>
                <a:gd name="connsiteY42" fmla="*/ 1334039 h 1447161"/>
                <a:gd name="connsiteX43" fmla="*/ 2043189 w 2119763"/>
                <a:gd name="connsiteY43" fmla="*/ 1249198 h 1447161"/>
                <a:gd name="connsiteX44" fmla="*/ 2033762 w 2119763"/>
                <a:gd name="connsiteY44" fmla="*/ 1117223 h 1447161"/>
                <a:gd name="connsiteX45" fmla="*/ 2014909 w 2119763"/>
                <a:gd name="connsiteY45" fmla="*/ 1022955 h 1447161"/>
                <a:gd name="connsiteX46" fmla="*/ 2024336 w 2119763"/>
                <a:gd name="connsiteY46" fmla="*/ 834419 h 1447161"/>
                <a:gd name="connsiteX47" fmla="*/ 2043189 w 2119763"/>
                <a:gd name="connsiteY47" fmla="*/ 806138 h 1447161"/>
                <a:gd name="connsiteX48" fmla="*/ 2062043 w 2119763"/>
                <a:gd name="connsiteY48" fmla="*/ 730724 h 1447161"/>
                <a:gd name="connsiteX49" fmla="*/ 2090323 w 2119763"/>
                <a:gd name="connsiteY49" fmla="*/ 674163 h 1447161"/>
                <a:gd name="connsiteX50" fmla="*/ 2109177 w 2119763"/>
                <a:gd name="connsiteY50" fmla="*/ 645883 h 1447161"/>
                <a:gd name="connsiteX51" fmla="*/ 2109177 w 2119763"/>
                <a:gd name="connsiteY51" fmla="*/ 410213 h 1447161"/>
                <a:gd name="connsiteX52" fmla="*/ 2014909 w 2119763"/>
                <a:gd name="connsiteY52" fmla="*/ 306518 h 1447161"/>
                <a:gd name="connsiteX53" fmla="*/ 1859219 w 2119763"/>
                <a:gd name="connsiteY53" fmla="*/ 259580 h 1447161"/>
                <a:gd name="connsiteX54" fmla="*/ 1556383 w 2119763"/>
                <a:gd name="connsiteY54" fmla="*/ 153209 h 1447161"/>
                <a:gd name="connsiteX55" fmla="*/ 1206585 w 2119763"/>
                <a:gd name="connsiteY55" fmla="*/ 233779 h 1447161"/>
                <a:gd name="connsiteX0" fmla="*/ 1206585 w 2119296"/>
                <a:gd name="connsiteY0" fmla="*/ 233779 h 1447161"/>
                <a:gd name="connsiteX1" fmla="*/ 1025094 w 2119296"/>
                <a:gd name="connsiteY1" fmla="*/ 278237 h 1447161"/>
                <a:gd name="connsiteX2" fmla="*/ 940253 w 2119296"/>
                <a:gd name="connsiteY2" fmla="*/ 268811 h 1447161"/>
                <a:gd name="connsiteX3" fmla="*/ 845985 w 2119296"/>
                <a:gd name="connsiteY3" fmla="*/ 231103 h 1447161"/>
                <a:gd name="connsiteX4" fmla="*/ 751717 w 2119296"/>
                <a:gd name="connsiteY4" fmla="*/ 212250 h 1447161"/>
                <a:gd name="connsiteX5" fmla="*/ 572608 w 2119296"/>
                <a:gd name="connsiteY5" fmla="*/ 174542 h 1447161"/>
                <a:gd name="connsiteX6" fmla="*/ 412352 w 2119296"/>
                <a:gd name="connsiteY6" fmla="*/ 80274 h 1447161"/>
                <a:gd name="connsiteX7" fmla="*/ 299230 w 2119296"/>
                <a:gd name="connsiteY7" fmla="*/ 42567 h 1447161"/>
                <a:gd name="connsiteX8" fmla="*/ 162297 w 2119296"/>
                <a:gd name="connsiteY8" fmla="*/ 0 h 1447161"/>
                <a:gd name="connsiteX9" fmla="*/ 16426 w 2119296"/>
                <a:gd name="connsiteY9" fmla="*/ 174542 h 1447161"/>
                <a:gd name="connsiteX10" fmla="*/ 16426 w 2119296"/>
                <a:gd name="connsiteY10" fmla="*/ 353652 h 1447161"/>
                <a:gd name="connsiteX11" fmla="*/ 35280 w 2119296"/>
                <a:gd name="connsiteY11" fmla="*/ 381932 h 1447161"/>
                <a:gd name="connsiteX12" fmla="*/ 54133 w 2119296"/>
                <a:gd name="connsiteY12" fmla="*/ 419639 h 1447161"/>
                <a:gd name="connsiteX13" fmla="*/ 91841 w 2119296"/>
                <a:gd name="connsiteY13" fmla="*/ 476200 h 1447161"/>
                <a:gd name="connsiteX14" fmla="*/ 120121 w 2119296"/>
                <a:gd name="connsiteY14" fmla="*/ 551615 h 1447161"/>
                <a:gd name="connsiteX15" fmla="*/ 148401 w 2119296"/>
                <a:gd name="connsiteY15" fmla="*/ 636456 h 1447161"/>
                <a:gd name="connsiteX16" fmla="*/ 157828 w 2119296"/>
                <a:gd name="connsiteY16" fmla="*/ 664736 h 1447161"/>
                <a:gd name="connsiteX17" fmla="*/ 167255 w 2119296"/>
                <a:gd name="connsiteY17" fmla="*/ 711870 h 1447161"/>
                <a:gd name="connsiteX18" fmla="*/ 176682 w 2119296"/>
                <a:gd name="connsiteY18" fmla="*/ 740151 h 1447161"/>
                <a:gd name="connsiteX19" fmla="*/ 186109 w 2119296"/>
                <a:gd name="connsiteY19" fmla="*/ 777858 h 1447161"/>
                <a:gd name="connsiteX20" fmla="*/ 195536 w 2119296"/>
                <a:gd name="connsiteY20" fmla="*/ 806138 h 1447161"/>
                <a:gd name="connsiteX21" fmla="*/ 214389 w 2119296"/>
                <a:gd name="connsiteY21" fmla="*/ 881553 h 1447161"/>
                <a:gd name="connsiteX22" fmla="*/ 261523 w 2119296"/>
                <a:gd name="connsiteY22" fmla="*/ 928687 h 1447161"/>
                <a:gd name="connsiteX23" fmla="*/ 289804 w 2119296"/>
                <a:gd name="connsiteY23" fmla="*/ 956967 h 1447161"/>
                <a:gd name="connsiteX24" fmla="*/ 374645 w 2119296"/>
                <a:gd name="connsiteY24" fmla="*/ 1004101 h 1447161"/>
                <a:gd name="connsiteX25" fmla="*/ 402925 w 2119296"/>
                <a:gd name="connsiteY25" fmla="*/ 1022955 h 1447161"/>
                <a:gd name="connsiteX26" fmla="*/ 412352 w 2119296"/>
                <a:gd name="connsiteY26" fmla="*/ 1051235 h 1447161"/>
                <a:gd name="connsiteX27" fmla="*/ 421779 w 2119296"/>
                <a:gd name="connsiteY27" fmla="*/ 1239771 h 1447161"/>
                <a:gd name="connsiteX28" fmla="*/ 440632 w 2119296"/>
                <a:gd name="connsiteY28" fmla="*/ 1305759 h 1447161"/>
                <a:gd name="connsiteX29" fmla="*/ 478340 w 2119296"/>
                <a:gd name="connsiteY29" fmla="*/ 1362320 h 1447161"/>
                <a:gd name="connsiteX30" fmla="*/ 525474 w 2119296"/>
                <a:gd name="connsiteY30" fmla="*/ 1400027 h 1447161"/>
                <a:gd name="connsiteX31" fmla="*/ 714010 w 2119296"/>
                <a:gd name="connsiteY31" fmla="*/ 1428307 h 1447161"/>
                <a:gd name="connsiteX32" fmla="*/ 789424 w 2119296"/>
                <a:gd name="connsiteY32" fmla="*/ 1447161 h 1447161"/>
                <a:gd name="connsiteX33" fmla="*/ 1091082 w 2119296"/>
                <a:gd name="connsiteY33" fmla="*/ 1437734 h 1447161"/>
                <a:gd name="connsiteX34" fmla="*/ 1147643 w 2119296"/>
                <a:gd name="connsiteY34" fmla="*/ 1428307 h 1447161"/>
                <a:gd name="connsiteX35" fmla="*/ 1373886 w 2119296"/>
                <a:gd name="connsiteY35" fmla="*/ 1418881 h 1447161"/>
                <a:gd name="connsiteX36" fmla="*/ 1458727 w 2119296"/>
                <a:gd name="connsiteY36" fmla="*/ 1400027 h 1447161"/>
                <a:gd name="connsiteX37" fmla="*/ 1524715 w 2119296"/>
                <a:gd name="connsiteY37" fmla="*/ 1381173 h 1447161"/>
                <a:gd name="connsiteX38" fmla="*/ 1656690 w 2119296"/>
                <a:gd name="connsiteY38" fmla="*/ 1390600 h 1447161"/>
                <a:gd name="connsiteX39" fmla="*/ 1807519 w 2119296"/>
                <a:gd name="connsiteY39" fmla="*/ 1418881 h 1447161"/>
                <a:gd name="connsiteX40" fmla="*/ 1920641 w 2119296"/>
                <a:gd name="connsiteY40" fmla="*/ 1409454 h 1447161"/>
                <a:gd name="connsiteX41" fmla="*/ 1939494 w 2119296"/>
                <a:gd name="connsiteY41" fmla="*/ 1381173 h 1447161"/>
                <a:gd name="connsiteX42" fmla="*/ 1996055 w 2119296"/>
                <a:gd name="connsiteY42" fmla="*/ 1334039 h 1447161"/>
                <a:gd name="connsiteX43" fmla="*/ 2043189 w 2119296"/>
                <a:gd name="connsiteY43" fmla="*/ 1249198 h 1447161"/>
                <a:gd name="connsiteX44" fmla="*/ 2033762 w 2119296"/>
                <a:gd name="connsiteY44" fmla="*/ 1117223 h 1447161"/>
                <a:gd name="connsiteX45" fmla="*/ 2014909 w 2119296"/>
                <a:gd name="connsiteY45" fmla="*/ 1022955 h 1447161"/>
                <a:gd name="connsiteX46" fmla="*/ 2024336 w 2119296"/>
                <a:gd name="connsiteY46" fmla="*/ 834419 h 1447161"/>
                <a:gd name="connsiteX47" fmla="*/ 2043189 w 2119296"/>
                <a:gd name="connsiteY47" fmla="*/ 806138 h 1447161"/>
                <a:gd name="connsiteX48" fmla="*/ 2062043 w 2119296"/>
                <a:gd name="connsiteY48" fmla="*/ 730724 h 1447161"/>
                <a:gd name="connsiteX49" fmla="*/ 2090323 w 2119296"/>
                <a:gd name="connsiteY49" fmla="*/ 674163 h 1447161"/>
                <a:gd name="connsiteX50" fmla="*/ 2109177 w 2119296"/>
                <a:gd name="connsiteY50" fmla="*/ 645883 h 1447161"/>
                <a:gd name="connsiteX51" fmla="*/ 2109177 w 2119296"/>
                <a:gd name="connsiteY51" fmla="*/ 410213 h 1447161"/>
                <a:gd name="connsiteX52" fmla="*/ 2022053 w 2119296"/>
                <a:gd name="connsiteY52" fmla="*/ 335093 h 1447161"/>
                <a:gd name="connsiteX53" fmla="*/ 1859219 w 2119296"/>
                <a:gd name="connsiteY53" fmla="*/ 259580 h 1447161"/>
                <a:gd name="connsiteX54" fmla="*/ 1556383 w 2119296"/>
                <a:gd name="connsiteY54" fmla="*/ 153209 h 1447161"/>
                <a:gd name="connsiteX55" fmla="*/ 1206585 w 2119296"/>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458727 w 2112401"/>
                <a:gd name="connsiteY36" fmla="*/ 1400027 h 1447161"/>
                <a:gd name="connsiteX37" fmla="*/ 1524715 w 2112401"/>
                <a:gd name="connsiteY37" fmla="*/ 1381173 h 1447161"/>
                <a:gd name="connsiteX38" fmla="*/ 1656690 w 2112401"/>
                <a:gd name="connsiteY38" fmla="*/ 1390600 h 1447161"/>
                <a:gd name="connsiteX39" fmla="*/ 1807519 w 2112401"/>
                <a:gd name="connsiteY39" fmla="*/ 1418881 h 1447161"/>
                <a:gd name="connsiteX40" fmla="*/ 1920641 w 2112401"/>
                <a:gd name="connsiteY40" fmla="*/ 1409454 h 1447161"/>
                <a:gd name="connsiteX41" fmla="*/ 1939494 w 2112401"/>
                <a:gd name="connsiteY41" fmla="*/ 1381173 h 1447161"/>
                <a:gd name="connsiteX42" fmla="*/ 1996055 w 2112401"/>
                <a:gd name="connsiteY42" fmla="*/ 1334039 h 1447161"/>
                <a:gd name="connsiteX43" fmla="*/ 2043189 w 2112401"/>
                <a:gd name="connsiteY43" fmla="*/ 1249198 h 1447161"/>
                <a:gd name="connsiteX44" fmla="*/ 2033762 w 2112401"/>
                <a:gd name="connsiteY44" fmla="*/ 1117223 h 1447161"/>
                <a:gd name="connsiteX45" fmla="*/ 2014909 w 2112401"/>
                <a:gd name="connsiteY45" fmla="*/ 1022955 h 1447161"/>
                <a:gd name="connsiteX46" fmla="*/ 2024336 w 2112401"/>
                <a:gd name="connsiteY46" fmla="*/ 834419 h 1447161"/>
                <a:gd name="connsiteX47" fmla="*/ 2043189 w 2112401"/>
                <a:gd name="connsiteY47" fmla="*/ 806138 h 1447161"/>
                <a:gd name="connsiteX48" fmla="*/ 2062043 w 2112401"/>
                <a:gd name="connsiteY48" fmla="*/ 730724 h 1447161"/>
                <a:gd name="connsiteX49" fmla="*/ 2090323 w 2112401"/>
                <a:gd name="connsiteY49" fmla="*/ 674163 h 1447161"/>
                <a:gd name="connsiteX50" fmla="*/ 2109177 w 2112401"/>
                <a:gd name="connsiteY50" fmla="*/ 645883 h 1447161"/>
                <a:gd name="connsiteX51" fmla="*/ 2080602 w 2112401"/>
                <a:gd name="connsiteY51" fmla="*/ 481650 h 1447161"/>
                <a:gd name="connsiteX52" fmla="*/ 2022053 w 2112401"/>
                <a:gd name="connsiteY52" fmla="*/ 335093 h 1447161"/>
                <a:gd name="connsiteX53" fmla="*/ 1859219 w 2112401"/>
                <a:gd name="connsiteY53" fmla="*/ 259580 h 1447161"/>
                <a:gd name="connsiteX54" fmla="*/ 1556383 w 2112401"/>
                <a:gd name="connsiteY54" fmla="*/ 153209 h 1447161"/>
                <a:gd name="connsiteX55" fmla="*/ 1206585 w 2112401"/>
                <a:gd name="connsiteY55"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39494 w 2112401"/>
                <a:gd name="connsiteY40" fmla="*/ 1381173 h 1447161"/>
                <a:gd name="connsiteX41" fmla="*/ 1996055 w 2112401"/>
                <a:gd name="connsiteY41" fmla="*/ 1334039 h 1447161"/>
                <a:gd name="connsiteX42" fmla="*/ 2043189 w 2112401"/>
                <a:gd name="connsiteY42" fmla="*/ 1249198 h 1447161"/>
                <a:gd name="connsiteX43" fmla="*/ 2033762 w 2112401"/>
                <a:gd name="connsiteY43" fmla="*/ 1117223 h 1447161"/>
                <a:gd name="connsiteX44" fmla="*/ 2014909 w 2112401"/>
                <a:gd name="connsiteY44" fmla="*/ 1022955 h 1447161"/>
                <a:gd name="connsiteX45" fmla="*/ 2024336 w 2112401"/>
                <a:gd name="connsiteY45" fmla="*/ 834419 h 1447161"/>
                <a:gd name="connsiteX46" fmla="*/ 2043189 w 2112401"/>
                <a:gd name="connsiteY46" fmla="*/ 806138 h 1447161"/>
                <a:gd name="connsiteX47" fmla="*/ 2062043 w 2112401"/>
                <a:gd name="connsiteY47" fmla="*/ 730724 h 1447161"/>
                <a:gd name="connsiteX48" fmla="*/ 2090323 w 2112401"/>
                <a:gd name="connsiteY48" fmla="*/ 674163 h 1447161"/>
                <a:gd name="connsiteX49" fmla="*/ 2109177 w 2112401"/>
                <a:gd name="connsiteY49" fmla="*/ 645883 h 1447161"/>
                <a:gd name="connsiteX50" fmla="*/ 2080602 w 2112401"/>
                <a:gd name="connsiteY50" fmla="*/ 481650 h 1447161"/>
                <a:gd name="connsiteX51" fmla="*/ 2022053 w 2112401"/>
                <a:gd name="connsiteY51" fmla="*/ 335093 h 1447161"/>
                <a:gd name="connsiteX52" fmla="*/ 1859219 w 2112401"/>
                <a:gd name="connsiteY52" fmla="*/ 259580 h 1447161"/>
                <a:gd name="connsiteX53" fmla="*/ 1556383 w 2112401"/>
                <a:gd name="connsiteY53" fmla="*/ 153209 h 1447161"/>
                <a:gd name="connsiteX54" fmla="*/ 1206585 w 2112401"/>
                <a:gd name="connsiteY54"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20641 w 2112401"/>
                <a:gd name="connsiteY39" fmla="*/ 1409454 h 1447161"/>
                <a:gd name="connsiteX40" fmla="*/ 1996055 w 2112401"/>
                <a:gd name="connsiteY40" fmla="*/ 1334039 h 1447161"/>
                <a:gd name="connsiteX41" fmla="*/ 2043189 w 2112401"/>
                <a:gd name="connsiteY41" fmla="*/ 1249198 h 1447161"/>
                <a:gd name="connsiteX42" fmla="*/ 2033762 w 2112401"/>
                <a:gd name="connsiteY42" fmla="*/ 1117223 h 1447161"/>
                <a:gd name="connsiteX43" fmla="*/ 2014909 w 2112401"/>
                <a:gd name="connsiteY43" fmla="*/ 1022955 h 1447161"/>
                <a:gd name="connsiteX44" fmla="*/ 2024336 w 2112401"/>
                <a:gd name="connsiteY44" fmla="*/ 834419 h 1447161"/>
                <a:gd name="connsiteX45" fmla="*/ 2043189 w 2112401"/>
                <a:gd name="connsiteY45" fmla="*/ 806138 h 1447161"/>
                <a:gd name="connsiteX46" fmla="*/ 2062043 w 2112401"/>
                <a:gd name="connsiteY46" fmla="*/ 730724 h 1447161"/>
                <a:gd name="connsiteX47" fmla="*/ 2090323 w 2112401"/>
                <a:gd name="connsiteY47" fmla="*/ 674163 h 1447161"/>
                <a:gd name="connsiteX48" fmla="*/ 2109177 w 2112401"/>
                <a:gd name="connsiteY48" fmla="*/ 645883 h 1447161"/>
                <a:gd name="connsiteX49" fmla="*/ 2080602 w 2112401"/>
                <a:gd name="connsiteY49" fmla="*/ 481650 h 1447161"/>
                <a:gd name="connsiteX50" fmla="*/ 2022053 w 2112401"/>
                <a:gd name="connsiteY50" fmla="*/ 335093 h 1447161"/>
                <a:gd name="connsiteX51" fmla="*/ 1859219 w 2112401"/>
                <a:gd name="connsiteY51" fmla="*/ 259580 h 1447161"/>
                <a:gd name="connsiteX52" fmla="*/ 1556383 w 2112401"/>
                <a:gd name="connsiteY52" fmla="*/ 153209 h 1447161"/>
                <a:gd name="connsiteX53" fmla="*/ 1206585 w 2112401"/>
                <a:gd name="connsiteY53"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07519 w 2112401"/>
                <a:gd name="connsiteY38" fmla="*/ 14188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33762 w 2112401"/>
                <a:gd name="connsiteY41" fmla="*/ 1117223 h 1447161"/>
                <a:gd name="connsiteX42" fmla="*/ 2014909 w 2112401"/>
                <a:gd name="connsiteY42" fmla="*/ 1022955 h 1447161"/>
                <a:gd name="connsiteX43" fmla="*/ 2024336 w 2112401"/>
                <a:gd name="connsiteY43" fmla="*/ 834419 h 1447161"/>
                <a:gd name="connsiteX44" fmla="*/ 2043189 w 2112401"/>
                <a:gd name="connsiteY44" fmla="*/ 806138 h 1447161"/>
                <a:gd name="connsiteX45" fmla="*/ 2062043 w 2112401"/>
                <a:gd name="connsiteY45" fmla="*/ 730724 h 1447161"/>
                <a:gd name="connsiteX46" fmla="*/ 2090323 w 2112401"/>
                <a:gd name="connsiteY46" fmla="*/ 674163 h 1447161"/>
                <a:gd name="connsiteX47" fmla="*/ 2109177 w 2112401"/>
                <a:gd name="connsiteY47" fmla="*/ 645883 h 1447161"/>
                <a:gd name="connsiteX48" fmla="*/ 2080602 w 2112401"/>
                <a:gd name="connsiteY48" fmla="*/ 481650 h 1447161"/>
                <a:gd name="connsiteX49" fmla="*/ 2022053 w 2112401"/>
                <a:gd name="connsiteY49" fmla="*/ 335093 h 1447161"/>
                <a:gd name="connsiteX50" fmla="*/ 1859219 w 2112401"/>
                <a:gd name="connsiteY50" fmla="*/ 259580 h 1447161"/>
                <a:gd name="connsiteX51" fmla="*/ 1556383 w 2112401"/>
                <a:gd name="connsiteY51" fmla="*/ 153209 h 1447161"/>
                <a:gd name="connsiteX52" fmla="*/ 1206585 w 2112401"/>
                <a:gd name="connsiteY52"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43189 w 2112401"/>
                <a:gd name="connsiteY40" fmla="*/ 1249198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31283 w 2112401"/>
                <a:gd name="connsiteY40" fmla="*/ 1218242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43189 w 2112401"/>
                <a:gd name="connsiteY43" fmla="*/ 806138 h 1447161"/>
                <a:gd name="connsiteX44" fmla="*/ 2062043 w 2112401"/>
                <a:gd name="connsiteY44" fmla="*/ 730724 h 1447161"/>
                <a:gd name="connsiteX45" fmla="*/ 2090323 w 2112401"/>
                <a:gd name="connsiteY45" fmla="*/ 674163 h 1447161"/>
                <a:gd name="connsiteX46" fmla="*/ 2109177 w 2112401"/>
                <a:gd name="connsiteY46" fmla="*/ 645883 h 1447161"/>
                <a:gd name="connsiteX47" fmla="*/ 2080602 w 2112401"/>
                <a:gd name="connsiteY47" fmla="*/ 481650 h 1447161"/>
                <a:gd name="connsiteX48" fmla="*/ 2022053 w 2112401"/>
                <a:gd name="connsiteY48" fmla="*/ 335093 h 1447161"/>
                <a:gd name="connsiteX49" fmla="*/ 1859219 w 2112401"/>
                <a:gd name="connsiteY49" fmla="*/ 259580 h 1447161"/>
                <a:gd name="connsiteX50" fmla="*/ 1556383 w 2112401"/>
                <a:gd name="connsiteY50" fmla="*/ 153209 h 1447161"/>
                <a:gd name="connsiteX51" fmla="*/ 1206585 w 2112401"/>
                <a:gd name="connsiteY51"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2024336 w 2112401"/>
                <a:gd name="connsiteY42" fmla="*/ 834419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12401"/>
                <a:gd name="connsiteY0" fmla="*/ 233779 h 1447161"/>
                <a:gd name="connsiteX1" fmla="*/ 1025094 w 2112401"/>
                <a:gd name="connsiteY1" fmla="*/ 278237 h 1447161"/>
                <a:gd name="connsiteX2" fmla="*/ 940253 w 2112401"/>
                <a:gd name="connsiteY2" fmla="*/ 268811 h 1447161"/>
                <a:gd name="connsiteX3" fmla="*/ 845985 w 2112401"/>
                <a:gd name="connsiteY3" fmla="*/ 231103 h 1447161"/>
                <a:gd name="connsiteX4" fmla="*/ 751717 w 2112401"/>
                <a:gd name="connsiteY4" fmla="*/ 212250 h 1447161"/>
                <a:gd name="connsiteX5" fmla="*/ 572608 w 2112401"/>
                <a:gd name="connsiteY5" fmla="*/ 174542 h 1447161"/>
                <a:gd name="connsiteX6" fmla="*/ 412352 w 2112401"/>
                <a:gd name="connsiteY6" fmla="*/ 80274 h 1447161"/>
                <a:gd name="connsiteX7" fmla="*/ 299230 w 2112401"/>
                <a:gd name="connsiteY7" fmla="*/ 42567 h 1447161"/>
                <a:gd name="connsiteX8" fmla="*/ 162297 w 2112401"/>
                <a:gd name="connsiteY8" fmla="*/ 0 h 1447161"/>
                <a:gd name="connsiteX9" fmla="*/ 16426 w 2112401"/>
                <a:gd name="connsiteY9" fmla="*/ 174542 h 1447161"/>
                <a:gd name="connsiteX10" fmla="*/ 16426 w 2112401"/>
                <a:gd name="connsiteY10" fmla="*/ 353652 h 1447161"/>
                <a:gd name="connsiteX11" fmla="*/ 35280 w 2112401"/>
                <a:gd name="connsiteY11" fmla="*/ 381932 h 1447161"/>
                <a:gd name="connsiteX12" fmla="*/ 54133 w 2112401"/>
                <a:gd name="connsiteY12" fmla="*/ 419639 h 1447161"/>
                <a:gd name="connsiteX13" fmla="*/ 91841 w 2112401"/>
                <a:gd name="connsiteY13" fmla="*/ 476200 h 1447161"/>
                <a:gd name="connsiteX14" fmla="*/ 120121 w 2112401"/>
                <a:gd name="connsiteY14" fmla="*/ 551615 h 1447161"/>
                <a:gd name="connsiteX15" fmla="*/ 148401 w 2112401"/>
                <a:gd name="connsiteY15" fmla="*/ 636456 h 1447161"/>
                <a:gd name="connsiteX16" fmla="*/ 157828 w 2112401"/>
                <a:gd name="connsiteY16" fmla="*/ 664736 h 1447161"/>
                <a:gd name="connsiteX17" fmla="*/ 167255 w 2112401"/>
                <a:gd name="connsiteY17" fmla="*/ 711870 h 1447161"/>
                <a:gd name="connsiteX18" fmla="*/ 176682 w 2112401"/>
                <a:gd name="connsiteY18" fmla="*/ 740151 h 1447161"/>
                <a:gd name="connsiteX19" fmla="*/ 186109 w 2112401"/>
                <a:gd name="connsiteY19" fmla="*/ 777858 h 1447161"/>
                <a:gd name="connsiteX20" fmla="*/ 195536 w 2112401"/>
                <a:gd name="connsiteY20" fmla="*/ 806138 h 1447161"/>
                <a:gd name="connsiteX21" fmla="*/ 214389 w 2112401"/>
                <a:gd name="connsiteY21" fmla="*/ 881553 h 1447161"/>
                <a:gd name="connsiteX22" fmla="*/ 261523 w 2112401"/>
                <a:gd name="connsiteY22" fmla="*/ 928687 h 1447161"/>
                <a:gd name="connsiteX23" fmla="*/ 289804 w 2112401"/>
                <a:gd name="connsiteY23" fmla="*/ 956967 h 1447161"/>
                <a:gd name="connsiteX24" fmla="*/ 374645 w 2112401"/>
                <a:gd name="connsiteY24" fmla="*/ 1004101 h 1447161"/>
                <a:gd name="connsiteX25" fmla="*/ 402925 w 2112401"/>
                <a:gd name="connsiteY25" fmla="*/ 1022955 h 1447161"/>
                <a:gd name="connsiteX26" fmla="*/ 412352 w 2112401"/>
                <a:gd name="connsiteY26" fmla="*/ 1051235 h 1447161"/>
                <a:gd name="connsiteX27" fmla="*/ 421779 w 2112401"/>
                <a:gd name="connsiteY27" fmla="*/ 1239771 h 1447161"/>
                <a:gd name="connsiteX28" fmla="*/ 440632 w 2112401"/>
                <a:gd name="connsiteY28" fmla="*/ 1305759 h 1447161"/>
                <a:gd name="connsiteX29" fmla="*/ 478340 w 2112401"/>
                <a:gd name="connsiteY29" fmla="*/ 1362320 h 1447161"/>
                <a:gd name="connsiteX30" fmla="*/ 525474 w 2112401"/>
                <a:gd name="connsiteY30" fmla="*/ 1400027 h 1447161"/>
                <a:gd name="connsiteX31" fmla="*/ 714010 w 2112401"/>
                <a:gd name="connsiteY31" fmla="*/ 1428307 h 1447161"/>
                <a:gd name="connsiteX32" fmla="*/ 789424 w 2112401"/>
                <a:gd name="connsiteY32" fmla="*/ 1447161 h 1447161"/>
                <a:gd name="connsiteX33" fmla="*/ 1091082 w 2112401"/>
                <a:gd name="connsiteY33" fmla="*/ 1437734 h 1447161"/>
                <a:gd name="connsiteX34" fmla="*/ 1147643 w 2112401"/>
                <a:gd name="connsiteY34" fmla="*/ 1428307 h 1447161"/>
                <a:gd name="connsiteX35" fmla="*/ 1373886 w 2112401"/>
                <a:gd name="connsiteY35" fmla="*/ 1418881 h 1447161"/>
                <a:gd name="connsiteX36" fmla="*/ 1524715 w 2112401"/>
                <a:gd name="connsiteY36" fmla="*/ 1381173 h 1447161"/>
                <a:gd name="connsiteX37" fmla="*/ 1656690 w 2112401"/>
                <a:gd name="connsiteY37" fmla="*/ 1390600 h 1447161"/>
                <a:gd name="connsiteX38" fmla="*/ 1852763 w 2112401"/>
                <a:gd name="connsiteY38" fmla="*/ 1380781 h 1447161"/>
                <a:gd name="connsiteX39" fmla="*/ 1996055 w 2112401"/>
                <a:gd name="connsiteY39" fmla="*/ 1334039 h 1447161"/>
                <a:gd name="connsiteX40" fmla="*/ 2028902 w 2112401"/>
                <a:gd name="connsiteY40" fmla="*/ 1184905 h 1447161"/>
                <a:gd name="connsiteX41" fmla="*/ 2014909 w 2112401"/>
                <a:gd name="connsiteY41" fmla="*/ 1022955 h 1447161"/>
                <a:gd name="connsiteX42" fmla="*/ 1993380 w 2112401"/>
                <a:gd name="connsiteY42" fmla="*/ 832037 h 1447161"/>
                <a:gd name="connsiteX43" fmla="*/ 2062043 w 2112401"/>
                <a:gd name="connsiteY43" fmla="*/ 730724 h 1447161"/>
                <a:gd name="connsiteX44" fmla="*/ 2090323 w 2112401"/>
                <a:gd name="connsiteY44" fmla="*/ 674163 h 1447161"/>
                <a:gd name="connsiteX45" fmla="*/ 2109177 w 2112401"/>
                <a:gd name="connsiteY45" fmla="*/ 645883 h 1447161"/>
                <a:gd name="connsiteX46" fmla="*/ 2080602 w 2112401"/>
                <a:gd name="connsiteY46" fmla="*/ 481650 h 1447161"/>
                <a:gd name="connsiteX47" fmla="*/ 2022053 w 2112401"/>
                <a:gd name="connsiteY47" fmla="*/ 335093 h 1447161"/>
                <a:gd name="connsiteX48" fmla="*/ 1859219 w 2112401"/>
                <a:gd name="connsiteY48" fmla="*/ 259580 h 1447161"/>
                <a:gd name="connsiteX49" fmla="*/ 1556383 w 2112401"/>
                <a:gd name="connsiteY49" fmla="*/ 153209 h 1447161"/>
                <a:gd name="connsiteX50" fmla="*/ 1206585 w 2112401"/>
                <a:gd name="connsiteY50" fmla="*/ 233779 h 1447161"/>
                <a:gd name="connsiteX0" fmla="*/ 1206585 w 2109542"/>
                <a:gd name="connsiteY0" fmla="*/ 233779 h 1447161"/>
                <a:gd name="connsiteX1" fmla="*/ 1025094 w 2109542"/>
                <a:gd name="connsiteY1" fmla="*/ 278237 h 1447161"/>
                <a:gd name="connsiteX2" fmla="*/ 940253 w 2109542"/>
                <a:gd name="connsiteY2" fmla="*/ 268811 h 1447161"/>
                <a:gd name="connsiteX3" fmla="*/ 845985 w 2109542"/>
                <a:gd name="connsiteY3" fmla="*/ 231103 h 1447161"/>
                <a:gd name="connsiteX4" fmla="*/ 751717 w 2109542"/>
                <a:gd name="connsiteY4" fmla="*/ 212250 h 1447161"/>
                <a:gd name="connsiteX5" fmla="*/ 572608 w 2109542"/>
                <a:gd name="connsiteY5" fmla="*/ 174542 h 1447161"/>
                <a:gd name="connsiteX6" fmla="*/ 412352 w 2109542"/>
                <a:gd name="connsiteY6" fmla="*/ 80274 h 1447161"/>
                <a:gd name="connsiteX7" fmla="*/ 299230 w 2109542"/>
                <a:gd name="connsiteY7" fmla="*/ 42567 h 1447161"/>
                <a:gd name="connsiteX8" fmla="*/ 162297 w 2109542"/>
                <a:gd name="connsiteY8" fmla="*/ 0 h 1447161"/>
                <a:gd name="connsiteX9" fmla="*/ 16426 w 2109542"/>
                <a:gd name="connsiteY9" fmla="*/ 174542 h 1447161"/>
                <a:gd name="connsiteX10" fmla="*/ 16426 w 2109542"/>
                <a:gd name="connsiteY10" fmla="*/ 353652 h 1447161"/>
                <a:gd name="connsiteX11" fmla="*/ 35280 w 2109542"/>
                <a:gd name="connsiteY11" fmla="*/ 381932 h 1447161"/>
                <a:gd name="connsiteX12" fmla="*/ 54133 w 2109542"/>
                <a:gd name="connsiteY12" fmla="*/ 419639 h 1447161"/>
                <a:gd name="connsiteX13" fmla="*/ 91841 w 2109542"/>
                <a:gd name="connsiteY13" fmla="*/ 476200 h 1447161"/>
                <a:gd name="connsiteX14" fmla="*/ 120121 w 2109542"/>
                <a:gd name="connsiteY14" fmla="*/ 551615 h 1447161"/>
                <a:gd name="connsiteX15" fmla="*/ 148401 w 2109542"/>
                <a:gd name="connsiteY15" fmla="*/ 636456 h 1447161"/>
                <a:gd name="connsiteX16" fmla="*/ 157828 w 2109542"/>
                <a:gd name="connsiteY16" fmla="*/ 664736 h 1447161"/>
                <a:gd name="connsiteX17" fmla="*/ 167255 w 2109542"/>
                <a:gd name="connsiteY17" fmla="*/ 711870 h 1447161"/>
                <a:gd name="connsiteX18" fmla="*/ 176682 w 2109542"/>
                <a:gd name="connsiteY18" fmla="*/ 740151 h 1447161"/>
                <a:gd name="connsiteX19" fmla="*/ 186109 w 2109542"/>
                <a:gd name="connsiteY19" fmla="*/ 777858 h 1447161"/>
                <a:gd name="connsiteX20" fmla="*/ 195536 w 2109542"/>
                <a:gd name="connsiteY20" fmla="*/ 806138 h 1447161"/>
                <a:gd name="connsiteX21" fmla="*/ 214389 w 2109542"/>
                <a:gd name="connsiteY21" fmla="*/ 881553 h 1447161"/>
                <a:gd name="connsiteX22" fmla="*/ 261523 w 2109542"/>
                <a:gd name="connsiteY22" fmla="*/ 928687 h 1447161"/>
                <a:gd name="connsiteX23" fmla="*/ 289804 w 2109542"/>
                <a:gd name="connsiteY23" fmla="*/ 956967 h 1447161"/>
                <a:gd name="connsiteX24" fmla="*/ 374645 w 2109542"/>
                <a:gd name="connsiteY24" fmla="*/ 1004101 h 1447161"/>
                <a:gd name="connsiteX25" fmla="*/ 402925 w 2109542"/>
                <a:gd name="connsiteY25" fmla="*/ 1022955 h 1447161"/>
                <a:gd name="connsiteX26" fmla="*/ 412352 w 2109542"/>
                <a:gd name="connsiteY26" fmla="*/ 1051235 h 1447161"/>
                <a:gd name="connsiteX27" fmla="*/ 421779 w 2109542"/>
                <a:gd name="connsiteY27" fmla="*/ 1239771 h 1447161"/>
                <a:gd name="connsiteX28" fmla="*/ 440632 w 2109542"/>
                <a:gd name="connsiteY28" fmla="*/ 1305759 h 1447161"/>
                <a:gd name="connsiteX29" fmla="*/ 478340 w 2109542"/>
                <a:gd name="connsiteY29" fmla="*/ 1362320 h 1447161"/>
                <a:gd name="connsiteX30" fmla="*/ 525474 w 2109542"/>
                <a:gd name="connsiteY30" fmla="*/ 1400027 h 1447161"/>
                <a:gd name="connsiteX31" fmla="*/ 714010 w 2109542"/>
                <a:gd name="connsiteY31" fmla="*/ 1428307 h 1447161"/>
                <a:gd name="connsiteX32" fmla="*/ 789424 w 2109542"/>
                <a:gd name="connsiteY32" fmla="*/ 1447161 h 1447161"/>
                <a:gd name="connsiteX33" fmla="*/ 1091082 w 2109542"/>
                <a:gd name="connsiteY33" fmla="*/ 1437734 h 1447161"/>
                <a:gd name="connsiteX34" fmla="*/ 1147643 w 2109542"/>
                <a:gd name="connsiteY34" fmla="*/ 1428307 h 1447161"/>
                <a:gd name="connsiteX35" fmla="*/ 1373886 w 2109542"/>
                <a:gd name="connsiteY35" fmla="*/ 1418881 h 1447161"/>
                <a:gd name="connsiteX36" fmla="*/ 1524715 w 2109542"/>
                <a:gd name="connsiteY36" fmla="*/ 1381173 h 1447161"/>
                <a:gd name="connsiteX37" fmla="*/ 1656690 w 2109542"/>
                <a:gd name="connsiteY37" fmla="*/ 1390600 h 1447161"/>
                <a:gd name="connsiteX38" fmla="*/ 1852763 w 2109542"/>
                <a:gd name="connsiteY38" fmla="*/ 1380781 h 1447161"/>
                <a:gd name="connsiteX39" fmla="*/ 1996055 w 2109542"/>
                <a:gd name="connsiteY39" fmla="*/ 1334039 h 1447161"/>
                <a:gd name="connsiteX40" fmla="*/ 2028902 w 2109542"/>
                <a:gd name="connsiteY40" fmla="*/ 1184905 h 1447161"/>
                <a:gd name="connsiteX41" fmla="*/ 2014909 w 2109542"/>
                <a:gd name="connsiteY41" fmla="*/ 1022955 h 1447161"/>
                <a:gd name="connsiteX42" fmla="*/ 1993380 w 2109542"/>
                <a:gd name="connsiteY42" fmla="*/ 832037 h 1447161"/>
                <a:gd name="connsiteX43" fmla="*/ 2062043 w 2109542"/>
                <a:gd name="connsiteY43" fmla="*/ 730724 h 1447161"/>
                <a:gd name="connsiteX44" fmla="*/ 2109177 w 2109542"/>
                <a:gd name="connsiteY44" fmla="*/ 645883 h 1447161"/>
                <a:gd name="connsiteX45" fmla="*/ 2080602 w 2109542"/>
                <a:gd name="connsiteY45" fmla="*/ 481650 h 1447161"/>
                <a:gd name="connsiteX46" fmla="*/ 2022053 w 2109542"/>
                <a:gd name="connsiteY46" fmla="*/ 335093 h 1447161"/>
                <a:gd name="connsiteX47" fmla="*/ 1859219 w 2109542"/>
                <a:gd name="connsiteY47" fmla="*/ 259580 h 1447161"/>
                <a:gd name="connsiteX48" fmla="*/ 1556383 w 2109542"/>
                <a:gd name="connsiteY48" fmla="*/ 153209 h 1447161"/>
                <a:gd name="connsiteX49" fmla="*/ 1206585 w 2109542"/>
                <a:gd name="connsiteY49" fmla="*/ 233779 h 1447161"/>
                <a:gd name="connsiteX0" fmla="*/ 1206585 w 2085711"/>
                <a:gd name="connsiteY0" fmla="*/ 233779 h 1447161"/>
                <a:gd name="connsiteX1" fmla="*/ 1025094 w 2085711"/>
                <a:gd name="connsiteY1" fmla="*/ 278237 h 1447161"/>
                <a:gd name="connsiteX2" fmla="*/ 940253 w 2085711"/>
                <a:gd name="connsiteY2" fmla="*/ 268811 h 1447161"/>
                <a:gd name="connsiteX3" fmla="*/ 845985 w 2085711"/>
                <a:gd name="connsiteY3" fmla="*/ 231103 h 1447161"/>
                <a:gd name="connsiteX4" fmla="*/ 751717 w 2085711"/>
                <a:gd name="connsiteY4" fmla="*/ 212250 h 1447161"/>
                <a:gd name="connsiteX5" fmla="*/ 572608 w 2085711"/>
                <a:gd name="connsiteY5" fmla="*/ 174542 h 1447161"/>
                <a:gd name="connsiteX6" fmla="*/ 412352 w 2085711"/>
                <a:gd name="connsiteY6" fmla="*/ 80274 h 1447161"/>
                <a:gd name="connsiteX7" fmla="*/ 299230 w 2085711"/>
                <a:gd name="connsiteY7" fmla="*/ 42567 h 1447161"/>
                <a:gd name="connsiteX8" fmla="*/ 162297 w 2085711"/>
                <a:gd name="connsiteY8" fmla="*/ 0 h 1447161"/>
                <a:gd name="connsiteX9" fmla="*/ 16426 w 2085711"/>
                <a:gd name="connsiteY9" fmla="*/ 174542 h 1447161"/>
                <a:gd name="connsiteX10" fmla="*/ 16426 w 2085711"/>
                <a:gd name="connsiteY10" fmla="*/ 353652 h 1447161"/>
                <a:gd name="connsiteX11" fmla="*/ 35280 w 2085711"/>
                <a:gd name="connsiteY11" fmla="*/ 381932 h 1447161"/>
                <a:gd name="connsiteX12" fmla="*/ 54133 w 2085711"/>
                <a:gd name="connsiteY12" fmla="*/ 419639 h 1447161"/>
                <a:gd name="connsiteX13" fmla="*/ 91841 w 2085711"/>
                <a:gd name="connsiteY13" fmla="*/ 476200 h 1447161"/>
                <a:gd name="connsiteX14" fmla="*/ 120121 w 2085711"/>
                <a:gd name="connsiteY14" fmla="*/ 551615 h 1447161"/>
                <a:gd name="connsiteX15" fmla="*/ 148401 w 2085711"/>
                <a:gd name="connsiteY15" fmla="*/ 636456 h 1447161"/>
                <a:gd name="connsiteX16" fmla="*/ 157828 w 2085711"/>
                <a:gd name="connsiteY16" fmla="*/ 664736 h 1447161"/>
                <a:gd name="connsiteX17" fmla="*/ 167255 w 2085711"/>
                <a:gd name="connsiteY17" fmla="*/ 711870 h 1447161"/>
                <a:gd name="connsiteX18" fmla="*/ 176682 w 2085711"/>
                <a:gd name="connsiteY18" fmla="*/ 740151 h 1447161"/>
                <a:gd name="connsiteX19" fmla="*/ 186109 w 2085711"/>
                <a:gd name="connsiteY19" fmla="*/ 777858 h 1447161"/>
                <a:gd name="connsiteX20" fmla="*/ 195536 w 2085711"/>
                <a:gd name="connsiteY20" fmla="*/ 806138 h 1447161"/>
                <a:gd name="connsiteX21" fmla="*/ 214389 w 2085711"/>
                <a:gd name="connsiteY21" fmla="*/ 881553 h 1447161"/>
                <a:gd name="connsiteX22" fmla="*/ 261523 w 2085711"/>
                <a:gd name="connsiteY22" fmla="*/ 928687 h 1447161"/>
                <a:gd name="connsiteX23" fmla="*/ 289804 w 2085711"/>
                <a:gd name="connsiteY23" fmla="*/ 956967 h 1447161"/>
                <a:gd name="connsiteX24" fmla="*/ 374645 w 2085711"/>
                <a:gd name="connsiteY24" fmla="*/ 1004101 h 1447161"/>
                <a:gd name="connsiteX25" fmla="*/ 402925 w 2085711"/>
                <a:gd name="connsiteY25" fmla="*/ 1022955 h 1447161"/>
                <a:gd name="connsiteX26" fmla="*/ 412352 w 2085711"/>
                <a:gd name="connsiteY26" fmla="*/ 1051235 h 1447161"/>
                <a:gd name="connsiteX27" fmla="*/ 421779 w 2085711"/>
                <a:gd name="connsiteY27" fmla="*/ 1239771 h 1447161"/>
                <a:gd name="connsiteX28" fmla="*/ 440632 w 2085711"/>
                <a:gd name="connsiteY28" fmla="*/ 1305759 h 1447161"/>
                <a:gd name="connsiteX29" fmla="*/ 478340 w 2085711"/>
                <a:gd name="connsiteY29" fmla="*/ 1362320 h 1447161"/>
                <a:gd name="connsiteX30" fmla="*/ 525474 w 2085711"/>
                <a:gd name="connsiteY30" fmla="*/ 1400027 h 1447161"/>
                <a:gd name="connsiteX31" fmla="*/ 714010 w 2085711"/>
                <a:gd name="connsiteY31" fmla="*/ 1428307 h 1447161"/>
                <a:gd name="connsiteX32" fmla="*/ 789424 w 2085711"/>
                <a:gd name="connsiteY32" fmla="*/ 1447161 h 1447161"/>
                <a:gd name="connsiteX33" fmla="*/ 1091082 w 2085711"/>
                <a:gd name="connsiteY33" fmla="*/ 1437734 h 1447161"/>
                <a:gd name="connsiteX34" fmla="*/ 1147643 w 2085711"/>
                <a:gd name="connsiteY34" fmla="*/ 1428307 h 1447161"/>
                <a:gd name="connsiteX35" fmla="*/ 1373886 w 2085711"/>
                <a:gd name="connsiteY35" fmla="*/ 1418881 h 1447161"/>
                <a:gd name="connsiteX36" fmla="*/ 1524715 w 2085711"/>
                <a:gd name="connsiteY36" fmla="*/ 1381173 h 1447161"/>
                <a:gd name="connsiteX37" fmla="*/ 1656690 w 2085711"/>
                <a:gd name="connsiteY37" fmla="*/ 1390600 h 1447161"/>
                <a:gd name="connsiteX38" fmla="*/ 1852763 w 2085711"/>
                <a:gd name="connsiteY38" fmla="*/ 1380781 h 1447161"/>
                <a:gd name="connsiteX39" fmla="*/ 1996055 w 2085711"/>
                <a:gd name="connsiteY39" fmla="*/ 1334039 h 1447161"/>
                <a:gd name="connsiteX40" fmla="*/ 2028902 w 2085711"/>
                <a:gd name="connsiteY40" fmla="*/ 1184905 h 1447161"/>
                <a:gd name="connsiteX41" fmla="*/ 2014909 w 2085711"/>
                <a:gd name="connsiteY41" fmla="*/ 1022955 h 1447161"/>
                <a:gd name="connsiteX42" fmla="*/ 1993380 w 2085711"/>
                <a:gd name="connsiteY42" fmla="*/ 832037 h 1447161"/>
                <a:gd name="connsiteX43" fmla="*/ 2062043 w 2085711"/>
                <a:gd name="connsiteY43" fmla="*/ 730724 h 1447161"/>
                <a:gd name="connsiteX44" fmla="*/ 2080602 w 2085711"/>
                <a:gd name="connsiteY44" fmla="*/ 636358 h 1447161"/>
                <a:gd name="connsiteX45" fmla="*/ 2080602 w 2085711"/>
                <a:gd name="connsiteY45" fmla="*/ 481650 h 1447161"/>
                <a:gd name="connsiteX46" fmla="*/ 2022053 w 2085711"/>
                <a:gd name="connsiteY46" fmla="*/ 335093 h 1447161"/>
                <a:gd name="connsiteX47" fmla="*/ 1859219 w 2085711"/>
                <a:gd name="connsiteY47" fmla="*/ 259580 h 1447161"/>
                <a:gd name="connsiteX48" fmla="*/ 1556383 w 2085711"/>
                <a:gd name="connsiteY48" fmla="*/ 153209 h 1447161"/>
                <a:gd name="connsiteX49" fmla="*/ 1206585 w 2085711"/>
                <a:gd name="connsiteY49"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56690 w 2089799"/>
                <a:gd name="connsiteY37" fmla="*/ 1390600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524715 w 2089799"/>
                <a:gd name="connsiteY36" fmla="*/ 1381173 h 1447161"/>
                <a:gd name="connsiteX37" fmla="*/ 1649547 w 2089799"/>
                <a:gd name="connsiteY37" fmla="*/ 1362025 h 1447161"/>
                <a:gd name="connsiteX38" fmla="*/ 1852763 w 2089799"/>
                <a:gd name="connsiteY38" fmla="*/ 1380781 h 1447161"/>
                <a:gd name="connsiteX39" fmla="*/ 1996055 w 2089799"/>
                <a:gd name="connsiteY39" fmla="*/ 1334039 h 1447161"/>
                <a:gd name="connsiteX40" fmla="*/ 2028902 w 2089799"/>
                <a:gd name="connsiteY40" fmla="*/ 1184905 h 1447161"/>
                <a:gd name="connsiteX41" fmla="*/ 2014909 w 2089799"/>
                <a:gd name="connsiteY41" fmla="*/ 1022955 h 1447161"/>
                <a:gd name="connsiteX42" fmla="*/ 1993380 w 2089799"/>
                <a:gd name="connsiteY42" fmla="*/ 832037 h 1447161"/>
                <a:gd name="connsiteX43" fmla="*/ 2080602 w 2089799"/>
                <a:gd name="connsiteY43" fmla="*/ 636358 h 1447161"/>
                <a:gd name="connsiteX44" fmla="*/ 2080602 w 2089799"/>
                <a:gd name="connsiteY44" fmla="*/ 481650 h 1447161"/>
                <a:gd name="connsiteX45" fmla="*/ 2022053 w 2089799"/>
                <a:gd name="connsiteY45" fmla="*/ 335093 h 1447161"/>
                <a:gd name="connsiteX46" fmla="*/ 1859219 w 2089799"/>
                <a:gd name="connsiteY46" fmla="*/ 259580 h 1447161"/>
                <a:gd name="connsiteX47" fmla="*/ 1556383 w 2089799"/>
                <a:gd name="connsiteY47" fmla="*/ 153209 h 1447161"/>
                <a:gd name="connsiteX48" fmla="*/ 1206585 w 2089799"/>
                <a:gd name="connsiteY48"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373886 w 2089799"/>
                <a:gd name="connsiteY35" fmla="*/ 1418881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52763 w 2089799"/>
                <a:gd name="connsiteY37" fmla="*/ 1380781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147643 w 2089799"/>
                <a:gd name="connsiteY34" fmla="*/ 1428307 h 1447161"/>
                <a:gd name="connsiteX35" fmla="*/ 1404843 w 2089799"/>
                <a:gd name="connsiteY35" fmla="*/ 1373637 h 1447161"/>
                <a:gd name="connsiteX36" fmla="*/ 1649547 w 2089799"/>
                <a:gd name="connsiteY36" fmla="*/ 1362025 h 1447161"/>
                <a:gd name="connsiteX37" fmla="*/ 1848000 w 2089799"/>
                <a:gd name="connsiteY37" fmla="*/ 1366493 h 1447161"/>
                <a:gd name="connsiteX38" fmla="*/ 1996055 w 2089799"/>
                <a:gd name="connsiteY38" fmla="*/ 1334039 h 1447161"/>
                <a:gd name="connsiteX39" fmla="*/ 2028902 w 2089799"/>
                <a:gd name="connsiteY39" fmla="*/ 1184905 h 1447161"/>
                <a:gd name="connsiteX40" fmla="*/ 2014909 w 2089799"/>
                <a:gd name="connsiteY40" fmla="*/ 1022955 h 1447161"/>
                <a:gd name="connsiteX41" fmla="*/ 1993380 w 2089799"/>
                <a:gd name="connsiteY41" fmla="*/ 832037 h 1447161"/>
                <a:gd name="connsiteX42" fmla="*/ 2080602 w 2089799"/>
                <a:gd name="connsiteY42" fmla="*/ 636358 h 1447161"/>
                <a:gd name="connsiteX43" fmla="*/ 2080602 w 2089799"/>
                <a:gd name="connsiteY43" fmla="*/ 481650 h 1447161"/>
                <a:gd name="connsiteX44" fmla="*/ 2022053 w 2089799"/>
                <a:gd name="connsiteY44" fmla="*/ 335093 h 1447161"/>
                <a:gd name="connsiteX45" fmla="*/ 1859219 w 2089799"/>
                <a:gd name="connsiteY45" fmla="*/ 259580 h 1447161"/>
                <a:gd name="connsiteX46" fmla="*/ 1556383 w 2089799"/>
                <a:gd name="connsiteY46" fmla="*/ 153209 h 1447161"/>
                <a:gd name="connsiteX47" fmla="*/ 1206585 w 2089799"/>
                <a:gd name="connsiteY47" fmla="*/ 233779 h 1447161"/>
                <a:gd name="connsiteX0" fmla="*/ 1206585 w 2089799"/>
                <a:gd name="connsiteY0" fmla="*/ 233779 h 1447161"/>
                <a:gd name="connsiteX1" fmla="*/ 1025094 w 2089799"/>
                <a:gd name="connsiteY1" fmla="*/ 278237 h 1447161"/>
                <a:gd name="connsiteX2" fmla="*/ 940253 w 2089799"/>
                <a:gd name="connsiteY2" fmla="*/ 268811 h 1447161"/>
                <a:gd name="connsiteX3" fmla="*/ 845985 w 2089799"/>
                <a:gd name="connsiteY3" fmla="*/ 231103 h 1447161"/>
                <a:gd name="connsiteX4" fmla="*/ 751717 w 2089799"/>
                <a:gd name="connsiteY4" fmla="*/ 212250 h 1447161"/>
                <a:gd name="connsiteX5" fmla="*/ 572608 w 2089799"/>
                <a:gd name="connsiteY5" fmla="*/ 174542 h 1447161"/>
                <a:gd name="connsiteX6" fmla="*/ 412352 w 2089799"/>
                <a:gd name="connsiteY6" fmla="*/ 80274 h 1447161"/>
                <a:gd name="connsiteX7" fmla="*/ 299230 w 2089799"/>
                <a:gd name="connsiteY7" fmla="*/ 42567 h 1447161"/>
                <a:gd name="connsiteX8" fmla="*/ 162297 w 2089799"/>
                <a:gd name="connsiteY8" fmla="*/ 0 h 1447161"/>
                <a:gd name="connsiteX9" fmla="*/ 16426 w 2089799"/>
                <a:gd name="connsiteY9" fmla="*/ 174542 h 1447161"/>
                <a:gd name="connsiteX10" fmla="*/ 16426 w 2089799"/>
                <a:gd name="connsiteY10" fmla="*/ 353652 h 1447161"/>
                <a:gd name="connsiteX11" fmla="*/ 35280 w 2089799"/>
                <a:gd name="connsiteY11" fmla="*/ 381932 h 1447161"/>
                <a:gd name="connsiteX12" fmla="*/ 54133 w 2089799"/>
                <a:gd name="connsiteY12" fmla="*/ 419639 h 1447161"/>
                <a:gd name="connsiteX13" fmla="*/ 91841 w 2089799"/>
                <a:gd name="connsiteY13" fmla="*/ 476200 h 1447161"/>
                <a:gd name="connsiteX14" fmla="*/ 120121 w 2089799"/>
                <a:gd name="connsiteY14" fmla="*/ 551615 h 1447161"/>
                <a:gd name="connsiteX15" fmla="*/ 148401 w 2089799"/>
                <a:gd name="connsiteY15" fmla="*/ 636456 h 1447161"/>
                <a:gd name="connsiteX16" fmla="*/ 157828 w 2089799"/>
                <a:gd name="connsiteY16" fmla="*/ 664736 h 1447161"/>
                <a:gd name="connsiteX17" fmla="*/ 167255 w 2089799"/>
                <a:gd name="connsiteY17" fmla="*/ 711870 h 1447161"/>
                <a:gd name="connsiteX18" fmla="*/ 176682 w 2089799"/>
                <a:gd name="connsiteY18" fmla="*/ 740151 h 1447161"/>
                <a:gd name="connsiteX19" fmla="*/ 186109 w 2089799"/>
                <a:gd name="connsiteY19" fmla="*/ 777858 h 1447161"/>
                <a:gd name="connsiteX20" fmla="*/ 195536 w 2089799"/>
                <a:gd name="connsiteY20" fmla="*/ 806138 h 1447161"/>
                <a:gd name="connsiteX21" fmla="*/ 214389 w 2089799"/>
                <a:gd name="connsiteY21" fmla="*/ 881553 h 1447161"/>
                <a:gd name="connsiteX22" fmla="*/ 261523 w 2089799"/>
                <a:gd name="connsiteY22" fmla="*/ 928687 h 1447161"/>
                <a:gd name="connsiteX23" fmla="*/ 289804 w 2089799"/>
                <a:gd name="connsiteY23" fmla="*/ 956967 h 1447161"/>
                <a:gd name="connsiteX24" fmla="*/ 374645 w 2089799"/>
                <a:gd name="connsiteY24" fmla="*/ 1004101 h 1447161"/>
                <a:gd name="connsiteX25" fmla="*/ 402925 w 2089799"/>
                <a:gd name="connsiteY25" fmla="*/ 1022955 h 1447161"/>
                <a:gd name="connsiteX26" fmla="*/ 412352 w 2089799"/>
                <a:gd name="connsiteY26" fmla="*/ 1051235 h 1447161"/>
                <a:gd name="connsiteX27" fmla="*/ 421779 w 2089799"/>
                <a:gd name="connsiteY27" fmla="*/ 1239771 h 1447161"/>
                <a:gd name="connsiteX28" fmla="*/ 440632 w 2089799"/>
                <a:gd name="connsiteY28" fmla="*/ 1305759 h 1447161"/>
                <a:gd name="connsiteX29" fmla="*/ 478340 w 2089799"/>
                <a:gd name="connsiteY29" fmla="*/ 1362320 h 1447161"/>
                <a:gd name="connsiteX30" fmla="*/ 525474 w 2089799"/>
                <a:gd name="connsiteY30" fmla="*/ 1400027 h 1447161"/>
                <a:gd name="connsiteX31" fmla="*/ 714010 w 2089799"/>
                <a:gd name="connsiteY31" fmla="*/ 1428307 h 1447161"/>
                <a:gd name="connsiteX32" fmla="*/ 789424 w 2089799"/>
                <a:gd name="connsiteY32" fmla="*/ 1447161 h 1447161"/>
                <a:gd name="connsiteX33" fmla="*/ 1091082 w 2089799"/>
                <a:gd name="connsiteY33" fmla="*/ 1437734 h 1447161"/>
                <a:gd name="connsiteX34" fmla="*/ 1404843 w 2089799"/>
                <a:gd name="connsiteY34" fmla="*/ 1373637 h 1447161"/>
                <a:gd name="connsiteX35" fmla="*/ 1649547 w 2089799"/>
                <a:gd name="connsiteY35" fmla="*/ 1362025 h 1447161"/>
                <a:gd name="connsiteX36" fmla="*/ 1848000 w 2089799"/>
                <a:gd name="connsiteY36" fmla="*/ 1366493 h 1447161"/>
                <a:gd name="connsiteX37" fmla="*/ 1996055 w 2089799"/>
                <a:gd name="connsiteY37" fmla="*/ 1334039 h 1447161"/>
                <a:gd name="connsiteX38" fmla="*/ 2028902 w 2089799"/>
                <a:gd name="connsiteY38" fmla="*/ 1184905 h 1447161"/>
                <a:gd name="connsiteX39" fmla="*/ 2014909 w 2089799"/>
                <a:gd name="connsiteY39" fmla="*/ 1022955 h 1447161"/>
                <a:gd name="connsiteX40" fmla="*/ 1993380 w 2089799"/>
                <a:gd name="connsiteY40" fmla="*/ 832037 h 1447161"/>
                <a:gd name="connsiteX41" fmla="*/ 2080602 w 2089799"/>
                <a:gd name="connsiteY41" fmla="*/ 636358 h 1447161"/>
                <a:gd name="connsiteX42" fmla="*/ 2080602 w 2089799"/>
                <a:gd name="connsiteY42" fmla="*/ 481650 h 1447161"/>
                <a:gd name="connsiteX43" fmla="*/ 2022053 w 2089799"/>
                <a:gd name="connsiteY43" fmla="*/ 335093 h 1447161"/>
                <a:gd name="connsiteX44" fmla="*/ 1859219 w 2089799"/>
                <a:gd name="connsiteY44" fmla="*/ 259580 h 1447161"/>
                <a:gd name="connsiteX45" fmla="*/ 1556383 w 2089799"/>
                <a:gd name="connsiteY45" fmla="*/ 153209 h 1447161"/>
                <a:gd name="connsiteX46" fmla="*/ 1206585 w 2089799"/>
                <a:gd name="connsiteY46" fmla="*/ 233779 h 1447161"/>
                <a:gd name="connsiteX0" fmla="*/ 1206585 w 2089799"/>
                <a:gd name="connsiteY0" fmla="*/ 233779 h 1447168"/>
                <a:gd name="connsiteX1" fmla="*/ 1025094 w 2089799"/>
                <a:gd name="connsiteY1" fmla="*/ 278237 h 1447168"/>
                <a:gd name="connsiteX2" fmla="*/ 940253 w 2089799"/>
                <a:gd name="connsiteY2" fmla="*/ 268811 h 1447168"/>
                <a:gd name="connsiteX3" fmla="*/ 845985 w 2089799"/>
                <a:gd name="connsiteY3" fmla="*/ 231103 h 1447168"/>
                <a:gd name="connsiteX4" fmla="*/ 751717 w 2089799"/>
                <a:gd name="connsiteY4" fmla="*/ 212250 h 1447168"/>
                <a:gd name="connsiteX5" fmla="*/ 572608 w 2089799"/>
                <a:gd name="connsiteY5" fmla="*/ 174542 h 1447168"/>
                <a:gd name="connsiteX6" fmla="*/ 412352 w 2089799"/>
                <a:gd name="connsiteY6" fmla="*/ 80274 h 1447168"/>
                <a:gd name="connsiteX7" fmla="*/ 299230 w 2089799"/>
                <a:gd name="connsiteY7" fmla="*/ 42567 h 1447168"/>
                <a:gd name="connsiteX8" fmla="*/ 162297 w 2089799"/>
                <a:gd name="connsiteY8" fmla="*/ 0 h 1447168"/>
                <a:gd name="connsiteX9" fmla="*/ 16426 w 2089799"/>
                <a:gd name="connsiteY9" fmla="*/ 174542 h 1447168"/>
                <a:gd name="connsiteX10" fmla="*/ 16426 w 2089799"/>
                <a:gd name="connsiteY10" fmla="*/ 353652 h 1447168"/>
                <a:gd name="connsiteX11" fmla="*/ 35280 w 2089799"/>
                <a:gd name="connsiteY11" fmla="*/ 381932 h 1447168"/>
                <a:gd name="connsiteX12" fmla="*/ 54133 w 2089799"/>
                <a:gd name="connsiteY12" fmla="*/ 419639 h 1447168"/>
                <a:gd name="connsiteX13" fmla="*/ 91841 w 2089799"/>
                <a:gd name="connsiteY13" fmla="*/ 476200 h 1447168"/>
                <a:gd name="connsiteX14" fmla="*/ 120121 w 2089799"/>
                <a:gd name="connsiteY14" fmla="*/ 551615 h 1447168"/>
                <a:gd name="connsiteX15" fmla="*/ 148401 w 2089799"/>
                <a:gd name="connsiteY15" fmla="*/ 636456 h 1447168"/>
                <a:gd name="connsiteX16" fmla="*/ 157828 w 2089799"/>
                <a:gd name="connsiteY16" fmla="*/ 664736 h 1447168"/>
                <a:gd name="connsiteX17" fmla="*/ 167255 w 2089799"/>
                <a:gd name="connsiteY17" fmla="*/ 711870 h 1447168"/>
                <a:gd name="connsiteX18" fmla="*/ 176682 w 2089799"/>
                <a:gd name="connsiteY18" fmla="*/ 740151 h 1447168"/>
                <a:gd name="connsiteX19" fmla="*/ 186109 w 2089799"/>
                <a:gd name="connsiteY19" fmla="*/ 777858 h 1447168"/>
                <a:gd name="connsiteX20" fmla="*/ 195536 w 2089799"/>
                <a:gd name="connsiteY20" fmla="*/ 806138 h 1447168"/>
                <a:gd name="connsiteX21" fmla="*/ 214389 w 2089799"/>
                <a:gd name="connsiteY21" fmla="*/ 881553 h 1447168"/>
                <a:gd name="connsiteX22" fmla="*/ 261523 w 2089799"/>
                <a:gd name="connsiteY22" fmla="*/ 928687 h 1447168"/>
                <a:gd name="connsiteX23" fmla="*/ 289804 w 2089799"/>
                <a:gd name="connsiteY23" fmla="*/ 956967 h 1447168"/>
                <a:gd name="connsiteX24" fmla="*/ 374645 w 2089799"/>
                <a:gd name="connsiteY24" fmla="*/ 1004101 h 1447168"/>
                <a:gd name="connsiteX25" fmla="*/ 402925 w 2089799"/>
                <a:gd name="connsiteY25" fmla="*/ 1022955 h 1447168"/>
                <a:gd name="connsiteX26" fmla="*/ 412352 w 2089799"/>
                <a:gd name="connsiteY26" fmla="*/ 1051235 h 1447168"/>
                <a:gd name="connsiteX27" fmla="*/ 421779 w 2089799"/>
                <a:gd name="connsiteY27" fmla="*/ 1239771 h 1447168"/>
                <a:gd name="connsiteX28" fmla="*/ 440632 w 2089799"/>
                <a:gd name="connsiteY28" fmla="*/ 1305759 h 1447168"/>
                <a:gd name="connsiteX29" fmla="*/ 478340 w 2089799"/>
                <a:gd name="connsiteY29" fmla="*/ 1362320 h 1447168"/>
                <a:gd name="connsiteX30" fmla="*/ 525474 w 2089799"/>
                <a:gd name="connsiteY30" fmla="*/ 1400027 h 1447168"/>
                <a:gd name="connsiteX31" fmla="*/ 714010 w 2089799"/>
                <a:gd name="connsiteY31" fmla="*/ 1428307 h 1447168"/>
                <a:gd name="connsiteX32" fmla="*/ 789424 w 2089799"/>
                <a:gd name="connsiteY32" fmla="*/ 1447161 h 1447168"/>
                <a:gd name="connsiteX33" fmla="*/ 1076795 w 2089799"/>
                <a:gd name="connsiteY33" fmla="*/ 1425827 h 1447168"/>
                <a:gd name="connsiteX34" fmla="*/ 1404843 w 2089799"/>
                <a:gd name="connsiteY34" fmla="*/ 1373637 h 1447168"/>
                <a:gd name="connsiteX35" fmla="*/ 1649547 w 2089799"/>
                <a:gd name="connsiteY35" fmla="*/ 1362025 h 1447168"/>
                <a:gd name="connsiteX36" fmla="*/ 1848000 w 2089799"/>
                <a:gd name="connsiteY36" fmla="*/ 1366493 h 1447168"/>
                <a:gd name="connsiteX37" fmla="*/ 1996055 w 2089799"/>
                <a:gd name="connsiteY37" fmla="*/ 1334039 h 1447168"/>
                <a:gd name="connsiteX38" fmla="*/ 2028902 w 2089799"/>
                <a:gd name="connsiteY38" fmla="*/ 1184905 h 1447168"/>
                <a:gd name="connsiteX39" fmla="*/ 2014909 w 2089799"/>
                <a:gd name="connsiteY39" fmla="*/ 1022955 h 1447168"/>
                <a:gd name="connsiteX40" fmla="*/ 1993380 w 2089799"/>
                <a:gd name="connsiteY40" fmla="*/ 832037 h 1447168"/>
                <a:gd name="connsiteX41" fmla="*/ 2080602 w 2089799"/>
                <a:gd name="connsiteY41" fmla="*/ 636358 h 1447168"/>
                <a:gd name="connsiteX42" fmla="*/ 2080602 w 2089799"/>
                <a:gd name="connsiteY42" fmla="*/ 481650 h 1447168"/>
                <a:gd name="connsiteX43" fmla="*/ 2022053 w 2089799"/>
                <a:gd name="connsiteY43" fmla="*/ 335093 h 1447168"/>
                <a:gd name="connsiteX44" fmla="*/ 1859219 w 2089799"/>
                <a:gd name="connsiteY44" fmla="*/ 259580 h 1447168"/>
                <a:gd name="connsiteX45" fmla="*/ 1556383 w 2089799"/>
                <a:gd name="connsiteY45" fmla="*/ 153209 h 1447168"/>
                <a:gd name="connsiteX46" fmla="*/ 1206585 w 2089799"/>
                <a:gd name="connsiteY46" fmla="*/ 233779 h 1447168"/>
                <a:gd name="connsiteX0" fmla="*/ 1206585 w 2089799"/>
                <a:gd name="connsiteY0" fmla="*/ 233779 h 1447982"/>
                <a:gd name="connsiteX1" fmla="*/ 1025094 w 2089799"/>
                <a:gd name="connsiteY1" fmla="*/ 278237 h 1447982"/>
                <a:gd name="connsiteX2" fmla="*/ 940253 w 2089799"/>
                <a:gd name="connsiteY2" fmla="*/ 268811 h 1447982"/>
                <a:gd name="connsiteX3" fmla="*/ 845985 w 2089799"/>
                <a:gd name="connsiteY3" fmla="*/ 231103 h 1447982"/>
                <a:gd name="connsiteX4" fmla="*/ 751717 w 2089799"/>
                <a:gd name="connsiteY4" fmla="*/ 212250 h 1447982"/>
                <a:gd name="connsiteX5" fmla="*/ 572608 w 2089799"/>
                <a:gd name="connsiteY5" fmla="*/ 174542 h 1447982"/>
                <a:gd name="connsiteX6" fmla="*/ 412352 w 2089799"/>
                <a:gd name="connsiteY6" fmla="*/ 80274 h 1447982"/>
                <a:gd name="connsiteX7" fmla="*/ 299230 w 2089799"/>
                <a:gd name="connsiteY7" fmla="*/ 42567 h 1447982"/>
                <a:gd name="connsiteX8" fmla="*/ 162297 w 2089799"/>
                <a:gd name="connsiteY8" fmla="*/ 0 h 1447982"/>
                <a:gd name="connsiteX9" fmla="*/ 16426 w 2089799"/>
                <a:gd name="connsiteY9" fmla="*/ 174542 h 1447982"/>
                <a:gd name="connsiteX10" fmla="*/ 16426 w 2089799"/>
                <a:gd name="connsiteY10" fmla="*/ 353652 h 1447982"/>
                <a:gd name="connsiteX11" fmla="*/ 35280 w 2089799"/>
                <a:gd name="connsiteY11" fmla="*/ 381932 h 1447982"/>
                <a:gd name="connsiteX12" fmla="*/ 54133 w 2089799"/>
                <a:gd name="connsiteY12" fmla="*/ 419639 h 1447982"/>
                <a:gd name="connsiteX13" fmla="*/ 91841 w 2089799"/>
                <a:gd name="connsiteY13" fmla="*/ 476200 h 1447982"/>
                <a:gd name="connsiteX14" fmla="*/ 120121 w 2089799"/>
                <a:gd name="connsiteY14" fmla="*/ 551615 h 1447982"/>
                <a:gd name="connsiteX15" fmla="*/ 148401 w 2089799"/>
                <a:gd name="connsiteY15" fmla="*/ 636456 h 1447982"/>
                <a:gd name="connsiteX16" fmla="*/ 157828 w 2089799"/>
                <a:gd name="connsiteY16" fmla="*/ 664736 h 1447982"/>
                <a:gd name="connsiteX17" fmla="*/ 167255 w 2089799"/>
                <a:gd name="connsiteY17" fmla="*/ 711870 h 1447982"/>
                <a:gd name="connsiteX18" fmla="*/ 176682 w 2089799"/>
                <a:gd name="connsiteY18" fmla="*/ 740151 h 1447982"/>
                <a:gd name="connsiteX19" fmla="*/ 186109 w 2089799"/>
                <a:gd name="connsiteY19" fmla="*/ 777858 h 1447982"/>
                <a:gd name="connsiteX20" fmla="*/ 195536 w 2089799"/>
                <a:gd name="connsiteY20" fmla="*/ 806138 h 1447982"/>
                <a:gd name="connsiteX21" fmla="*/ 214389 w 2089799"/>
                <a:gd name="connsiteY21" fmla="*/ 881553 h 1447982"/>
                <a:gd name="connsiteX22" fmla="*/ 261523 w 2089799"/>
                <a:gd name="connsiteY22" fmla="*/ 928687 h 1447982"/>
                <a:gd name="connsiteX23" fmla="*/ 289804 w 2089799"/>
                <a:gd name="connsiteY23" fmla="*/ 956967 h 1447982"/>
                <a:gd name="connsiteX24" fmla="*/ 374645 w 2089799"/>
                <a:gd name="connsiteY24" fmla="*/ 1004101 h 1447982"/>
                <a:gd name="connsiteX25" fmla="*/ 402925 w 2089799"/>
                <a:gd name="connsiteY25" fmla="*/ 1022955 h 1447982"/>
                <a:gd name="connsiteX26" fmla="*/ 412352 w 2089799"/>
                <a:gd name="connsiteY26" fmla="*/ 1051235 h 1447982"/>
                <a:gd name="connsiteX27" fmla="*/ 421779 w 2089799"/>
                <a:gd name="connsiteY27" fmla="*/ 1239771 h 1447982"/>
                <a:gd name="connsiteX28" fmla="*/ 440632 w 2089799"/>
                <a:gd name="connsiteY28" fmla="*/ 1305759 h 1447982"/>
                <a:gd name="connsiteX29" fmla="*/ 478340 w 2089799"/>
                <a:gd name="connsiteY29" fmla="*/ 1362320 h 1447982"/>
                <a:gd name="connsiteX30" fmla="*/ 525474 w 2089799"/>
                <a:gd name="connsiteY30" fmla="*/ 1400027 h 1447982"/>
                <a:gd name="connsiteX31" fmla="*/ 789424 w 2089799"/>
                <a:gd name="connsiteY31" fmla="*/ 1447161 h 1447982"/>
                <a:gd name="connsiteX32" fmla="*/ 1076795 w 2089799"/>
                <a:gd name="connsiteY32" fmla="*/ 1425827 h 1447982"/>
                <a:gd name="connsiteX33" fmla="*/ 1404843 w 2089799"/>
                <a:gd name="connsiteY33" fmla="*/ 1373637 h 1447982"/>
                <a:gd name="connsiteX34" fmla="*/ 1649547 w 2089799"/>
                <a:gd name="connsiteY34" fmla="*/ 1362025 h 1447982"/>
                <a:gd name="connsiteX35" fmla="*/ 1848000 w 2089799"/>
                <a:gd name="connsiteY35" fmla="*/ 1366493 h 1447982"/>
                <a:gd name="connsiteX36" fmla="*/ 1996055 w 2089799"/>
                <a:gd name="connsiteY36" fmla="*/ 1334039 h 1447982"/>
                <a:gd name="connsiteX37" fmla="*/ 2028902 w 2089799"/>
                <a:gd name="connsiteY37" fmla="*/ 1184905 h 1447982"/>
                <a:gd name="connsiteX38" fmla="*/ 2014909 w 2089799"/>
                <a:gd name="connsiteY38" fmla="*/ 1022955 h 1447982"/>
                <a:gd name="connsiteX39" fmla="*/ 1993380 w 2089799"/>
                <a:gd name="connsiteY39" fmla="*/ 832037 h 1447982"/>
                <a:gd name="connsiteX40" fmla="*/ 2080602 w 2089799"/>
                <a:gd name="connsiteY40" fmla="*/ 636358 h 1447982"/>
                <a:gd name="connsiteX41" fmla="*/ 2080602 w 2089799"/>
                <a:gd name="connsiteY41" fmla="*/ 481650 h 1447982"/>
                <a:gd name="connsiteX42" fmla="*/ 2022053 w 2089799"/>
                <a:gd name="connsiteY42" fmla="*/ 335093 h 1447982"/>
                <a:gd name="connsiteX43" fmla="*/ 1859219 w 2089799"/>
                <a:gd name="connsiteY43" fmla="*/ 259580 h 1447982"/>
                <a:gd name="connsiteX44" fmla="*/ 1556383 w 2089799"/>
                <a:gd name="connsiteY44" fmla="*/ 153209 h 1447982"/>
                <a:gd name="connsiteX45" fmla="*/ 1206585 w 2089799"/>
                <a:gd name="connsiteY45" fmla="*/ 233779 h 1447982"/>
                <a:gd name="connsiteX0" fmla="*/ 1206585 w 2089799"/>
                <a:gd name="connsiteY0" fmla="*/ 233779 h 1431986"/>
                <a:gd name="connsiteX1" fmla="*/ 1025094 w 2089799"/>
                <a:gd name="connsiteY1" fmla="*/ 278237 h 1431986"/>
                <a:gd name="connsiteX2" fmla="*/ 940253 w 2089799"/>
                <a:gd name="connsiteY2" fmla="*/ 268811 h 1431986"/>
                <a:gd name="connsiteX3" fmla="*/ 845985 w 2089799"/>
                <a:gd name="connsiteY3" fmla="*/ 231103 h 1431986"/>
                <a:gd name="connsiteX4" fmla="*/ 751717 w 2089799"/>
                <a:gd name="connsiteY4" fmla="*/ 212250 h 1431986"/>
                <a:gd name="connsiteX5" fmla="*/ 572608 w 2089799"/>
                <a:gd name="connsiteY5" fmla="*/ 174542 h 1431986"/>
                <a:gd name="connsiteX6" fmla="*/ 412352 w 2089799"/>
                <a:gd name="connsiteY6" fmla="*/ 80274 h 1431986"/>
                <a:gd name="connsiteX7" fmla="*/ 299230 w 2089799"/>
                <a:gd name="connsiteY7" fmla="*/ 42567 h 1431986"/>
                <a:gd name="connsiteX8" fmla="*/ 162297 w 2089799"/>
                <a:gd name="connsiteY8" fmla="*/ 0 h 1431986"/>
                <a:gd name="connsiteX9" fmla="*/ 16426 w 2089799"/>
                <a:gd name="connsiteY9" fmla="*/ 174542 h 1431986"/>
                <a:gd name="connsiteX10" fmla="*/ 16426 w 2089799"/>
                <a:gd name="connsiteY10" fmla="*/ 353652 h 1431986"/>
                <a:gd name="connsiteX11" fmla="*/ 35280 w 2089799"/>
                <a:gd name="connsiteY11" fmla="*/ 381932 h 1431986"/>
                <a:gd name="connsiteX12" fmla="*/ 54133 w 2089799"/>
                <a:gd name="connsiteY12" fmla="*/ 419639 h 1431986"/>
                <a:gd name="connsiteX13" fmla="*/ 91841 w 2089799"/>
                <a:gd name="connsiteY13" fmla="*/ 476200 h 1431986"/>
                <a:gd name="connsiteX14" fmla="*/ 120121 w 2089799"/>
                <a:gd name="connsiteY14" fmla="*/ 551615 h 1431986"/>
                <a:gd name="connsiteX15" fmla="*/ 148401 w 2089799"/>
                <a:gd name="connsiteY15" fmla="*/ 636456 h 1431986"/>
                <a:gd name="connsiteX16" fmla="*/ 157828 w 2089799"/>
                <a:gd name="connsiteY16" fmla="*/ 664736 h 1431986"/>
                <a:gd name="connsiteX17" fmla="*/ 167255 w 2089799"/>
                <a:gd name="connsiteY17" fmla="*/ 711870 h 1431986"/>
                <a:gd name="connsiteX18" fmla="*/ 176682 w 2089799"/>
                <a:gd name="connsiteY18" fmla="*/ 740151 h 1431986"/>
                <a:gd name="connsiteX19" fmla="*/ 186109 w 2089799"/>
                <a:gd name="connsiteY19" fmla="*/ 777858 h 1431986"/>
                <a:gd name="connsiteX20" fmla="*/ 195536 w 2089799"/>
                <a:gd name="connsiteY20" fmla="*/ 806138 h 1431986"/>
                <a:gd name="connsiteX21" fmla="*/ 214389 w 2089799"/>
                <a:gd name="connsiteY21" fmla="*/ 881553 h 1431986"/>
                <a:gd name="connsiteX22" fmla="*/ 261523 w 2089799"/>
                <a:gd name="connsiteY22" fmla="*/ 928687 h 1431986"/>
                <a:gd name="connsiteX23" fmla="*/ 289804 w 2089799"/>
                <a:gd name="connsiteY23" fmla="*/ 956967 h 1431986"/>
                <a:gd name="connsiteX24" fmla="*/ 374645 w 2089799"/>
                <a:gd name="connsiteY24" fmla="*/ 1004101 h 1431986"/>
                <a:gd name="connsiteX25" fmla="*/ 402925 w 2089799"/>
                <a:gd name="connsiteY25" fmla="*/ 1022955 h 1431986"/>
                <a:gd name="connsiteX26" fmla="*/ 412352 w 2089799"/>
                <a:gd name="connsiteY26" fmla="*/ 1051235 h 1431986"/>
                <a:gd name="connsiteX27" fmla="*/ 421779 w 2089799"/>
                <a:gd name="connsiteY27" fmla="*/ 1239771 h 1431986"/>
                <a:gd name="connsiteX28" fmla="*/ 440632 w 2089799"/>
                <a:gd name="connsiteY28" fmla="*/ 1305759 h 1431986"/>
                <a:gd name="connsiteX29" fmla="*/ 478340 w 2089799"/>
                <a:gd name="connsiteY29" fmla="*/ 1362320 h 1431986"/>
                <a:gd name="connsiteX30" fmla="*/ 525474 w 2089799"/>
                <a:gd name="connsiteY30" fmla="*/ 1400027 h 1431986"/>
                <a:gd name="connsiteX31" fmla="*/ 775136 w 2089799"/>
                <a:gd name="connsiteY31" fmla="*/ 1428111 h 1431986"/>
                <a:gd name="connsiteX32" fmla="*/ 1076795 w 2089799"/>
                <a:gd name="connsiteY32" fmla="*/ 1425827 h 1431986"/>
                <a:gd name="connsiteX33" fmla="*/ 1404843 w 2089799"/>
                <a:gd name="connsiteY33" fmla="*/ 1373637 h 1431986"/>
                <a:gd name="connsiteX34" fmla="*/ 1649547 w 2089799"/>
                <a:gd name="connsiteY34" fmla="*/ 1362025 h 1431986"/>
                <a:gd name="connsiteX35" fmla="*/ 1848000 w 2089799"/>
                <a:gd name="connsiteY35" fmla="*/ 1366493 h 1431986"/>
                <a:gd name="connsiteX36" fmla="*/ 1996055 w 2089799"/>
                <a:gd name="connsiteY36" fmla="*/ 1334039 h 1431986"/>
                <a:gd name="connsiteX37" fmla="*/ 2028902 w 2089799"/>
                <a:gd name="connsiteY37" fmla="*/ 1184905 h 1431986"/>
                <a:gd name="connsiteX38" fmla="*/ 2014909 w 2089799"/>
                <a:gd name="connsiteY38" fmla="*/ 1022955 h 1431986"/>
                <a:gd name="connsiteX39" fmla="*/ 1993380 w 2089799"/>
                <a:gd name="connsiteY39" fmla="*/ 832037 h 1431986"/>
                <a:gd name="connsiteX40" fmla="*/ 2080602 w 2089799"/>
                <a:gd name="connsiteY40" fmla="*/ 636358 h 1431986"/>
                <a:gd name="connsiteX41" fmla="*/ 2080602 w 2089799"/>
                <a:gd name="connsiteY41" fmla="*/ 481650 h 1431986"/>
                <a:gd name="connsiteX42" fmla="*/ 2022053 w 2089799"/>
                <a:gd name="connsiteY42" fmla="*/ 335093 h 1431986"/>
                <a:gd name="connsiteX43" fmla="*/ 1859219 w 2089799"/>
                <a:gd name="connsiteY43" fmla="*/ 259580 h 1431986"/>
                <a:gd name="connsiteX44" fmla="*/ 1556383 w 2089799"/>
                <a:gd name="connsiteY44" fmla="*/ 153209 h 1431986"/>
                <a:gd name="connsiteX45" fmla="*/ 1206585 w 2089799"/>
                <a:gd name="connsiteY45" fmla="*/ 233779 h 1431986"/>
                <a:gd name="connsiteX0" fmla="*/ 1206585 w 2089799"/>
                <a:gd name="connsiteY0" fmla="*/ 233779 h 1432290"/>
                <a:gd name="connsiteX1" fmla="*/ 1025094 w 2089799"/>
                <a:gd name="connsiteY1" fmla="*/ 278237 h 1432290"/>
                <a:gd name="connsiteX2" fmla="*/ 940253 w 2089799"/>
                <a:gd name="connsiteY2" fmla="*/ 268811 h 1432290"/>
                <a:gd name="connsiteX3" fmla="*/ 845985 w 2089799"/>
                <a:gd name="connsiteY3" fmla="*/ 231103 h 1432290"/>
                <a:gd name="connsiteX4" fmla="*/ 751717 w 2089799"/>
                <a:gd name="connsiteY4" fmla="*/ 212250 h 1432290"/>
                <a:gd name="connsiteX5" fmla="*/ 572608 w 2089799"/>
                <a:gd name="connsiteY5" fmla="*/ 174542 h 1432290"/>
                <a:gd name="connsiteX6" fmla="*/ 412352 w 2089799"/>
                <a:gd name="connsiteY6" fmla="*/ 80274 h 1432290"/>
                <a:gd name="connsiteX7" fmla="*/ 299230 w 2089799"/>
                <a:gd name="connsiteY7" fmla="*/ 42567 h 1432290"/>
                <a:gd name="connsiteX8" fmla="*/ 162297 w 2089799"/>
                <a:gd name="connsiteY8" fmla="*/ 0 h 1432290"/>
                <a:gd name="connsiteX9" fmla="*/ 16426 w 2089799"/>
                <a:gd name="connsiteY9" fmla="*/ 174542 h 1432290"/>
                <a:gd name="connsiteX10" fmla="*/ 16426 w 2089799"/>
                <a:gd name="connsiteY10" fmla="*/ 353652 h 1432290"/>
                <a:gd name="connsiteX11" fmla="*/ 35280 w 2089799"/>
                <a:gd name="connsiteY11" fmla="*/ 381932 h 1432290"/>
                <a:gd name="connsiteX12" fmla="*/ 54133 w 2089799"/>
                <a:gd name="connsiteY12" fmla="*/ 419639 h 1432290"/>
                <a:gd name="connsiteX13" fmla="*/ 91841 w 2089799"/>
                <a:gd name="connsiteY13" fmla="*/ 476200 h 1432290"/>
                <a:gd name="connsiteX14" fmla="*/ 120121 w 2089799"/>
                <a:gd name="connsiteY14" fmla="*/ 551615 h 1432290"/>
                <a:gd name="connsiteX15" fmla="*/ 148401 w 2089799"/>
                <a:gd name="connsiteY15" fmla="*/ 636456 h 1432290"/>
                <a:gd name="connsiteX16" fmla="*/ 157828 w 2089799"/>
                <a:gd name="connsiteY16" fmla="*/ 664736 h 1432290"/>
                <a:gd name="connsiteX17" fmla="*/ 167255 w 2089799"/>
                <a:gd name="connsiteY17" fmla="*/ 711870 h 1432290"/>
                <a:gd name="connsiteX18" fmla="*/ 176682 w 2089799"/>
                <a:gd name="connsiteY18" fmla="*/ 740151 h 1432290"/>
                <a:gd name="connsiteX19" fmla="*/ 186109 w 2089799"/>
                <a:gd name="connsiteY19" fmla="*/ 777858 h 1432290"/>
                <a:gd name="connsiteX20" fmla="*/ 195536 w 2089799"/>
                <a:gd name="connsiteY20" fmla="*/ 806138 h 1432290"/>
                <a:gd name="connsiteX21" fmla="*/ 214389 w 2089799"/>
                <a:gd name="connsiteY21" fmla="*/ 881553 h 1432290"/>
                <a:gd name="connsiteX22" fmla="*/ 261523 w 2089799"/>
                <a:gd name="connsiteY22" fmla="*/ 928687 h 1432290"/>
                <a:gd name="connsiteX23" fmla="*/ 289804 w 2089799"/>
                <a:gd name="connsiteY23" fmla="*/ 956967 h 1432290"/>
                <a:gd name="connsiteX24" fmla="*/ 374645 w 2089799"/>
                <a:gd name="connsiteY24" fmla="*/ 1004101 h 1432290"/>
                <a:gd name="connsiteX25" fmla="*/ 402925 w 2089799"/>
                <a:gd name="connsiteY25" fmla="*/ 1022955 h 1432290"/>
                <a:gd name="connsiteX26" fmla="*/ 412352 w 2089799"/>
                <a:gd name="connsiteY26" fmla="*/ 1051235 h 1432290"/>
                <a:gd name="connsiteX27" fmla="*/ 421779 w 2089799"/>
                <a:gd name="connsiteY27" fmla="*/ 1239771 h 1432290"/>
                <a:gd name="connsiteX28" fmla="*/ 440632 w 2089799"/>
                <a:gd name="connsiteY28" fmla="*/ 1305759 h 1432290"/>
                <a:gd name="connsiteX29" fmla="*/ 478340 w 2089799"/>
                <a:gd name="connsiteY29" fmla="*/ 1362320 h 1432290"/>
                <a:gd name="connsiteX30" fmla="*/ 525474 w 2089799"/>
                <a:gd name="connsiteY30" fmla="*/ 1400027 h 1432290"/>
                <a:gd name="connsiteX31" fmla="*/ 775136 w 2089799"/>
                <a:gd name="connsiteY31" fmla="*/ 1428111 h 1432290"/>
                <a:gd name="connsiteX32" fmla="*/ 1076795 w 2089799"/>
                <a:gd name="connsiteY32" fmla="*/ 1425827 h 1432290"/>
                <a:gd name="connsiteX33" fmla="*/ 1421512 w 2089799"/>
                <a:gd name="connsiteY33" fmla="*/ 1368874 h 1432290"/>
                <a:gd name="connsiteX34" fmla="*/ 1649547 w 2089799"/>
                <a:gd name="connsiteY34" fmla="*/ 1362025 h 1432290"/>
                <a:gd name="connsiteX35" fmla="*/ 1848000 w 2089799"/>
                <a:gd name="connsiteY35" fmla="*/ 1366493 h 1432290"/>
                <a:gd name="connsiteX36" fmla="*/ 1996055 w 2089799"/>
                <a:gd name="connsiteY36" fmla="*/ 1334039 h 1432290"/>
                <a:gd name="connsiteX37" fmla="*/ 2028902 w 2089799"/>
                <a:gd name="connsiteY37" fmla="*/ 1184905 h 1432290"/>
                <a:gd name="connsiteX38" fmla="*/ 2014909 w 2089799"/>
                <a:gd name="connsiteY38" fmla="*/ 1022955 h 1432290"/>
                <a:gd name="connsiteX39" fmla="*/ 1993380 w 2089799"/>
                <a:gd name="connsiteY39" fmla="*/ 832037 h 1432290"/>
                <a:gd name="connsiteX40" fmla="*/ 2080602 w 2089799"/>
                <a:gd name="connsiteY40" fmla="*/ 636358 h 1432290"/>
                <a:gd name="connsiteX41" fmla="*/ 2080602 w 2089799"/>
                <a:gd name="connsiteY41" fmla="*/ 481650 h 1432290"/>
                <a:gd name="connsiteX42" fmla="*/ 2022053 w 2089799"/>
                <a:gd name="connsiteY42" fmla="*/ 335093 h 1432290"/>
                <a:gd name="connsiteX43" fmla="*/ 1859219 w 2089799"/>
                <a:gd name="connsiteY43" fmla="*/ 259580 h 1432290"/>
                <a:gd name="connsiteX44" fmla="*/ 1556383 w 2089799"/>
                <a:gd name="connsiteY44" fmla="*/ 153209 h 1432290"/>
                <a:gd name="connsiteX45" fmla="*/ 1206585 w 2089799"/>
                <a:gd name="connsiteY45" fmla="*/ 233779 h 1432290"/>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478340 w 2089799"/>
                <a:gd name="connsiteY29" fmla="*/ 1362320 h 1433078"/>
                <a:gd name="connsiteX30" fmla="*/ 525474 w 2089799"/>
                <a:gd name="connsiteY30" fmla="*/ 1400027 h 1433078"/>
                <a:gd name="connsiteX31" fmla="*/ 775136 w 2089799"/>
                <a:gd name="connsiteY31" fmla="*/ 1428111 h 1433078"/>
                <a:gd name="connsiteX32" fmla="*/ 1076795 w 2089799"/>
                <a:gd name="connsiteY32" fmla="*/ 1425827 h 1433078"/>
                <a:gd name="connsiteX33" fmla="*/ 1438181 w 2089799"/>
                <a:gd name="connsiteY33" fmla="*/ 1356968 h 1433078"/>
                <a:gd name="connsiteX34" fmla="*/ 1649547 w 2089799"/>
                <a:gd name="connsiteY34" fmla="*/ 1362025 h 1433078"/>
                <a:gd name="connsiteX35" fmla="*/ 1848000 w 2089799"/>
                <a:gd name="connsiteY35" fmla="*/ 1366493 h 1433078"/>
                <a:gd name="connsiteX36" fmla="*/ 1996055 w 2089799"/>
                <a:gd name="connsiteY36" fmla="*/ 1334039 h 1433078"/>
                <a:gd name="connsiteX37" fmla="*/ 2028902 w 2089799"/>
                <a:gd name="connsiteY37" fmla="*/ 1184905 h 1433078"/>
                <a:gd name="connsiteX38" fmla="*/ 2014909 w 2089799"/>
                <a:gd name="connsiteY38" fmla="*/ 1022955 h 1433078"/>
                <a:gd name="connsiteX39" fmla="*/ 1993380 w 2089799"/>
                <a:gd name="connsiteY39" fmla="*/ 832037 h 1433078"/>
                <a:gd name="connsiteX40" fmla="*/ 2080602 w 2089799"/>
                <a:gd name="connsiteY40" fmla="*/ 636358 h 1433078"/>
                <a:gd name="connsiteX41" fmla="*/ 2080602 w 2089799"/>
                <a:gd name="connsiteY41" fmla="*/ 481650 h 1433078"/>
                <a:gd name="connsiteX42" fmla="*/ 2022053 w 2089799"/>
                <a:gd name="connsiteY42" fmla="*/ 335093 h 1433078"/>
                <a:gd name="connsiteX43" fmla="*/ 1859219 w 2089799"/>
                <a:gd name="connsiteY43" fmla="*/ 259580 h 1433078"/>
                <a:gd name="connsiteX44" fmla="*/ 1556383 w 2089799"/>
                <a:gd name="connsiteY44" fmla="*/ 153209 h 1433078"/>
                <a:gd name="connsiteX45" fmla="*/ 1206585 w 2089799"/>
                <a:gd name="connsiteY45" fmla="*/ 233779 h 1433078"/>
                <a:gd name="connsiteX0" fmla="*/ 1206585 w 2089799"/>
                <a:gd name="connsiteY0" fmla="*/ 233779 h 1433078"/>
                <a:gd name="connsiteX1" fmla="*/ 1025094 w 2089799"/>
                <a:gd name="connsiteY1" fmla="*/ 278237 h 1433078"/>
                <a:gd name="connsiteX2" fmla="*/ 940253 w 2089799"/>
                <a:gd name="connsiteY2" fmla="*/ 268811 h 1433078"/>
                <a:gd name="connsiteX3" fmla="*/ 845985 w 2089799"/>
                <a:gd name="connsiteY3" fmla="*/ 231103 h 1433078"/>
                <a:gd name="connsiteX4" fmla="*/ 751717 w 2089799"/>
                <a:gd name="connsiteY4" fmla="*/ 212250 h 1433078"/>
                <a:gd name="connsiteX5" fmla="*/ 572608 w 2089799"/>
                <a:gd name="connsiteY5" fmla="*/ 174542 h 1433078"/>
                <a:gd name="connsiteX6" fmla="*/ 412352 w 2089799"/>
                <a:gd name="connsiteY6" fmla="*/ 80274 h 1433078"/>
                <a:gd name="connsiteX7" fmla="*/ 299230 w 2089799"/>
                <a:gd name="connsiteY7" fmla="*/ 42567 h 1433078"/>
                <a:gd name="connsiteX8" fmla="*/ 162297 w 2089799"/>
                <a:gd name="connsiteY8" fmla="*/ 0 h 1433078"/>
                <a:gd name="connsiteX9" fmla="*/ 16426 w 2089799"/>
                <a:gd name="connsiteY9" fmla="*/ 174542 h 1433078"/>
                <a:gd name="connsiteX10" fmla="*/ 16426 w 2089799"/>
                <a:gd name="connsiteY10" fmla="*/ 353652 h 1433078"/>
                <a:gd name="connsiteX11" fmla="*/ 35280 w 2089799"/>
                <a:gd name="connsiteY11" fmla="*/ 381932 h 1433078"/>
                <a:gd name="connsiteX12" fmla="*/ 54133 w 2089799"/>
                <a:gd name="connsiteY12" fmla="*/ 419639 h 1433078"/>
                <a:gd name="connsiteX13" fmla="*/ 91841 w 2089799"/>
                <a:gd name="connsiteY13" fmla="*/ 476200 h 1433078"/>
                <a:gd name="connsiteX14" fmla="*/ 120121 w 2089799"/>
                <a:gd name="connsiteY14" fmla="*/ 551615 h 1433078"/>
                <a:gd name="connsiteX15" fmla="*/ 148401 w 2089799"/>
                <a:gd name="connsiteY15" fmla="*/ 636456 h 1433078"/>
                <a:gd name="connsiteX16" fmla="*/ 157828 w 2089799"/>
                <a:gd name="connsiteY16" fmla="*/ 664736 h 1433078"/>
                <a:gd name="connsiteX17" fmla="*/ 167255 w 2089799"/>
                <a:gd name="connsiteY17" fmla="*/ 711870 h 1433078"/>
                <a:gd name="connsiteX18" fmla="*/ 176682 w 2089799"/>
                <a:gd name="connsiteY18" fmla="*/ 740151 h 1433078"/>
                <a:gd name="connsiteX19" fmla="*/ 186109 w 2089799"/>
                <a:gd name="connsiteY19" fmla="*/ 777858 h 1433078"/>
                <a:gd name="connsiteX20" fmla="*/ 195536 w 2089799"/>
                <a:gd name="connsiteY20" fmla="*/ 806138 h 1433078"/>
                <a:gd name="connsiteX21" fmla="*/ 214389 w 2089799"/>
                <a:gd name="connsiteY21" fmla="*/ 881553 h 1433078"/>
                <a:gd name="connsiteX22" fmla="*/ 261523 w 2089799"/>
                <a:gd name="connsiteY22" fmla="*/ 928687 h 1433078"/>
                <a:gd name="connsiteX23" fmla="*/ 289804 w 2089799"/>
                <a:gd name="connsiteY23" fmla="*/ 956967 h 1433078"/>
                <a:gd name="connsiteX24" fmla="*/ 374645 w 2089799"/>
                <a:gd name="connsiteY24" fmla="*/ 1004101 h 1433078"/>
                <a:gd name="connsiteX25" fmla="*/ 402925 w 2089799"/>
                <a:gd name="connsiteY25" fmla="*/ 1022955 h 1433078"/>
                <a:gd name="connsiteX26" fmla="*/ 412352 w 2089799"/>
                <a:gd name="connsiteY26" fmla="*/ 1051235 h 1433078"/>
                <a:gd name="connsiteX27" fmla="*/ 421779 w 2089799"/>
                <a:gd name="connsiteY27" fmla="*/ 1239771 h 1433078"/>
                <a:gd name="connsiteX28" fmla="*/ 440632 w 2089799"/>
                <a:gd name="connsiteY28" fmla="*/ 1305759 h 1433078"/>
                <a:gd name="connsiteX29" fmla="*/ 525474 w 2089799"/>
                <a:gd name="connsiteY29" fmla="*/ 1400027 h 1433078"/>
                <a:gd name="connsiteX30" fmla="*/ 775136 w 2089799"/>
                <a:gd name="connsiteY30" fmla="*/ 1428111 h 1433078"/>
                <a:gd name="connsiteX31" fmla="*/ 1076795 w 2089799"/>
                <a:gd name="connsiteY31" fmla="*/ 1425827 h 1433078"/>
                <a:gd name="connsiteX32" fmla="*/ 1438181 w 2089799"/>
                <a:gd name="connsiteY32" fmla="*/ 1356968 h 1433078"/>
                <a:gd name="connsiteX33" fmla="*/ 1649547 w 2089799"/>
                <a:gd name="connsiteY33" fmla="*/ 1362025 h 1433078"/>
                <a:gd name="connsiteX34" fmla="*/ 1848000 w 2089799"/>
                <a:gd name="connsiteY34" fmla="*/ 1366493 h 1433078"/>
                <a:gd name="connsiteX35" fmla="*/ 1996055 w 2089799"/>
                <a:gd name="connsiteY35" fmla="*/ 1334039 h 1433078"/>
                <a:gd name="connsiteX36" fmla="*/ 2028902 w 2089799"/>
                <a:gd name="connsiteY36" fmla="*/ 1184905 h 1433078"/>
                <a:gd name="connsiteX37" fmla="*/ 2014909 w 2089799"/>
                <a:gd name="connsiteY37" fmla="*/ 1022955 h 1433078"/>
                <a:gd name="connsiteX38" fmla="*/ 1993380 w 2089799"/>
                <a:gd name="connsiteY38" fmla="*/ 832037 h 1433078"/>
                <a:gd name="connsiteX39" fmla="*/ 2080602 w 2089799"/>
                <a:gd name="connsiteY39" fmla="*/ 636358 h 1433078"/>
                <a:gd name="connsiteX40" fmla="*/ 2080602 w 2089799"/>
                <a:gd name="connsiteY40" fmla="*/ 481650 h 1433078"/>
                <a:gd name="connsiteX41" fmla="*/ 2022053 w 2089799"/>
                <a:gd name="connsiteY41" fmla="*/ 335093 h 1433078"/>
                <a:gd name="connsiteX42" fmla="*/ 1859219 w 2089799"/>
                <a:gd name="connsiteY42" fmla="*/ 259580 h 1433078"/>
                <a:gd name="connsiteX43" fmla="*/ 1556383 w 2089799"/>
                <a:gd name="connsiteY43" fmla="*/ 153209 h 1433078"/>
                <a:gd name="connsiteX44" fmla="*/ 1206585 w 2089799"/>
                <a:gd name="connsiteY44" fmla="*/ 233779 h 1433078"/>
                <a:gd name="connsiteX0" fmla="*/ 1206585 w 2089799"/>
                <a:gd name="connsiteY0" fmla="*/ 233779 h 1434828"/>
                <a:gd name="connsiteX1" fmla="*/ 1025094 w 2089799"/>
                <a:gd name="connsiteY1" fmla="*/ 278237 h 1434828"/>
                <a:gd name="connsiteX2" fmla="*/ 940253 w 2089799"/>
                <a:gd name="connsiteY2" fmla="*/ 268811 h 1434828"/>
                <a:gd name="connsiteX3" fmla="*/ 845985 w 2089799"/>
                <a:gd name="connsiteY3" fmla="*/ 231103 h 1434828"/>
                <a:gd name="connsiteX4" fmla="*/ 751717 w 2089799"/>
                <a:gd name="connsiteY4" fmla="*/ 212250 h 1434828"/>
                <a:gd name="connsiteX5" fmla="*/ 572608 w 2089799"/>
                <a:gd name="connsiteY5" fmla="*/ 174542 h 1434828"/>
                <a:gd name="connsiteX6" fmla="*/ 412352 w 2089799"/>
                <a:gd name="connsiteY6" fmla="*/ 80274 h 1434828"/>
                <a:gd name="connsiteX7" fmla="*/ 299230 w 2089799"/>
                <a:gd name="connsiteY7" fmla="*/ 42567 h 1434828"/>
                <a:gd name="connsiteX8" fmla="*/ 162297 w 2089799"/>
                <a:gd name="connsiteY8" fmla="*/ 0 h 1434828"/>
                <a:gd name="connsiteX9" fmla="*/ 16426 w 2089799"/>
                <a:gd name="connsiteY9" fmla="*/ 174542 h 1434828"/>
                <a:gd name="connsiteX10" fmla="*/ 16426 w 2089799"/>
                <a:gd name="connsiteY10" fmla="*/ 353652 h 1434828"/>
                <a:gd name="connsiteX11" fmla="*/ 35280 w 2089799"/>
                <a:gd name="connsiteY11" fmla="*/ 381932 h 1434828"/>
                <a:gd name="connsiteX12" fmla="*/ 54133 w 2089799"/>
                <a:gd name="connsiteY12" fmla="*/ 419639 h 1434828"/>
                <a:gd name="connsiteX13" fmla="*/ 91841 w 2089799"/>
                <a:gd name="connsiteY13" fmla="*/ 476200 h 1434828"/>
                <a:gd name="connsiteX14" fmla="*/ 120121 w 2089799"/>
                <a:gd name="connsiteY14" fmla="*/ 551615 h 1434828"/>
                <a:gd name="connsiteX15" fmla="*/ 148401 w 2089799"/>
                <a:gd name="connsiteY15" fmla="*/ 636456 h 1434828"/>
                <a:gd name="connsiteX16" fmla="*/ 157828 w 2089799"/>
                <a:gd name="connsiteY16" fmla="*/ 664736 h 1434828"/>
                <a:gd name="connsiteX17" fmla="*/ 167255 w 2089799"/>
                <a:gd name="connsiteY17" fmla="*/ 711870 h 1434828"/>
                <a:gd name="connsiteX18" fmla="*/ 176682 w 2089799"/>
                <a:gd name="connsiteY18" fmla="*/ 740151 h 1434828"/>
                <a:gd name="connsiteX19" fmla="*/ 186109 w 2089799"/>
                <a:gd name="connsiteY19" fmla="*/ 777858 h 1434828"/>
                <a:gd name="connsiteX20" fmla="*/ 195536 w 2089799"/>
                <a:gd name="connsiteY20" fmla="*/ 806138 h 1434828"/>
                <a:gd name="connsiteX21" fmla="*/ 214389 w 2089799"/>
                <a:gd name="connsiteY21" fmla="*/ 881553 h 1434828"/>
                <a:gd name="connsiteX22" fmla="*/ 261523 w 2089799"/>
                <a:gd name="connsiteY22" fmla="*/ 928687 h 1434828"/>
                <a:gd name="connsiteX23" fmla="*/ 289804 w 2089799"/>
                <a:gd name="connsiteY23" fmla="*/ 956967 h 1434828"/>
                <a:gd name="connsiteX24" fmla="*/ 374645 w 2089799"/>
                <a:gd name="connsiteY24" fmla="*/ 1004101 h 1434828"/>
                <a:gd name="connsiteX25" fmla="*/ 402925 w 2089799"/>
                <a:gd name="connsiteY25" fmla="*/ 1022955 h 1434828"/>
                <a:gd name="connsiteX26" fmla="*/ 412352 w 2089799"/>
                <a:gd name="connsiteY26" fmla="*/ 1051235 h 1434828"/>
                <a:gd name="connsiteX27" fmla="*/ 421779 w 2089799"/>
                <a:gd name="connsiteY27" fmla="*/ 1239771 h 1434828"/>
                <a:gd name="connsiteX28" fmla="*/ 440632 w 2089799"/>
                <a:gd name="connsiteY28" fmla="*/ 1305759 h 1434828"/>
                <a:gd name="connsiteX29" fmla="*/ 537380 w 2089799"/>
                <a:gd name="connsiteY29" fmla="*/ 1371452 h 1434828"/>
                <a:gd name="connsiteX30" fmla="*/ 775136 w 2089799"/>
                <a:gd name="connsiteY30" fmla="*/ 1428111 h 1434828"/>
                <a:gd name="connsiteX31" fmla="*/ 1076795 w 2089799"/>
                <a:gd name="connsiteY31" fmla="*/ 1425827 h 1434828"/>
                <a:gd name="connsiteX32" fmla="*/ 1438181 w 2089799"/>
                <a:gd name="connsiteY32" fmla="*/ 1356968 h 1434828"/>
                <a:gd name="connsiteX33" fmla="*/ 1649547 w 2089799"/>
                <a:gd name="connsiteY33" fmla="*/ 1362025 h 1434828"/>
                <a:gd name="connsiteX34" fmla="*/ 1848000 w 2089799"/>
                <a:gd name="connsiteY34" fmla="*/ 1366493 h 1434828"/>
                <a:gd name="connsiteX35" fmla="*/ 1996055 w 2089799"/>
                <a:gd name="connsiteY35" fmla="*/ 1334039 h 1434828"/>
                <a:gd name="connsiteX36" fmla="*/ 2028902 w 2089799"/>
                <a:gd name="connsiteY36" fmla="*/ 1184905 h 1434828"/>
                <a:gd name="connsiteX37" fmla="*/ 2014909 w 2089799"/>
                <a:gd name="connsiteY37" fmla="*/ 1022955 h 1434828"/>
                <a:gd name="connsiteX38" fmla="*/ 1993380 w 2089799"/>
                <a:gd name="connsiteY38" fmla="*/ 832037 h 1434828"/>
                <a:gd name="connsiteX39" fmla="*/ 2080602 w 2089799"/>
                <a:gd name="connsiteY39" fmla="*/ 636358 h 1434828"/>
                <a:gd name="connsiteX40" fmla="*/ 2080602 w 2089799"/>
                <a:gd name="connsiteY40" fmla="*/ 481650 h 1434828"/>
                <a:gd name="connsiteX41" fmla="*/ 2022053 w 2089799"/>
                <a:gd name="connsiteY41" fmla="*/ 335093 h 1434828"/>
                <a:gd name="connsiteX42" fmla="*/ 1859219 w 2089799"/>
                <a:gd name="connsiteY42" fmla="*/ 259580 h 1434828"/>
                <a:gd name="connsiteX43" fmla="*/ 1556383 w 2089799"/>
                <a:gd name="connsiteY43" fmla="*/ 153209 h 1434828"/>
                <a:gd name="connsiteX44" fmla="*/ 1206585 w 2089799"/>
                <a:gd name="connsiteY44" fmla="*/ 233779 h 1434828"/>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3777"/>
                <a:gd name="connsiteX1" fmla="*/ 1025094 w 2089799"/>
                <a:gd name="connsiteY1" fmla="*/ 278237 h 1433777"/>
                <a:gd name="connsiteX2" fmla="*/ 940253 w 2089799"/>
                <a:gd name="connsiteY2" fmla="*/ 268811 h 1433777"/>
                <a:gd name="connsiteX3" fmla="*/ 845985 w 2089799"/>
                <a:gd name="connsiteY3" fmla="*/ 231103 h 1433777"/>
                <a:gd name="connsiteX4" fmla="*/ 751717 w 2089799"/>
                <a:gd name="connsiteY4" fmla="*/ 212250 h 1433777"/>
                <a:gd name="connsiteX5" fmla="*/ 572608 w 2089799"/>
                <a:gd name="connsiteY5" fmla="*/ 174542 h 1433777"/>
                <a:gd name="connsiteX6" fmla="*/ 412352 w 2089799"/>
                <a:gd name="connsiteY6" fmla="*/ 80274 h 1433777"/>
                <a:gd name="connsiteX7" fmla="*/ 299230 w 2089799"/>
                <a:gd name="connsiteY7" fmla="*/ 42567 h 1433777"/>
                <a:gd name="connsiteX8" fmla="*/ 162297 w 2089799"/>
                <a:gd name="connsiteY8" fmla="*/ 0 h 1433777"/>
                <a:gd name="connsiteX9" fmla="*/ 16426 w 2089799"/>
                <a:gd name="connsiteY9" fmla="*/ 174542 h 1433777"/>
                <a:gd name="connsiteX10" fmla="*/ 16426 w 2089799"/>
                <a:gd name="connsiteY10" fmla="*/ 353652 h 1433777"/>
                <a:gd name="connsiteX11" fmla="*/ 35280 w 2089799"/>
                <a:gd name="connsiteY11" fmla="*/ 381932 h 1433777"/>
                <a:gd name="connsiteX12" fmla="*/ 54133 w 2089799"/>
                <a:gd name="connsiteY12" fmla="*/ 419639 h 1433777"/>
                <a:gd name="connsiteX13" fmla="*/ 91841 w 2089799"/>
                <a:gd name="connsiteY13" fmla="*/ 476200 h 1433777"/>
                <a:gd name="connsiteX14" fmla="*/ 120121 w 2089799"/>
                <a:gd name="connsiteY14" fmla="*/ 551615 h 1433777"/>
                <a:gd name="connsiteX15" fmla="*/ 148401 w 2089799"/>
                <a:gd name="connsiteY15" fmla="*/ 636456 h 1433777"/>
                <a:gd name="connsiteX16" fmla="*/ 157828 w 2089799"/>
                <a:gd name="connsiteY16" fmla="*/ 664736 h 1433777"/>
                <a:gd name="connsiteX17" fmla="*/ 167255 w 2089799"/>
                <a:gd name="connsiteY17" fmla="*/ 711870 h 1433777"/>
                <a:gd name="connsiteX18" fmla="*/ 176682 w 2089799"/>
                <a:gd name="connsiteY18" fmla="*/ 740151 h 1433777"/>
                <a:gd name="connsiteX19" fmla="*/ 186109 w 2089799"/>
                <a:gd name="connsiteY19" fmla="*/ 777858 h 1433777"/>
                <a:gd name="connsiteX20" fmla="*/ 195536 w 2089799"/>
                <a:gd name="connsiteY20" fmla="*/ 806138 h 1433777"/>
                <a:gd name="connsiteX21" fmla="*/ 214389 w 2089799"/>
                <a:gd name="connsiteY21" fmla="*/ 881553 h 1433777"/>
                <a:gd name="connsiteX22" fmla="*/ 261523 w 2089799"/>
                <a:gd name="connsiteY22" fmla="*/ 928687 h 1433777"/>
                <a:gd name="connsiteX23" fmla="*/ 289804 w 2089799"/>
                <a:gd name="connsiteY23" fmla="*/ 956967 h 1433777"/>
                <a:gd name="connsiteX24" fmla="*/ 374645 w 2089799"/>
                <a:gd name="connsiteY24" fmla="*/ 1004101 h 1433777"/>
                <a:gd name="connsiteX25" fmla="*/ 402925 w 2089799"/>
                <a:gd name="connsiteY25" fmla="*/ 1022955 h 1433777"/>
                <a:gd name="connsiteX26" fmla="*/ 412352 w 2089799"/>
                <a:gd name="connsiteY26" fmla="*/ 1051235 h 1433777"/>
                <a:gd name="connsiteX27" fmla="*/ 421779 w 2089799"/>
                <a:gd name="connsiteY27" fmla="*/ 1239771 h 1433777"/>
                <a:gd name="connsiteX28" fmla="*/ 440632 w 2089799"/>
                <a:gd name="connsiteY28" fmla="*/ 1305759 h 1433777"/>
                <a:gd name="connsiteX29" fmla="*/ 546905 w 2089799"/>
                <a:gd name="connsiteY29" fmla="*/ 1388121 h 1433777"/>
                <a:gd name="connsiteX30" fmla="*/ 775136 w 2089799"/>
                <a:gd name="connsiteY30" fmla="*/ 1428111 h 1433777"/>
                <a:gd name="connsiteX31" fmla="*/ 1076795 w 2089799"/>
                <a:gd name="connsiteY31" fmla="*/ 1425827 h 1433777"/>
                <a:gd name="connsiteX32" fmla="*/ 1438181 w 2089799"/>
                <a:gd name="connsiteY32" fmla="*/ 1356968 h 1433777"/>
                <a:gd name="connsiteX33" fmla="*/ 1649547 w 2089799"/>
                <a:gd name="connsiteY33" fmla="*/ 1362025 h 1433777"/>
                <a:gd name="connsiteX34" fmla="*/ 1848000 w 2089799"/>
                <a:gd name="connsiteY34" fmla="*/ 1366493 h 1433777"/>
                <a:gd name="connsiteX35" fmla="*/ 1996055 w 2089799"/>
                <a:gd name="connsiteY35" fmla="*/ 1334039 h 1433777"/>
                <a:gd name="connsiteX36" fmla="*/ 2028902 w 2089799"/>
                <a:gd name="connsiteY36" fmla="*/ 1184905 h 1433777"/>
                <a:gd name="connsiteX37" fmla="*/ 2014909 w 2089799"/>
                <a:gd name="connsiteY37" fmla="*/ 1022955 h 1433777"/>
                <a:gd name="connsiteX38" fmla="*/ 1993380 w 2089799"/>
                <a:gd name="connsiteY38" fmla="*/ 832037 h 1433777"/>
                <a:gd name="connsiteX39" fmla="*/ 2080602 w 2089799"/>
                <a:gd name="connsiteY39" fmla="*/ 636358 h 1433777"/>
                <a:gd name="connsiteX40" fmla="*/ 2080602 w 2089799"/>
                <a:gd name="connsiteY40" fmla="*/ 481650 h 1433777"/>
                <a:gd name="connsiteX41" fmla="*/ 2022053 w 2089799"/>
                <a:gd name="connsiteY41" fmla="*/ 335093 h 1433777"/>
                <a:gd name="connsiteX42" fmla="*/ 1859219 w 2089799"/>
                <a:gd name="connsiteY42" fmla="*/ 259580 h 1433777"/>
                <a:gd name="connsiteX43" fmla="*/ 1556383 w 2089799"/>
                <a:gd name="connsiteY43" fmla="*/ 153209 h 1433777"/>
                <a:gd name="connsiteX44" fmla="*/ 1206585 w 2089799"/>
                <a:gd name="connsiteY44" fmla="*/ 233779 h 1433777"/>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12352 w 2089799"/>
                <a:gd name="connsiteY26" fmla="*/ 1051235 h 1430845"/>
                <a:gd name="connsiteX27" fmla="*/ 421779 w 2089799"/>
                <a:gd name="connsiteY27" fmla="*/ 1239771 h 1430845"/>
                <a:gd name="connsiteX28" fmla="*/ 440632 w 2089799"/>
                <a:gd name="connsiteY28" fmla="*/ 1305759 h 1430845"/>
                <a:gd name="connsiteX29" fmla="*/ 546905 w 2089799"/>
                <a:gd name="connsiteY29" fmla="*/ 1388121 h 1430845"/>
                <a:gd name="connsiteX30" fmla="*/ 775136 w 2089799"/>
                <a:gd name="connsiteY30" fmla="*/ 1428111 h 1430845"/>
                <a:gd name="connsiteX31" fmla="*/ 1076795 w 2089799"/>
                <a:gd name="connsiteY31" fmla="*/ 1425827 h 1430845"/>
                <a:gd name="connsiteX32" fmla="*/ 1438181 w 2089799"/>
                <a:gd name="connsiteY32" fmla="*/ 1356968 h 1430845"/>
                <a:gd name="connsiteX33" fmla="*/ 1649547 w 2089799"/>
                <a:gd name="connsiteY33" fmla="*/ 1362025 h 1430845"/>
                <a:gd name="connsiteX34" fmla="*/ 1848000 w 2089799"/>
                <a:gd name="connsiteY34" fmla="*/ 1366493 h 1430845"/>
                <a:gd name="connsiteX35" fmla="*/ 1996055 w 2089799"/>
                <a:gd name="connsiteY35" fmla="*/ 1334039 h 1430845"/>
                <a:gd name="connsiteX36" fmla="*/ 2028902 w 2089799"/>
                <a:gd name="connsiteY36" fmla="*/ 1184905 h 1430845"/>
                <a:gd name="connsiteX37" fmla="*/ 2014909 w 2089799"/>
                <a:gd name="connsiteY37" fmla="*/ 1022955 h 1430845"/>
                <a:gd name="connsiteX38" fmla="*/ 1993380 w 2089799"/>
                <a:gd name="connsiteY38" fmla="*/ 832037 h 1430845"/>
                <a:gd name="connsiteX39" fmla="*/ 2080602 w 2089799"/>
                <a:gd name="connsiteY39" fmla="*/ 636358 h 1430845"/>
                <a:gd name="connsiteX40" fmla="*/ 2080602 w 2089799"/>
                <a:gd name="connsiteY40" fmla="*/ 481650 h 1430845"/>
                <a:gd name="connsiteX41" fmla="*/ 2022053 w 2089799"/>
                <a:gd name="connsiteY41" fmla="*/ 335093 h 1430845"/>
                <a:gd name="connsiteX42" fmla="*/ 1859219 w 2089799"/>
                <a:gd name="connsiteY42" fmla="*/ 259580 h 1430845"/>
                <a:gd name="connsiteX43" fmla="*/ 1556383 w 2089799"/>
                <a:gd name="connsiteY43" fmla="*/ 153209 h 1430845"/>
                <a:gd name="connsiteX44" fmla="*/ 1206585 w 2089799"/>
                <a:gd name="connsiteY44"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289804 w 2089799"/>
                <a:gd name="connsiteY23" fmla="*/ 956967 h 1430845"/>
                <a:gd name="connsiteX24" fmla="*/ 374645 w 2089799"/>
                <a:gd name="connsiteY24" fmla="*/ 1004101 h 1430845"/>
                <a:gd name="connsiteX25" fmla="*/ 402925 w 2089799"/>
                <a:gd name="connsiteY25" fmla="*/ 1022955 h 1430845"/>
                <a:gd name="connsiteX26" fmla="*/ 421779 w 2089799"/>
                <a:gd name="connsiteY26" fmla="*/ 1239771 h 1430845"/>
                <a:gd name="connsiteX27" fmla="*/ 440632 w 2089799"/>
                <a:gd name="connsiteY27" fmla="*/ 1305759 h 1430845"/>
                <a:gd name="connsiteX28" fmla="*/ 546905 w 2089799"/>
                <a:gd name="connsiteY28" fmla="*/ 1388121 h 1430845"/>
                <a:gd name="connsiteX29" fmla="*/ 775136 w 2089799"/>
                <a:gd name="connsiteY29" fmla="*/ 1428111 h 1430845"/>
                <a:gd name="connsiteX30" fmla="*/ 1076795 w 2089799"/>
                <a:gd name="connsiteY30" fmla="*/ 1425827 h 1430845"/>
                <a:gd name="connsiteX31" fmla="*/ 1438181 w 2089799"/>
                <a:gd name="connsiteY31" fmla="*/ 1356968 h 1430845"/>
                <a:gd name="connsiteX32" fmla="*/ 1649547 w 2089799"/>
                <a:gd name="connsiteY32" fmla="*/ 1362025 h 1430845"/>
                <a:gd name="connsiteX33" fmla="*/ 1848000 w 2089799"/>
                <a:gd name="connsiteY33" fmla="*/ 1366493 h 1430845"/>
                <a:gd name="connsiteX34" fmla="*/ 1996055 w 2089799"/>
                <a:gd name="connsiteY34" fmla="*/ 1334039 h 1430845"/>
                <a:gd name="connsiteX35" fmla="*/ 2028902 w 2089799"/>
                <a:gd name="connsiteY35" fmla="*/ 1184905 h 1430845"/>
                <a:gd name="connsiteX36" fmla="*/ 2014909 w 2089799"/>
                <a:gd name="connsiteY36" fmla="*/ 1022955 h 1430845"/>
                <a:gd name="connsiteX37" fmla="*/ 1993380 w 2089799"/>
                <a:gd name="connsiteY37" fmla="*/ 832037 h 1430845"/>
                <a:gd name="connsiteX38" fmla="*/ 2080602 w 2089799"/>
                <a:gd name="connsiteY38" fmla="*/ 636358 h 1430845"/>
                <a:gd name="connsiteX39" fmla="*/ 2080602 w 2089799"/>
                <a:gd name="connsiteY39" fmla="*/ 481650 h 1430845"/>
                <a:gd name="connsiteX40" fmla="*/ 2022053 w 2089799"/>
                <a:gd name="connsiteY40" fmla="*/ 335093 h 1430845"/>
                <a:gd name="connsiteX41" fmla="*/ 1859219 w 2089799"/>
                <a:gd name="connsiteY41" fmla="*/ 259580 h 1430845"/>
                <a:gd name="connsiteX42" fmla="*/ 1556383 w 2089799"/>
                <a:gd name="connsiteY42" fmla="*/ 153209 h 1430845"/>
                <a:gd name="connsiteX43" fmla="*/ 1206585 w 2089799"/>
                <a:gd name="connsiteY43"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02925 w 2089799"/>
                <a:gd name="connsiteY24" fmla="*/ 1022955 h 1430845"/>
                <a:gd name="connsiteX25" fmla="*/ 421779 w 2089799"/>
                <a:gd name="connsiteY25" fmla="*/ 1239771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21779 w 2089799"/>
                <a:gd name="connsiteY24" fmla="*/ 1239771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71785 w 2089799"/>
                <a:gd name="connsiteY24" fmla="*/ 1170715 h 1430845"/>
                <a:gd name="connsiteX25" fmla="*/ 440632 w 2089799"/>
                <a:gd name="connsiteY25" fmla="*/ 1305759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440632 w 2089799"/>
                <a:gd name="connsiteY26" fmla="*/ 1305759 h 1430845"/>
                <a:gd name="connsiteX27" fmla="*/ 546905 w 2089799"/>
                <a:gd name="connsiteY27" fmla="*/ 1388121 h 1430845"/>
                <a:gd name="connsiteX28" fmla="*/ 775136 w 2089799"/>
                <a:gd name="connsiteY28" fmla="*/ 1428111 h 1430845"/>
                <a:gd name="connsiteX29" fmla="*/ 1076795 w 2089799"/>
                <a:gd name="connsiteY29" fmla="*/ 1425827 h 1430845"/>
                <a:gd name="connsiteX30" fmla="*/ 1438181 w 2089799"/>
                <a:gd name="connsiteY30" fmla="*/ 1356968 h 1430845"/>
                <a:gd name="connsiteX31" fmla="*/ 1649547 w 2089799"/>
                <a:gd name="connsiteY31" fmla="*/ 1362025 h 1430845"/>
                <a:gd name="connsiteX32" fmla="*/ 1848000 w 2089799"/>
                <a:gd name="connsiteY32" fmla="*/ 1366493 h 1430845"/>
                <a:gd name="connsiteX33" fmla="*/ 1996055 w 2089799"/>
                <a:gd name="connsiteY33" fmla="*/ 1334039 h 1430845"/>
                <a:gd name="connsiteX34" fmla="*/ 2028902 w 2089799"/>
                <a:gd name="connsiteY34" fmla="*/ 1184905 h 1430845"/>
                <a:gd name="connsiteX35" fmla="*/ 2014909 w 2089799"/>
                <a:gd name="connsiteY35" fmla="*/ 1022955 h 1430845"/>
                <a:gd name="connsiteX36" fmla="*/ 1993380 w 2089799"/>
                <a:gd name="connsiteY36" fmla="*/ 832037 h 1430845"/>
                <a:gd name="connsiteX37" fmla="*/ 2080602 w 2089799"/>
                <a:gd name="connsiteY37" fmla="*/ 636358 h 1430845"/>
                <a:gd name="connsiteX38" fmla="*/ 2080602 w 2089799"/>
                <a:gd name="connsiteY38" fmla="*/ 481650 h 1430845"/>
                <a:gd name="connsiteX39" fmla="*/ 2022053 w 2089799"/>
                <a:gd name="connsiteY39" fmla="*/ 335093 h 1430845"/>
                <a:gd name="connsiteX40" fmla="*/ 1859219 w 2089799"/>
                <a:gd name="connsiteY40" fmla="*/ 259580 h 1430845"/>
                <a:gd name="connsiteX41" fmla="*/ 1556383 w 2089799"/>
                <a:gd name="connsiteY41" fmla="*/ 153209 h 1430845"/>
                <a:gd name="connsiteX42" fmla="*/ 1206585 w 2089799"/>
                <a:gd name="connsiteY42"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86109 w 2089799"/>
                <a:gd name="connsiteY19" fmla="*/ 777858 h 1430845"/>
                <a:gd name="connsiteX20" fmla="*/ 195536 w 2089799"/>
                <a:gd name="connsiteY20" fmla="*/ 806138 h 1430845"/>
                <a:gd name="connsiteX21" fmla="*/ 214389 w 2089799"/>
                <a:gd name="connsiteY21" fmla="*/ 881553 h 1430845"/>
                <a:gd name="connsiteX22" fmla="*/ 261523 w 2089799"/>
                <a:gd name="connsiteY22" fmla="*/ 928687 h 1430845"/>
                <a:gd name="connsiteX23" fmla="*/ 374645 w 2089799"/>
                <a:gd name="connsiteY23" fmla="*/ 1004101 h 1430845"/>
                <a:gd name="connsiteX24" fmla="*/ 452081 w 2089799"/>
                <a:gd name="connsiteY24" fmla="*/ 1103127 h 1430845"/>
                <a:gd name="connsiteX25" fmla="*/ 471785 w 2089799"/>
                <a:gd name="connsiteY25" fmla="*/ 1170715 h 1430845"/>
                <a:gd name="connsiteX26" fmla="*/ 546905 w 2089799"/>
                <a:gd name="connsiteY26" fmla="*/ 1388121 h 1430845"/>
                <a:gd name="connsiteX27" fmla="*/ 775136 w 2089799"/>
                <a:gd name="connsiteY27" fmla="*/ 1428111 h 1430845"/>
                <a:gd name="connsiteX28" fmla="*/ 1076795 w 2089799"/>
                <a:gd name="connsiteY28" fmla="*/ 1425827 h 1430845"/>
                <a:gd name="connsiteX29" fmla="*/ 1438181 w 2089799"/>
                <a:gd name="connsiteY29" fmla="*/ 1356968 h 1430845"/>
                <a:gd name="connsiteX30" fmla="*/ 1649547 w 2089799"/>
                <a:gd name="connsiteY30" fmla="*/ 1362025 h 1430845"/>
                <a:gd name="connsiteX31" fmla="*/ 1848000 w 2089799"/>
                <a:gd name="connsiteY31" fmla="*/ 1366493 h 1430845"/>
                <a:gd name="connsiteX32" fmla="*/ 1996055 w 2089799"/>
                <a:gd name="connsiteY32" fmla="*/ 1334039 h 1430845"/>
                <a:gd name="connsiteX33" fmla="*/ 2028902 w 2089799"/>
                <a:gd name="connsiteY33" fmla="*/ 1184905 h 1430845"/>
                <a:gd name="connsiteX34" fmla="*/ 2014909 w 2089799"/>
                <a:gd name="connsiteY34" fmla="*/ 1022955 h 1430845"/>
                <a:gd name="connsiteX35" fmla="*/ 1993380 w 2089799"/>
                <a:gd name="connsiteY35" fmla="*/ 832037 h 1430845"/>
                <a:gd name="connsiteX36" fmla="*/ 2080602 w 2089799"/>
                <a:gd name="connsiteY36" fmla="*/ 636358 h 1430845"/>
                <a:gd name="connsiteX37" fmla="*/ 2080602 w 2089799"/>
                <a:gd name="connsiteY37" fmla="*/ 481650 h 1430845"/>
                <a:gd name="connsiteX38" fmla="*/ 2022053 w 2089799"/>
                <a:gd name="connsiteY38" fmla="*/ 335093 h 1430845"/>
                <a:gd name="connsiteX39" fmla="*/ 1859219 w 2089799"/>
                <a:gd name="connsiteY39" fmla="*/ 259580 h 1430845"/>
                <a:gd name="connsiteX40" fmla="*/ 1556383 w 2089799"/>
                <a:gd name="connsiteY40" fmla="*/ 153209 h 1430845"/>
                <a:gd name="connsiteX41" fmla="*/ 1206585 w 2089799"/>
                <a:gd name="connsiteY41"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57828 w 2089799"/>
                <a:gd name="connsiteY16" fmla="*/ 664736 h 1430845"/>
                <a:gd name="connsiteX17" fmla="*/ 167255 w 2089799"/>
                <a:gd name="connsiteY17" fmla="*/ 711870 h 1430845"/>
                <a:gd name="connsiteX18" fmla="*/ 176682 w 2089799"/>
                <a:gd name="connsiteY18" fmla="*/ 740151 h 1430845"/>
                <a:gd name="connsiteX19" fmla="*/ 195536 w 2089799"/>
                <a:gd name="connsiteY19" fmla="*/ 806138 h 1430845"/>
                <a:gd name="connsiteX20" fmla="*/ 214389 w 2089799"/>
                <a:gd name="connsiteY20" fmla="*/ 881553 h 1430845"/>
                <a:gd name="connsiteX21" fmla="*/ 261523 w 2089799"/>
                <a:gd name="connsiteY21" fmla="*/ 928687 h 1430845"/>
                <a:gd name="connsiteX22" fmla="*/ 374645 w 2089799"/>
                <a:gd name="connsiteY22" fmla="*/ 1004101 h 1430845"/>
                <a:gd name="connsiteX23" fmla="*/ 452081 w 2089799"/>
                <a:gd name="connsiteY23" fmla="*/ 1103127 h 1430845"/>
                <a:gd name="connsiteX24" fmla="*/ 471785 w 2089799"/>
                <a:gd name="connsiteY24" fmla="*/ 1170715 h 1430845"/>
                <a:gd name="connsiteX25" fmla="*/ 546905 w 2089799"/>
                <a:gd name="connsiteY25" fmla="*/ 1388121 h 1430845"/>
                <a:gd name="connsiteX26" fmla="*/ 775136 w 2089799"/>
                <a:gd name="connsiteY26" fmla="*/ 1428111 h 1430845"/>
                <a:gd name="connsiteX27" fmla="*/ 1076795 w 2089799"/>
                <a:gd name="connsiteY27" fmla="*/ 1425827 h 1430845"/>
                <a:gd name="connsiteX28" fmla="*/ 1438181 w 2089799"/>
                <a:gd name="connsiteY28" fmla="*/ 1356968 h 1430845"/>
                <a:gd name="connsiteX29" fmla="*/ 1649547 w 2089799"/>
                <a:gd name="connsiteY29" fmla="*/ 1362025 h 1430845"/>
                <a:gd name="connsiteX30" fmla="*/ 1848000 w 2089799"/>
                <a:gd name="connsiteY30" fmla="*/ 1366493 h 1430845"/>
                <a:gd name="connsiteX31" fmla="*/ 1996055 w 2089799"/>
                <a:gd name="connsiteY31" fmla="*/ 1334039 h 1430845"/>
                <a:gd name="connsiteX32" fmla="*/ 2028902 w 2089799"/>
                <a:gd name="connsiteY32" fmla="*/ 1184905 h 1430845"/>
                <a:gd name="connsiteX33" fmla="*/ 2014909 w 2089799"/>
                <a:gd name="connsiteY33" fmla="*/ 1022955 h 1430845"/>
                <a:gd name="connsiteX34" fmla="*/ 1993380 w 2089799"/>
                <a:gd name="connsiteY34" fmla="*/ 832037 h 1430845"/>
                <a:gd name="connsiteX35" fmla="*/ 2080602 w 2089799"/>
                <a:gd name="connsiteY35" fmla="*/ 636358 h 1430845"/>
                <a:gd name="connsiteX36" fmla="*/ 2080602 w 2089799"/>
                <a:gd name="connsiteY36" fmla="*/ 481650 h 1430845"/>
                <a:gd name="connsiteX37" fmla="*/ 2022053 w 2089799"/>
                <a:gd name="connsiteY37" fmla="*/ 335093 h 1430845"/>
                <a:gd name="connsiteX38" fmla="*/ 1859219 w 2089799"/>
                <a:gd name="connsiteY38" fmla="*/ 259580 h 1430845"/>
                <a:gd name="connsiteX39" fmla="*/ 1556383 w 2089799"/>
                <a:gd name="connsiteY39" fmla="*/ 153209 h 1430845"/>
                <a:gd name="connsiteX40" fmla="*/ 1206585 w 2089799"/>
                <a:gd name="connsiteY40"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91841 w 2089799"/>
                <a:gd name="connsiteY13" fmla="*/ 476200 h 1430845"/>
                <a:gd name="connsiteX14" fmla="*/ 120121 w 2089799"/>
                <a:gd name="connsiteY14" fmla="*/ 551615 h 1430845"/>
                <a:gd name="connsiteX15" fmla="*/ 148401 w 2089799"/>
                <a:gd name="connsiteY15" fmla="*/ 636456 h 1430845"/>
                <a:gd name="connsiteX16" fmla="*/ 167255 w 2089799"/>
                <a:gd name="connsiteY16" fmla="*/ 711870 h 1430845"/>
                <a:gd name="connsiteX17" fmla="*/ 176682 w 2089799"/>
                <a:gd name="connsiteY17" fmla="*/ 740151 h 1430845"/>
                <a:gd name="connsiteX18" fmla="*/ 195536 w 2089799"/>
                <a:gd name="connsiteY18" fmla="*/ 806138 h 1430845"/>
                <a:gd name="connsiteX19" fmla="*/ 214389 w 2089799"/>
                <a:gd name="connsiteY19" fmla="*/ 881553 h 1430845"/>
                <a:gd name="connsiteX20" fmla="*/ 261523 w 2089799"/>
                <a:gd name="connsiteY20" fmla="*/ 928687 h 1430845"/>
                <a:gd name="connsiteX21" fmla="*/ 374645 w 2089799"/>
                <a:gd name="connsiteY21" fmla="*/ 1004101 h 1430845"/>
                <a:gd name="connsiteX22" fmla="*/ 452081 w 2089799"/>
                <a:gd name="connsiteY22" fmla="*/ 1103127 h 1430845"/>
                <a:gd name="connsiteX23" fmla="*/ 471785 w 2089799"/>
                <a:gd name="connsiteY23" fmla="*/ 1170715 h 1430845"/>
                <a:gd name="connsiteX24" fmla="*/ 546905 w 2089799"/>
                <a:gd name="connsiteY24" fmla="*/ 1388121 h 1430845"/>
                <a:gd name="connsiteX25" fmla="*/ 775136 w 2089799"/>
                <a:gd name="connsiteY25" fmla="*/ 1428111 h 1430845"/>
                <a:gd name="connsiteX26" fmla="*/ 1076795 w 2089799"/>
                <a:gd name="connsiteY26" fmla="*/ 1425827 h 1430845"/>
                <a:gd name="connsiteX27" fmla="*/ 1438181 w 2089799"/>
                <a:gd name="connsiteY27" fmla="*/ 1356968 h 1430845"/>
                <a:gd name="connsiteX28" fmla="*/ 1649547 w 2089799"/>
                <a:gd name="connsiteY28" fmla="*/ 1362025 h 1430845"/>
                <a:gd name="connsiteX29" fmla="*/ 1848000 w 2089799"/>
                <a:gd name="connsiteY29" fmla="*/ 1366493 h 1430845"/>
                <a:gd name="connsiteX30" fmla="*/ 1996055 w 2089799"/>
                <a:gd name="connsiteY30" fmla="*/ 1334039 h 1430845"/>
                <a:gd name="connsiteX31" fmla="*/ 2028902 w 2089799"/>
                <a:gd name="connsiteY31" fmla="*/ 1184905 h 1430845"/>
                <a:gd name="connsiteX32" fmla="*/ 2014909 w 2089799"/>
                <a:gd name="connsiteY32" fmla="*/ 1022955 h 1430845"/>
                <a:gd name="connsiteX33" fmla="*/ 1993380 w 2089799"/>
                <a:gd name="connsiteY33" fmla="*/ 832037 h 1430845"/>
                <a:gd name="connsiteX34" fmla="*/ 2080602 w 2089799"/>
                <a:gd name="connsiteY34" fmla="*/ 636358 h 1430845"/>
                <a:gd name="connsiteX35" fmla="*/ 2080602 w 2089799"/>
                <a:gd name="connsiteY35" fmla="*/ 481650 h 1430845"/>
                <a:gd name="connsiteX36" fmla="*/ 2022053 w 2089799"/>
                <a:gd name="connsiteY36" fmla="*/ 335093 h 1430845"/>
                <a:gd name="connsiteX37" fmla="*/ 1859219 w 2089799"/>
                <a:gd name="connsiteY37" fmla="*/ 259580 h 1430845"/>
                <a:gd name="connsiteX38" fmla="*/ 1556383 w 2089799"/>
                <a:gd name="connsiteY38" fmla="*/ 153209 h 1430845"/>
                <a:gd name="connsiteX39" fmla="*/ 1206585 w 2089799"/>
                <a:gd name="connsiteY39" fmla="*/ 233779 h 1430845"/>
                <a:gd name="connsiteX0" fmla="*/ 1206585 w 2089799"/>
                <a:gd name="connsiteY0" fmla="*/ 233779 h 1430845"/>
                <a:gd name="connsiteX1" fmla="*/ 1025094 w 2089799"/>
                <a:gd name="connsiteY1" fmla="*/ 278237 h 1430845"/>
                <a:gd name="connsiteX2" fmla="*/ 940253 w 2089799"/>
                <a:gd name="connsiteY2" fmla="*/ 268811 h 1430845"/>
                <a:gd name="connsiteX3" fmla="*/ 845985 w 2089799"/>
                <a:gd name="connsiteY3" fmla="*/ 231103 h 1430845"/>
                <a:gd name="connsiteX4" fmla="*/ 751717 w 2089799"/>
                <a:gd name="connsiteY4" fmla="*/ 212250 h 1430845"/>
                <a:gd name="connsiteX5" fmla="*/ 572608 w 2089799"/>
                <a:gd name="connsiteY5" fmla="*/ 174542 h 1430845"/>
                <a:gd name="connsiteX6" fmla="*/ 412352 w 2089799"/>
                <a:gd name="connsiteY6" fmla="*/ 80274 h 1430845"/>
                <a:gd name="connsiteX7" fmla="*/ 299230 w 2089799"/>
                <a:gd name="connsiteY7" fmla="*/ 42567 h 1430845"/>
                <a:gd name="connsiteX8" fmla="*/ 162297 w 2089799"/>
                <a:gd name="connsiteY8" fmla="*/ 0 h 1430845"/>
                <a:gd name="connsiteX9" fmla="*/ 16426 w 2089799"/>
                <a:gd name="connsiteY9" fmla="*/ 174542 h 1430845"/>
                <a:gd name="connsiteX10" fmla="*/ 16426 w 2089799"/>
                <a:gd name="connsiteY10" fmla="*/ 353652 h 1430845"/>
                <a:gd name="connsiteX11" fmla="*/ 35280 w 2089799"/>
                <a:gd name="connsiteY11" fmla="*/ 381932 h 1430845"/>
                <a:gd name="connsiteX12" fmla="*/ 54133 w 2089799"/>
                <a:gd name="connsiteY12" fmla="*/ 419639 h 1430845"/>
                <a:gd name="connsiteX13" fmla="*/ 120121 w 2089799"/>
                <a:gd name="connsiteY13" fmla="*/ 551615 h 1430845"/>
                <a:gd name="connsiteX14" fmla="*/ 148401 w 2089799"/>
                <a:gd name="connsiteY14" fmla="*/ 636456 h 1430845"/>
                <a:gd name="connsiteX15" fmla="*/ 167255 w 2089799"/>
                <a:gd name="connsiteY15" fmla="*/ 711870 h 1430845"/>
                <a:gd name="connsiteX16" fmla="*/ 176682 w 2089799"/>
                <a:gd name="connsiteY16" fmla="*/ 740151 h 1430845"/>
                <a:gd name="connsiteX17" fmla="*/ 195536 w 2089799"/>
                <a:gd name="connsiteY17" fmla="*/ 806138 h 1430845"/>
                <a:gd name="connsiteX18" fmla="*/ 214389 w 2089799"/>
                <a:gd name="connsiteY18" fmla="*/ 881553 h 1430845"/>
                <a:gd name="connsiteX19" fmla="*/ 261523 w 2089799"/>
                <a:gd name="connsiteY19" fmla="*/ 928687 h 1430845"/>
                <a:gd name="connsiteX20" fmla="*/ 374645 w 2089799"/>
                <a:gd name="connsiteY20" fmla="*/ 1004101 h 1430845"/>
                <a:gd name="connsiteX21" fmla="*/ 452081 w 2089799"/>
                <a:gd name="connsiteY21" fmla="*/ 1103127 h 1430845"/>
                <a:gd name="connsiteX22" fmla="*/ 471785 w 2089799"/>
                <a:gd name="connsiteY22" fmla="*/ 1170715 h 1430845"/>
                <a:gd name="connsiteX23" fmla="*/ 546905 w 2089799"/>
                <a:gd name="connsiteY23" fmla="*/ 1388121 h 1430845"/>
                <a:gd name="connsiteX24" fmla="*/ 775136 w 2089799"/>
                <a:gd name="connsiteY24" fmla="*/ 1428111 h 1430845"/>
                <a:gd name="connsiteX25" fmla="*/ 1076795 w 2089799"/>
                <a:gd name="connsiteY25" fmla="*/ 1425827 h 1430845"/>
                <a:gd name="connsiteX26" fmla="*/ 1438181 w 2089799"/>
                <a:gd name="connsiteY26" fmla="*/ 1356968 h 1430845"/>
                <a:gd name="connsiteX27" fmla="*/ 1649547 w 2089799"/>
                <a:gd name="connsiteY27" fmla="*/ 1362025 h 1430845"/>
                <a:gd name="connsiteX28" fmla="*/ 1848000 w 2089799"/>
                <a:gd name="connsiteY28" fmla="*/ 1366493 h 1430845"/>
                <a:gd name="connsiteX29" fmla="*/ 1996055 w 2089799"/>
                <a:gd name="connsiteY29" fmla="*/ 1334039 h 1430845"/>
                <a:gd name="connsiteX30" fmla="*/ 2028902 w 2089799"/>
                <a:gd name="connsiteY30" fmla="*/ 1184905 h 1430845"/>
                <a:gd name="connsiteX31" fmla="*/ 2014909 w 2089799"/>
                <a:gd name="connsiteY31" fmla="*/ 1022955 h 1430845"/>
                <a:gd name="connsiteX32" fmla="*/ 1993380 w 2089799"/>
                <a:gd name="connsiteY32" fmla="*/ 832037 h 1430845"/>
                <a:gd name="connsiteX33" fmla="*/ 2080602 w 2089799"/>
                <a:gd name="connsiteY33" fmla="*/ 636358 h 1430845"/>
                <a:gd name="connsiteX34" fmla="*/ 2080602 w 2089799"/>
                <a:gd name="connsiteY34" fmla="*/ 481650 h 1430845"/>
                <a:gd name="connsiteX35" fmla="*/ 2022053 w 2089799"/>
                <a:gd name="connsiteY35" fmla="*/ 335093 h 1430845"/>
                <a:gd name="connsiteX36" fmla="*/ 1859219 w 2089799"/>
                <a:gd name="connsiteY36" fmla="*/ 259580 h 1430845"/>
                <a:gd name="connsiteX37" fmla="*/ 1556383 w 2089799"/>
                <a:gd name="connsiteY37" fmla="*/ 153209 h 1430845"/>
                <a:gd name="connsiteX38" fmla="*/ 1206585 w 2089799"/>
                <a:gd name="connsiteY38"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62730 w 2085274"/>
                <a:gd name="connsiteY14" fmla="*/ 711870 h 1430845"/>
                <a:gd name="connsiteX15" fmla="*/ 172157 w 2085274"/>
                <a:gd name="connsiteY15" fmla="*/ 740151 h 1430845"/>
                <a:gd name="connsiteX16" fmla="*/ 191011 w 2085274"/>
                <a:gd name="connsiteY16" fmla="*/ 806138 h 1430845"/>
                <a:gd name="connsiteX17" fmla="*/ 209864 w 2085274"/>
                <a:gd name="connsiteY17" fmla="*/ 881553 h 1430845"/>
                <a:gd name="connsiteX18" fmla="*/ 256998 w 2085274"/>
                <a:gd name="connsiteY18" fmla="*/ 928687 h 1430845"/>
                <a:gd name="connsiteX19" fmla="*/ 370120 w 2085274"/>
                <a:gd name="connsiteY19" fmla="*/ 1004101 h 1430845"/>
                <a:gd name="connsiteX20" fmla="*/ 447556 w 2085274"/>
                <a:gd name="connsiteY20" fmla="*/ 1103127 h 1430845"/>
                <a:gd name="connsiteX21" fmla="*/ 467260 w 2085274"/>
                <a:gd name="connsiteY21" fmla="*/ 1170715 h 1430845"/>
                <a:gd name="connsiteX22" fmla="*/ 542380 w 2085274"/>
                <a:gd name="connsiteY22" fmla="*/ 1388121 h 1430845"/>
                <a:gd name="connsiteX23" fmla="*/ 770611 w 2085274"/>
                <a:gd name="connsiteY23" fmla="*/ 1428111 h 1430845"/>
                <a:gd name="connsiteX24" fmla="*/ 1072270 w 2085274"/>
                <a:gd name="connsiteY24" fmla="*/ 1425827 h 1430845"/>
                <a:gd name="connsiteX25" fmla="*/ 1433656 w 2085274"/>
                <a:gd name="connsiteY25" fmla="*/ 1356968 h 1430845"/>
                <a:gd name="connsiteX26" fmla="*/ 1645022 w 2085274"/>
                <a:gd name="connsiteY26" fmla="*/ 1362025 h 1430845"/>
                <a:gd name="connsiteX27" fmla="*/ 1843475 w 2085274"/>
                <a:gd name="connsiteY27" fmla="*/ 1366493 h 1430845"/>
                <a:gd name="connsiteX28" fmla="*/ 1991530 w 2085274"/>
                <a:gd name="connsiteY28" fmla="*/ 1334039 h 1430845"/>
                <a:gd name="connsiteX29" fmla="*/ 2024377 w 2085274"/>
                <a:gd name="connsiteY29" fmla="*/ 1184905 h 1430845"/>
                <a:gd name="connsiteX30" fmla="*/ 2010384 w 2085274"/>
                <a:gd name="connsiteY30" fmla="*/ 1022955 h 1430845"/>
                <a:gd name="connsiteX31" fmla="*/ 1988855 w 2085274"/>
                <a:gd name="connsiteY31" fmla="*/ 832037 h 1430845"/>
                <a:gd name="connsiteX32" fmla="*/ 2076077 w 2085274"/>
                <a:gd name="connsiteY32" fmla="*/ 636358 h 1430845"/>
                <a:gd name="connsiteX33" fmla="*/ 2076077 w 2085274"/>
                <a:gd name="connsiteY33" fmla="*/ 481650 h 1430845"/>
                <a:gd name="connsiteX34" fmla="*/ 2017528 w 2085274"/>
                <a:gd name="connsiteY34" fmla="*/ 335093 h 1430845"/>
                <a:gd name="connsiteX35" fmla="*/ 1854694 w 2085274"/>
                <a:gd name="connsiteY35" fmla="*/ 259580 h 1430845"/>
                <a:gd name="connsiteX36" fmla="*/ 1551858 w 2085274"/>
                <a:gd name="connsiteY36" fmla="*/ 153209 h 1430845"/>
                <a:gd name="connsiteX37" fmla="*/ 1202060 w 2085274"/>
                <a:gd name="connsiteY37"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191011 w 2085274"/>
                <a:gd name="connsiteY15" fmla="*/ 806138 h 1430845"/>
                <a:gd name="connsiteX16" fmla="*/ 209864 w 2085274"/>
                <a:gd name="connsiteY16" fmla="*/ 881553 h 1430845"/>
                <a:gd name="connsiteX17" fmla="*/ 256998 w 2085274"/>
                <a:gd name="connsiteY17" fmla="*/ 928687 h 1430845"/>
                <a:gd name="connsiteX18" fmla="*/ 370120 w 2085274"/>
                <a:gd name="connsiteY18" fmla="*/ 1004101 h 1430845"/>
                <a:gd name="connsiteX19" fmla="*/ 447556 w 2085274"/>
                <a:gd name="connsiteY19" fmla="*/ 1103127 h 1430845"/>
                <a:gd name="connsiteX20" fmla="*/ 467260 w 2085274"/>
                <a:gd name="connsiteY20" fmla="*/ 1170715 h 1430845"/>
                <a:gd name="connsiteX21" fmla="*/ 542380 w 2085274"/>
                <a:gd name="connsiteY21" fmla="*/ 1388121 h 1430845"/>
                <a:gd name="connsiteX22" fmla="*/ 770611 w 2085274"/>
                <a:gd name="connsiteY22" fmla="*/ 1428111 h 1430845"/>
                <a:gd name="connsiteX23" fmla="*/ 1072270 w 2085274"/>
                <a:gd name="connsiteY23" fmla="*/ 1425827 h 1430845"/>
                <a:gd name="connsiteX24" fmla="*/ 1433656 w 2085274"/>
                <a:gd name="connsiteY24" fmla="*/ 1356968 h 1430845"/>
                <a:gd name="connsiteX25" fmla="*/ 1645022 w 2085274"/>
                <a:gd name="connsiteY25" fmla="*/ 1362025 h 1430845"/>
                <a:gd name="connsiteX26" fmla="*/ 1843475 w 2085274"/>
                <a:gd name="connsiteY26" fmla="*/ 1366493 h 1430845"/>
                <a:gd name="connsiteX27" fmla="*/ 1991530 w 2085274"/>
                <a:gd name="connsiteY27" fmla="*/ 1334039 h 1430845"/>
                <a:gd name="connsiteX28" fmla="*/ 2024377 w 2085274"/>
                <a:gd name="connsiteY28" fmla="*/ 1184905 h 1430845"/>
                <a:gd name="connsiteX29" fmla="*/ 2010384 w 2085274"/>
                <a:gd name="connsiteY29" fmla="*/ 1022955 h 1430845"/>
                <a:gd name="connsiteX30" fmla="*/ 1988855 w 2085274"/>
                <a:gd name="connsiteY30" fmla="*/ 832037 h 1430845"/>
                <a:gd name="connsiteX31" fmla="*/ 2076077 w 2085274"/>
                <a:gd name="connsiteY31" fmla="*/ 636358 h 1430845"/>
                <a:gd name="connsiteX32" fmla="*/ 2076077 w 2085274"/>
                <a:gd name="connsiteY32" fmla="*/ 481650 h 1430845"/>
                <a:gd name="connsiteX33" fmla="*/ 2017528 w 2085274"/>
                <a:gd name="connsiteY33" fmla="*/ 335093 h 1430845"/>
                <a:gd name="connsiteX34" fmla="*/ 1854694 w 2085274"/>
                <a:gd name="connsiteY34" fmla="*/ 259580 h 1430845"/>
                <a:gd name="connsiteX35" fmla="*/ 1551858 w 2085274"/>
                <a:gd name="connsiteY35" fmla="*/ 153209 h 1430845"/>
                <a:gd name="connsiteX36" fmla="*/ 1202060 w 2085274"/>
                <a:gd name="connsiteY36"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256998 w 2085274"/>
                <a:gd name="connsiteY16" fmla="*/ 928687 h 1430845"/>
                <a:gd name="connsiteX17" fmla="*/ 370120 w 2085274"/>
                <a:gd name="connsiteY17" fmla="*/ 1004101 h 1430845"/>
                <a:gd name="connsiteX18" fmla="*/ 447556 w 2085274"/>
                <a:gd name="connsiteY18" fmla="*/ 1103127 h 1430845"/>
                <a:gd name="connsiteX19" fmla="*/ 467260 w 2085274"/>
                <a:gd name="connsiteY19" fmla="*/ 1170715 h 1430845"/>
                <a:gd name="connsiteX20" fmla="*/ 542380 w 2085274"/>
                <a:gd name="connsiteY20" fmla="*/ 1388121 h 1430845"/>
                <a:gd name="connsiteX21" fmla="*/ 770611 w 2085274"/>
                <a:gd name="connsiteY21" fmla="*/ 1428111 h 1430845"/>
                <a:gd name="connsiteX22" fmla="*/ 1072270 w 2085274"/>
                <a:gd name="connsiteY22" fmla="*/ 1425827 h 1430845"/>
                <a:gd name="connsiteX23" fmla="*/ 1433656 w 2085274"/>
                <a:gd name="connsiteY23" fmla="*/ 1356968 h 1430845"/>
                <a:gd name="connsiteX24" fmla="*/ 1645022 w 2085274"/>
                <a:gd name="connsiteY24" fmla="*/ 1362025 h 1430845"/>
                <a:gd name="connsiteX25" fmla="*/ 1843475 w 2085274"/>
                <a:gd name="connsiteY25" fmla="*/ 1366493 h 1430845"/>
                <a:gd name="connsiteX26" fmla="*/ 1991530 w 2085274"/>
                <a:gd name="connsiteY26" fmla="*/ 1334039 h 1430845"/>
                <a:gd name="connsiteX27" fmla="*/ 2024377 w 2085274"/>
                <a:gd name="connsiteY27" fmla="*/ 1184905 h 1430845"/>
                <a:gd name="connsiteX28" fmla="*/ 2010384 w 2085274"/>
                <a:gd name="connsiteY28" fmla="*/ 1022955 h 1430845"/>
                <a:gd name="connsiteX29" fmla="*/ 1988855 w 2085274"/>
                <a:gd name="connsiteY29" fmla="*/ 832037 h 1430845"/>
                <a:gd name="connsiteX30" fmla="*/ 2076077 w 2085274"/>
                <a:gd name="connsiteY30" fmla="*/ 636358 h 1430845"/>
                <a:gd name="connsiteX31" fmla="*/ 2076077 w 2085274"/>
                <a:gd name="connsiteY31" fmla="*/ 481650 h 1430845"/>
                <a:gd name="connsiteX32" fmla="*/ 2017528 w 2085274"/>
                <a:gd name="connsiteY32" fmla="*/ 335093 h 1430845"/>
                <a:gd name="connsiteX33" fmla="*/ 1854694 w 2085274"/>
                <a:gd name="connsiteY33" fmla="*/ 259580 h 1430845"/>
                <a:gd name="connsiteX34" fmla="*/ 1551858 w 2085274"/>
                <a:gd name="connsiteY34" fmla="*/ 153209 h 1430845"/>
                <a:gd name="connsiteX35" fmla="*/ 1202060 w 2085274"/>
                <a:gd name="connsiteY35"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09864 w 2085274"/>
                <a:gd name="connsiteY15" fmla="*/ 881553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172157 w 2085274"/>
                <a:gd name="connsiteY14" fmla="*/ 740151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43876 w 2085274"/>
                <a:gd name="connsiteY13" fmla="*/ 636456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15596 w 2085274"/>
                <a:gd name="connsiteY12" fmla="*/ 551615 h 1430845"/>
                <a:gd name="connsiteX13" fmla="*/ 124826 w 2085274"/>
                <a:gd name="connsiteY13" fmla="*/ 500725 h 1430845"/>
                <a:gd name="connsiteX14" fmla="*/ 200732 w 2085274"/>
                <a:gd name="connsiteY14" fmla="*/ 678239 h 1430845"/>
                <a:gd name="connsiteX15" fmla="*/ 214627 w 2085274"/>
                <a:gd name="connsiteY15" fmla="*/ 852978 h 1430845"/>
                <a:gd name="connsiteX16" fmla="*/ 370120 w 2085274"/>
                <a:gd name="connsiteY16" fmla="*/ 1004101 h 1430845"/>
                <a:gd name="connsiteX17" fmla="*/ 447556 w 2085274"/>
                <a:gd name="connsiteY17" fmla="*/ 1103127 h 1430845"/>
                <a:gd name="connsiteX18" fmla="*/ 467260 w 2085274"/>
                <a:gd name="connsiteY18" fmla="*/ 1170715 h 1430845"/>
                <a:gd name="connsiteX19" fmla="*/ 542380 w 2085274"/>
                <a:gd name="connsiteY19" fmla="*/ 1388121 h 1430845"/>
                <a:gd name="connsiteX20" fmla="*/ 770611 w 2085274"/>
                <a:gd name="connsiteY20" fmla="*/ 1428111 h 1430845"/>
                <a:gd name="connsiteX21" fmla="*/ 1072270 w 2085274"/>
                <a:gd name="connsiteY21" fmla="*/ 1425827 h 1430845"/>
                <a:gd name="connsiteX22" fmla="*/ 1433656 w 2085274"/>
                <a:gd name="connsiteY22" fmla="*/ 1356968 h 1430845"/>
                <a:gd name="connsiteX23" fmla="*/ 1645022 w 2085274"/>
                <a:gd name="connsiteY23" fmla="*/ 1362025 h 1430845"/>
                <a:gd name="connsiteX24" fmla="*/ 1843475 w 2085274"/>
                <a:gd name="connsiteY24" fmla="*/ 1366493 h 1430845"/>
                <a:gd name="connsiteX25" fmla="*/ 1991530 w 2085274"/>
                <a:gd name="connsiteY25" fmla="*/ 1334039 h 1430845"/>
                <a:gd name="connsiteX26" fmla="*/ 2024377 w 2085274"/>
                <a:gd name="connsiteY26" fmla="*/ 1184905 h 1430845"/>
                <a:gd name="connsiteX27" fmla="*/ 2010384 w 2085274"/>
                <a:gd name="connsiteY27" fmla="*/ 1022955 h 1430845"/>
                <a:gd name="connsiteX28" fmla="*/ 1988855 w 2085274"/>
                <a:gd name="connsiteY28" fmla="*/ 832037 h 1430845"/>
                <a:gd name="connsiteX29" fmla="*/ 2076077 w 2085274"/>
                <a:gd name="connsiteY29" fmla="*/ 636358 h 1430845"/>
                <a:gd name="connsiteX30" fmla="*/ 2076077 w 2085274"/>
                <a:gd name="connsiteY30" fmla="*/ 481650 h 1430845"/>
                <a:gd name="connsiteX31" fmla="*/ 2017528 w 2085274"/>
                <a:gd name="connsiteY31" fmla="*/ 335093 h 1430845"/>
                <a:gd name="connsiteX32" fmla="*/ 1854694 w 2085274"/>
                <a:gd name="connsiteY32" fmla="*/ 259580 h 1430845"/>
                <a:gd name="connsiteX33" fmla="*/ 1551858 w 2085274"/>
                <a:gd name="connsiteY33" fmla="*/ 153209 h 1430845"/>
                <a:gd name="connsiteX34" fmla="*/ 1202060 w 2085274"/>
                <a:gd name="connsiteY34" fmla="*/ 233779 h 1430845"/>
                <a:gd name="connsiteX0" fmla="*/ 1202060 w 2085274"/>
                <a:gd name="connsiteY0" fmla="*/ 233779 h 1430845"/>
                <a:gd name="connsiteX1" fmla="*/ 1020569 w 2085274"/>
                <a:gd name="connsiteY1" fmla="*/ 278237 h 1430845"/>
                <a:gd name="connsiteX2" fmla="*/ 935728 w 2085274"/>
                <a:gd name="connsiteY2" fmla="*/ 268811 h 1430845"/>
                <a:gd name="connsiteX3" fmla="*/ 841460 w 2085274"/>
                <a:gd name="connsiteY3" fmla="*/ 231103 h 1430845"/>
                <a:gd name="connsiteX4" fmla="*/ 747192 w 2085274"/>
                <a:gd name="connsiteY4" fmla="*/ 212250 h 1430845"/>
                <a:gd name="connsiteX5" fmla="*/ 568083 w 2085274"/>
                <a:gd name="connsiteY5" fmla="*/ 174542 h 1430845"/>
                <a:gd name="connsiteX6" fmla="*/ 407827 w 2085274"/>
                <a:gd name="connsiteY6" fmla="*/ 80274 h 1430845"/>
                <a:gd name="connsiteX7" fmla="*/ 294705 w 2085274"/>
                <a:gd name="connsiteY7" fmla="*/ 42567 h 1430845"/>
                <a:gd name="connsiteX8" fmla="*/ 157772 w 2085274"/>
                <a:gd name="connsiteY8" fmla="*/ 0 h 1430845"/>
                <a:gd name="connsiteX9" fmla="*/ 11901 w 2085274"/>
                <a:gd name="connsiteY9" fmla="*/ 174542 h 1430845"/>
                <a:gd name="connsiteX10" fmla="*/ 11901 w 2085274"/>
                <a:gd name="connsiteY10" fmla="*/ 353652 h 1430845"/>
                <a:gd name="connsiteX11" fmla="*/ 49608 w 2085274"/>
                <a:gd name="connsiteY11" fmla="*/ 419639 h 1430845"/>
                <a:gd name="connsiteX12" fmla="*/ 124826 w 2085274"/>
                <a:gd name="connsiteY12" fmla="*/ 500725 h 1430845"/>
                <a:gd name="connsiteX13" fmla="*/ 200732 w 2085274"/>
                <a:gd name="connsiteY13" fmla="*/ 678239 h 1430845"/>
                <a:gd name="connsiteX14" fmla="*/ 214627 w 2085274"/>
                <a:gd name="connsiteY14" fmla="*/ 852978 h 1430845"/>
                <a:gd name="connsiteX15" fmla="*/ 370120 w 2085274"/>
                <a:gd name="connsiteY15" fmla="*/ 1004101 h 1430845"/>
                <a:gd name="connsiteX16" fmla="*/ 447556 w 2085274"/>
                <a:gd name="connsiteY16" fmla="*/ 1103127 h 1430845"/>
                <a:gd name="connsiteX17" fmla="*/ 467260 w 2085274"/>
                <a:gd name="connsiteY17" fmla="*/ 1170715 h 1430845"/>
                <a:gd name="connsiteX18" fmla="*/ 542380 w 2085274"/>
                <a:gd name="connsiteY18" fmla="*/ 1388121 h 1430845"/>
                <a:gd name="connsiteX19" fmla="*/ 770611 w 2085274"/>
                <a:gd name="connsiteY19" fmla="*/ 1428111 h 1430845"/>
                <a:gd name="connsiteX20" fmla="*/ 1072270 w 2085274"/>
                <a:gd name="connsiteY20" fmla="*/ 1425827 h 1430845"/>
                <a:gd name="connsiteX21" fmla="*/ 1433656 w 2085274"/>
                <a:gd name="connsiteY21" fmla="*/ 1356968 h 1430845"/>
                <a:gd name="connsiteX22" fmla="*/ 1645022 w 2085274"/>
                <a:gd name="connsiteY22" fmla="*/ 1362025 h 1430845"/>
                <a:gd name="connsiteX23" fmla="*/ 1843475 w 2085274"/>
                <a:gd name="connsiteY23" fmla="*/ 1366493 h 1430845"/>
                <a:gd name="connsiteX24" fmla="*/ 1991530 w 2085274"/>
                <a:gd name="connsiteY24" fmla="*/ 1334039 h 1430845"/>
                <a:gd name="connsiteX25" fmla="*/ 2024377 w 2085274"/>
                <a:gd name="connsiteY25" fmla="*/ 1184905 h 1430845"/>
                <a:gd name="connsiteX26" fmla="*/ 2010384 w 2085274"/>
                <a:gd name="connsiteY26" fmla="*/ 1022955 h 1430845"/>
                <a:gd name="connsiteX27" fmla="*/ 1988855 w 2085274"/>
                <a:gd name="connsiteY27" fmla="*/ 832037 h 1430845"/>
                <a:gd name="connsiteX28" fmla="*/ 2076077 w 2085274"/>
                <a:gd name="connsiteY28" fmla="*/ 636358 h 1430845"/>
                <a:gd name="connsiteX29" fmla="*/ 2076077 w 2085274"/>
                <a:gd name="connsiteY29" fmla="*/ 481650 h 1430845"/>
                <a:gd name="connsiteX30" fmla="*/ 2017528 w 2085274"/>
                <a:gd name="connsiteY30" fmla="*/ 335093 h 1430845"/>
                <a:gd name="connsiteX31" fmla="*/ 1854694 w 2085274"/>
                <a:gd name="connsiteY31" fmla="*/ 259580 h 1430845"/>
                <a:gd name="connsiteX32" fmla="*/ 1551858 w 2085274"/>
                <a:gd name="connsiteY32" fmla="*/ 153209 h 1430845"/>
                <a:gd name="connsiteX33" fmla="*/ 1202060 w 2085274"/>
                <a:gd name="connsiteY33" fmla="*/ 233779 h 1430845"/>
                <a:gd name="connsiteX0" fmla="*/ 1206000 w 2089214"/>
                <a:gd name="connsiteY0" fmla="*/ 233779 h 1430845"/>
                <a:gd name="connsiteX1" fmla="*/ 1024509 w 2089214"/>
                <a:gd name="connsiteY1" fmla="*/ 278237 h 1430845"/>
                <a:gd name="connsiteX2" fmla="*/ 939668 w 2089214"/>
                <a:gd name="connsiteY2" fmla="*/ 268811 h 1430845"/>
                <a:gd name="connsiteX3" fmla="*/ 845400 w 2089214"/>
                <a:gd name="connsiteY3" fmla="*/ 231103 h 1430845"/>
                <a:gd name="connsiteX4" fmla="*/ 751132 w 2089214"/>
                <a:gd name="connsiteY4" fmla="*/ 212250 h 1430845"/>
                <a:gd name="connsiteX5" fmla="*/ 572023 w 2089214"/>
                <a:gd name="connsiteY5" fmla="*/ 174542 h 1430845"/>
                <a:gd name="connsiteX6" fmla="*/ 411767 w 2089214"/>
                <a:gd name="connsiteY6" fmla="*/ 80274 h 1430845"/>
                <a:gd name="connsiteX7" fmla="*/ 298645 w 2089214"/>
                <a:gd name="connsiteY7" fmla="*/ 42567 h 1430845"/>
                <a:gd name="connsiteX8" fmla="*/ 161712 w 2089214"/>
                <a:gd name="connsiteY8" fmla="*/ 0 h 1430845"/>
                <a:gd name="connsiteX9" fmla="*/ 15841 w 2089214"/>
                <a:gd name="connsiteY9" fmla="*/ 174542 h 1430845"/>
                <a:gd name="connsiteX10" fmla="*/ 15841 w 2089214"/>
                <a:gd name="connsiteY10" fmla="*/ 353652 h 1430845"/>
                <a:gd name="connsiteX11" fmla="*/ 128766 w 2089214"/>
                <a:gd name="connsiteY11" fmla="*/ 500725 h 1430845"/>
                <a:gd name="connsiteX12" fmla="*/ 204672 w 2089214"/>
                <a:gd name="connsiteY12" fmla="*/ 678239 h 1430845"/>
                <a:gd name="connsiteX13" fmla="*/ 218567 w 2089214"/>
                <a:gd name="connsiteY13" fmla="*/ 852978 h 1430845"/>
                <a:gd name="connsiteX14" fmla="*/ 374060 w 2089214"/>
                <a:gd name="connsiteY14" fmla="*/ 1004101 h 1430845"/>
                <a:gd name="connsiteX15" fmla="*/ 451496 w 2089214"/>
                <a:gd name="connsiteY15" fmla="*/ 1103127 h 1430845"/>
                <a:gd name="connsiteX16" fmla="*/ 471200 w 2089214"/>
                <a:gd name="connsiteY16" fmla="*/ 1170715 h 1430845"/>
                <a:gd name="connsiteX17" fmla="*/ 546320 w 2089214"/>
                <a:gd name="connsiteY17" fmla="*/ 1388121 h 1430845"/>
                <a:gd name="connsiteX18" fmla="*/ 774551 w 2089214"/>
                <a:gd name="connsiteY18" fmla="*/ 1428111 h 1430845"/>
                <a:gd name="connsiteX19" fmla="*/ 1076210 w 2089214"/>
                <a:gd name="connsiteY19" fmla="*/ 1425827 h 1430845"/>
                <a:gd name="connsiteX20" fmla="*/ 1437596 w 2089214"/>
                <a:gd name="connsiteY20" fmla="*/ 1356968 h 1430845"/>
                <a:gd name="connsiteX21" fmla="*/ 1648962 w 2089214"/>
                <a:gd name="connsiteY21" fmla="*/ 1362025 h 1430845"/>
                <a:gd name="connsiteX22" fmla="*/ 1847415 w 2089214"/>
                <a:gd name="connsiteY22" fmla="*/ 1366493 h 1430845"/>
                <a:gd name="connsiteX23" fmla="*/ 1995470 w 2089214"/>
                <a:gd name="connsiteY23" fmla="*/ 1334039 h 1430845"/>
                <a:gd name="connsiteX24" fmla="*/ 2028317 w 2089214"/>
                <a:gd name="connsiteY24" fmla="*/ 1184905 h 1430845"/>
                <a:gd name="connsiteX25" fmla="*/ 2014324 w 2089214"/>
                <a:gd name="connsiteY25" fmla="*/ 1022955 h 1430845"/>
                <a:gd name="connsiteX26" fmla="*/ 1992795 w 2089214"/>
                <a:gd name="connsiteY26" fmla="*/ 832037 h 1430845"/>
                <a:gd name="connsiteX27" fmla="*/ 2080017 w 2089214"/>
                <a:gd name="connsiteY27" fmla="*/ 636358 h 1430845"/>
                <a:gd name="connsiteX28" fmla="*/ 2080017 w 2089214"/>
                <a:gd name="connsiteY28" fmla="*/ 481650 h 1430845"/>
                <a:gd name="connsiteX29" fmla="*/ 2021468 w 2089214"/>
                <a:gd name="connsiteY29" fmla="*/ 335093 h 1430845"/>
                <a:gd name="connsiteX30" fmla="*/ 1858634 w 2089214"/>
                <a:gd name="connsiteY30" fmla="*/ 259580 h 1430845"/>
                <a:gd name="connsiteX31" fmla="*/ 1555798 w 2089214"/>
                <a:gd name="connsiteY31" fmla="*/ 153209 h 1430845"/>
                <a:gd name="connsiteX32" fmla="*/ 1206000 w 2089214"/>
                <a:gd name="connsiteY32" fmla="*/ 233779 h 1430845"/>
                <a:gd name="connsiteX0" fmla="*/ 1196472 w 2079686"/>
                <a:gd name="connsiteY0" fmla="*/ 233779 h 1430845"/>
                <a:gd name="connsiteX1" fmla="*/ 1014981 w 2079686"/>
                <a:gd name="connsiteY1" fmla="*/ 278237 h 1430845"/>
                <a:gd name="connsiteX2" fmla="*/ 930140 w 2079686"/>
                <a:gd name="connsiteY2" fmla="*/ 268811 h 1430845"/>
                <a:gd name="connsiteX3" fmla="*/ 835872 w 2079686"/>
                <a:gd name="connsiteY3" fmla="*/ 231103 h 1430845"/>
                <a:gd name="connsiteX4" fmla="*/ 741604 w 2079686"/>
                <a:gd name="connsiteY4" fmla="*/ 212250 h 1430845"/>
                <a:gd name="connsiteX5" fmla="*/ 562495 w 2079686"/>
                <a:gd name="connsiteY5" fmla="*/ 174542 h 1430845"/>
                <a:gd name="connsiteX6" fmla="*/ 402239 w 2079686"/>
                <a:gd name="connsiteY6" fmla="*/ 80274 h 1430845"/>
                <a:gd name="connsiteX7" fmla="*/ 289117 w 2079686"/>
                <a:gd name="connsiteY7" fmla="*/ 42567 h 1430845"/>
                <a:gd name="connsiteX8" fmla="*/ 152184 w 2079686"/>
                <a:gd name="connsiteY8" fmla="*/ 0 h 1430845"/>
                <a:gd name="connsiteX9" fmla="*/ 6313 w 2079686"/>
                <a:gd name="connsiteY9" fmla="*/ 174542 h 1430845"/>
                <a:gd name="connsiteX10" fmla="*/ 49176 w 2079686"/>
                <a:gd name="connsiteY10" fmla="*/ 329840 h 1430845"/>
                <a:gd name="connsiteX11" fmla="*/ 119238 w 2079686"/>
                <a:gd name="connsiteY11" fmla="*/ 500725 h 1430845"/>
                <a:gd name="connsiteX12" fmla="*/ 195144 w 2079686"/>
                <a:gd name="connsiteY12" fmla="*/ 678239 h 1430845"/>
                <a:gd name="connsiteX13" fmla="*/ 209039 w 2079686"/>
                <a:gd name="connsiteY13" fmla="*/ 852978 h 1430845"/>
                <a:gd name="connsiteX14" fmla="*/ 364532 w 2079686"/>
                <a:gd name="connsiteY14" fmla="*/ 1004101 h 1430845"/>
                <a:gd name="connsiteX15" fmla="*/ 441968 w 2079686"/>
                <a:gd name="connsiteY15" fmla="*/ 1103127 h 1430845"/>
                <a:gd name="connsiteX16" fmla="*/ 461672 w 2079686"/>
                <a:gd name="connsiteY16" fmla="*/ 1170715 h 1430845"/>
                <a:gd name="connsiteX17" fmla="*/ 536792 w 2079686"/>
                <a:gd name="connsiteY17" fmla="*/ 1388121 h 1430845"/>
                <a:gd name="connsiteX18" fmla="*/ 765023 w 2079686"/>
                <a:gd name="connsiteY18" fmla="*/ 1428111 h 1430845"/>
                <a:gd name="connsiteX19" fmla="*/ 1066682 w 2079686"/>
                <a:gd name="connsiteY19" fmla="*/ 1425827 h 1430845"/>
                <a:gd name="connsiteX20" fmla="*/ 1428068 w 2079686"/>
                <a:gd name="connsiteY20" fmla="*/ 1356968 h 1430845"/>
                <a:gd name="connsiteX21" fmla="*/ 1639434 w 2079686"/>
                <a:gd name="connsiteY21" fmla="*/ 1362025 h 1430845"/>
                <a:gd name="connsiteX22" fmla="*/ 1837887 w 2079686"/>
                <a:gd name="connsiteY22" fmla="*/ 1366493 h 1430845"/>
                <a:gd name="connsiteX23" fmla="*/ 1985942 w 2079686"/>
                <a:gd name="connsiteY23" fmla="*/ 1334039 h 1430845"/>
                <a:gd name="connsiteX24" fmla="*/ 2018789 w 2079686"/>
                <a:gd name="connsiteY24" fmla="*/ 1184905 h 1430845"/>
                <a:gd name="connsiteX25" fmla="*/ 2004796 w 2079686"/>
                <a:gd name="connsiteY25" fmla="*/ 1022955 h 1430845"/>
                <a:gd name="connsiteX26" fmla="*/ 1983267 w 2079686"/>
                <a:gd name="connsiteY26" fmla="*/ 832037 h 1430845"/>
                <a:gd name="connsiteX27" fmla="*/ 2070489 w 2079686"/>
                <a:gd name="connsiteY27" fmla="*/ 636358 h 1430845"/>
                <a:gd name="connsiteX28" fmla="*/ 2070489 w 2079686"/>
                <a:gd name="connsiteY28" fmla="*/ 481650 h 1430845"/>
                <a:gd name="connsiteX29" fmla="*/ 2011940 w 2079686"/>
                <a:gd name="connsiteY29" fmla="*/ 335093 h 1430845"/>
                <a:gd name="connsiteX30" fmla="*/ 1849106 w 2079686"/>
                <a:gd name="connsiteY30" fmla="*/ 259580 h 1430845"/>
                <a:gd name="connsiteX31" fmla="*/ 1546270 w 2079686"/>
                <a:gd name="connsiteY31" fmla="*/ 153209 h 1430845"/>
                <a:gd name="connsiteX32" fmla="*/ 1196472 w 207968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 name="connsiteX0" fmla="*/ 1165842 w 2049056"/>
                <a:gd name="connsiteY0" fmla="*/ 233779 h 1430845"/>
                <a:gd name="connsiteX1" fmla="*/ 984351 w 2049056"/>
                <a:gd name="connsiteY1" fmla="*/ 278237 h 1430845"/>
                <a:gd name="connsiteX2" fmla="*/ 899510 w 2049056"/>
                <a:gd name="connsiteY2" fmla="*/ 268811 h 1430845"/>
                <a:gd name="connsiteX3" fmla="*/ 805242 w 2049056"/>
                <a:gd name="connsiteY3" fmla="*/ 231103 h 1430845"/>
                <a:gd name="connsiteX4" fmla="*/ 710974 w 2049056"/>
                <a:gd name="connsiteY4" fmla="*/ 212250 h 1430845"/>
                <a:gd name="connsiteX5" fmla="*/ 531865 w 2049056"/>
                <a:gd name="connsiteY5" fmla="*/ 174542 h 1430845"/>
                <a:gd name="connsiteX6" fmla="*/ 371609 w 2049056"/>
                <a:gd name="connsiteY6" fmla="*/ 80274 h 1430845"/>
                <a:gd name="connsiteX7" fmla="*/ 258487 w 2049056"/>
                <a:gd name="connsiteY7" fmla="*/ 42567 h 1430845"/>
                <a:gd name="connsiteX8" fmla="*/ 121554 w 2049056"/>
                <a:gd name="connsiteY8" fmla="*/ 0 h 1430845"/>
                <a:gd name="connsiteX9" fmla="*/ 11402 w 2049056"/>
                <a:gd name="connsiteY9" fmla="*/ 160255 h 1430845"/>
                <a:gd name="connsiteX10" fmla="*/ 18546 w 2049056"/>
                <a:gd name="connsiteY10" fmla="*/ 329840 h 1430845"/>
                <a:gd name="connsiteX11" fmla="*/ 88608 w 2049056"/>
                <a:gd name="connsiteY11" fmla="*/ 500725 h 1430845"/>
                <a:gd name="connsiteX12" fmla="*/ 164514 w 2049056"/>
                <a:gd name="connsiteY12" fmla="*/ 678239 h 1430845"/>
                <a:gd name="connsiteX13" fmla="*/ 178409 w 2049056"/>
                <a:gd name="connsiteY13" fmla="*/ 852978 h 1430845"/>
                <a:gd name="connsiteX14" fmla="*/ 333902 w 2049056"/>
                <a:gd name="connsiteY14" fmla="*/ 1004101 h 1430845"/>
                <a:gd name="connsiteX15" fmla="*/ 411338 w 2049056"/>
                <a:gd name="connsiteY15" fmla="*/ 1103127 h 1430845"/>
                <a:gd name="connsiteX16" fmla="*/ 431042 w 2049056"/>
                <a:gd name="connsiteY16" fmla="*/ 1170715 h 1430845"/>
                <a:gd name="connsiteX17" fmla="*/ 506162 w 2049056"/>
                <a:gd name="connsiteY17" fmla="*/ 1388121 h 1430845"/>
                <a:gd name="connsiteX18" fmla="*/ 734393 w 2049056"/>
                <a:gd name="connsiteY18" fmla="*/ 1428111 h 1430845"/>
                <a:gd name="connsiteX19" fmla="*/ 1036052 w 2049056"/>
                <a:gd name="connsiteY19" fmla="*/ 1425827 h 1430845"/>
                <a:gd name="connsiteX20" fmla="*/ 1397438 w 2049056"/>
                <a:gd name="connsiteY20" fmla="*/ 1356968 h 1430845"/>
                <a:gd name="connsiteX21" fmla="*/ 1608804 w 2049056"/>
                <a:gd name="connsiteY21" fmla="*/ 1362025 h 1430845"/>
                <a:gd name="connsiteX22" fmla="*/ 1807257 w 2049056"/>
                <a:gd name="connsiteY22" fmla="*/ 1366493 h 1430845"/>
                <a:gd name="connsiteX23" fmla="*/ 1955312 w 2049056"/>
                <a:gd name="connsiteY23" fmla="*/ 1334039 h 1430845"/>
                <a:gd name="connsiteX24" fmla="*/ 1988159 w 2049056"/>
                <a:gd name="connsiteY24" fmla="*/ 1184905 h 1430845"/>
                <a:gd name="connsiteX25" fmla="*/ 1974166 w 2049056"/>
                <a:gd name="connsiteY25" fmla="*/ 1022955 h 1430845"/>
                <a:gd name="connsiteX26" fmla="*/ 1952637 w 2049056"/>
                <a:gd name="connsiteY26" fmla="*/ 832037 h 1430845"/>
                <a:gd name="connsiteX27" fmla="*/ 2039859 w 2049056"/>
                <a:gd name="connsiteY27" fmla="*/ 636358 h 1430845"/>
                <a:gd name="connsiteX28" fmla="*/ 2039859 w 2049056"/>
                <a:gd name="connsiteY28" fmla="*/ 481650 h 1430845"/>
                <a:gd name="connsiteX29" fmla="*/ 1981310 w 2049056"/>
                <a:gd name="connsiteY29" fmla="*/ 335093 h 1430845"/>
                <a:gd name="connsiteX30" fmla="*/ 1818476 w 2049056"/>
                <a:gd name="connsiteY30" fmla="*/ 259580 h 1430845"/>
                <a:gd name="connsiteX31" fmla="*/ 1515640 w 2049056"/>
                <a:gd name="connsiteY31" fmla="*/ 153209 h 1430845"/>
                <a:gd name="connsiteX32" fmla="*/ 1165842 w 2049056"/>
                <a:gd name="connsiteY32" fmla="*/ 233779 h 143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49056" h="1430845">
                  <a:moveTo>
                    <a:pt x="1165842" y="233779"/>
                  </a:moveTo>
                  <a:cubicBezTo>
                    <a:pt x="1077294" y="254617"/>
                    <a:pt x="1028740" y="272398"/>
                    <a:pt x="984351" y="278237"/>
                  </a:cubicBezTo>
                  <a:cubicBezTo>
                    <a:pt x="939962" y="284076"/>
                    <a:pt x="929362" y="276667"/>
                    <a:pt x="899510" y="268811"/>
                  </a:cubicBezTo>
                  <a:cubicBezTo>
                    <a:pt x="869658" y="260955"/>
                    <a:pt x="836665" y="240530"/>
                    <a:pt x="805242" y="231103"/>
                  </a:cubicBezTo>
                  <a:cubicBezTo>
                    <a:pt x="773819" y="221676"/>
                    <a:pt x="742397" y="218534"/>
                    <a:pt x="710974" y="212250"/>
                  </a:cubicBezTo>
                  <a:cubicBezTo>
                    <a:pt x="665411" y="202823"/>
                    <a:pt x="588426" y="196538"/>
                    <a:pt x="531865" y="174542"/>
                  </a:cubicBezTo>
                  <a:cubicBezTo>
                    <a:pt x="475304" y="152546"/>
                    <a:pt x="417172" y="102270"/>
                    <a:pt x="371609" y="80274"/>
                  </a:cubicBezTo>
                  <a:cubicBezTo>
                    <a:pt x="326046" y="58278"/>
                    <a:pt x="300163" y="55946"/>
                    <a:pt x="258487" y="42567"/>
                  </a:cubicBezTo>
                  <a:cubicBezTo>
                    <a:pt x="216811" y="29188"/>
                    <a:pt x="205328" y="6586"/>
                    <a:pt x="121554" y="0"/>
                  </a:cubicBezTo>
                  <a:cubicBezTo>
                    <a:pt x="74420" y="21996"/>
                    <a:pt x="20632" y="82262"/>
                    <a:pt x="11402" y="160255"/>
                  </a:cubicBezTo>
                  <a:cubicBezTo>
                    <a:pt x="-11902" y="230167"/>
                    <a:pt x="5678" y="273095"/>
                    <a:pt x="18546" y="329840"/>
                  </a:cubicBezTo>
                  <a:cubicBezTo>
                    <a:pt x="31414" y="386585"/>
                    <a:pt x="64280" y="442659"/>
                    <a:pt x="88608" y="500725"/>
                  </a:cubicBezTo>
                  <a:cubicBezTo>
                    <a:pt x="112936" y="558792"/>
                    <a:pt x="149547" y="619530"/>
                    <a:pt x="164514" y="678239"/>
                  </a:cubicBezTo>
                  <a:cubicBezTo>
                    <a:pt x="179481" y="736948"/>
                    <a:pt x="150178" y="798668"/>
                    <a:pt x="178409" y="852978"/>
                  </a:cubicBezTo>
                  <a:cubicBezTo>
                    <a:pt x="206640" y="907288"/>
                    <a:pt x="294287" y="967172"/>
                    <a:pt x="333902" y="1004101"/>
                  </a:cubicBezTo>
                  <a:cubicBezTo>
                    <a:pt x="373517" y="1041030"/>
                    <a:pt x="395148" y="1075358"/>
                    <a:pt x="411338" y="1103127"/>
                  </a:cubicBezTo>
                  <a:cubicBezTo>
                    <a:pt x="427528" y="1130896"/>
                    <a:pt x="415238" y="1123216"/>
                    <a:pt x="431042" y="1170715"/>
                  </a:cubicBezTo>
                  <a:cubicBezTo>
                    <a:pt x="446846" y="1218214"/>
                    <a:pt x="407979" y="1354747"/>
                    <a:pt x="506162" y="1388121"/>
                  </a:cubicBezTo>
                  <a:cubicBezTo>
                    <a:pt x="559532" y="1418038"/>
                    <a:pt x="634171" y="1438496"/>
                    <a:pt x="734393" y="1428111"/>
                  </a:cubicBezTo>
                  <a:cubicBezTo>
                    <a:pt x="822460" y="1418986"/>
                    <a:pt x="925544" y="1437684"/>
                    <a:pt x="1036052" y="1425827"/>
                  </a:cubicBezTo>
                  <a:cubicBezTo>
                    <a:pt x="1146560" y="1413970"/>
                    <a:pt x="1304361" y="1369586"/>
                    <a:pt x="1397438" y="1356968"/>
                  </a:cubicBezTo>
                  <a:cubicBezTo>
                    <a:pt x="1490516" y="1344350"/>
                    <a:pt x="1540501" y="1360438"/>
                    <a:pt x="1608804" y="1362025"/>
                  </a:cubicBezTo>
                  <a:cubicBezTo>
                    <a:pt x="1677107" y="1363612"/>
                    <a:pt x="1792793" y="1363600"/>
                    <a:pt x="1807257" y="1366493"/>
                  </a:cubicBezTo>
                  <a:cubicBezTo>
                    <a:pt x="1863818" y="1357066"/>
                    <a:pt x="1916034" y="1362320"/>
                    <a:pt x="1955312" y="1334039"/>
                  </a:cubicBezTo>
                  <a:cubicBezTo>
                    <a:pt x="1998531" y="1269211"/>
                    <a:pt x="1985855" y="1244207"/>
                    <a:pt x="1988159" y="1184905"/>
                  </a:cubicBezTo>
                  <a:cubicBezTo>
                    <a:pt x="1981776" y="1121152"/>
                    <a:pt x="1977308" y="1092085"/>
                    <a:pt x="1974166" y="1022955"/>
                  </a:cubicBezTo>
                  <a:cubicBezTo>
                    <a:pt x="1977308" y="960110"/>
                    <a:pt x="1941688" y="896470"/>
                    <a:pt x="1952637" y="832037"/>
                  </a:cubicBezTo>
                  <a:cubicBezTo>
                    <a:pt x="1963586" y="767604"/>
                    <a:pt x="2025322" y="694756"/>
                    <a:pt x="2039859" y="636358"/>
                  </a:cubicBezTo>
                  <a:cubicBezTo>
                    <a:pt x="2054396" y="577960"/>
                    <a:pt x="2049617" y="531861"/>
                    <a:pt x="2039859" y="481650"/>
                  </a:cubicBezTo>
                  <a:cubicBezTo>
                    <a:pt x="2030101" y="431439"/>
                    <a:pt x="2018207" y="372105"/>
                    <a:pt x="1981310" y="335093"/>
                  </a:cubicBezTo>
                  <a:cubicBezTo>
                    <a:pt x="1944413" y="298081"/>
                    <a:pt x="1896088" y="289894"/>
                    <a:pt x="1818476" y="259580"/>
                  </a:cubicBezTo>
                  <a:cubicBezTo>
                    <a:pt x="1740864" y="229266"/>
                    <a:pt x="1624412" y="157509"/>
                    <a:pt x="1515640" y="153209"/>
                  </a:cubicBezTo>
                  <a:cubicBezTo>
                    <a:pt x="1406868" y="148909"/>
                    <a:pt x="1254390" y="212941"/>
                    <a:pt x="1165842" y="23377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Pensées 144"/>
            <p:cNvSpPr/>
            <p:nvPr/>
          </p:nvSpPr>
          <p:spPr>
            <a:xfrm>
              <a:off x="10366265" y="3675345"/>
              <a:ext cx="1357405" cy="635024"/>
            </a:xfrm>
            <a:prstGeom prst="cloudCallout">
              <a:avLst>
                <a:gd name="adj1" fmla="val -34092"/>
                <a:gd name="adj2" fmla="val -98748"/>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réparation</a:t>
              </a:r>
              <a:endParaRPr lang="fr-FR" sz="1400" b="1" dirty="0">
                <a:solidFill>
                  <a:schemeClr val="bg1"/>
                </a:solidFill>
                <a:latin typeface="Segoe UI" panose="020B0502040204020203" pitchFamily="34" charset="0"/>
                <a:cs typeface="Segoe UI" panose="020B0502040204020203" pitchFamily="34" charset="0"/>
              </a:endParaRPr>
            </a:p>
          </p:txBody>
        </p:sp>
      </p:grpSp>
      <p:grpSp>
        <p:nvGrpSpPr>
          <p:cNvPr id="151" name="Groupe 150"/>
          <p:cNvGrpSpPr/>
          <p:nvPr/>
        </p:nvGrpSpPr>
        <p:grpSpPr>
          <a:xfrm>
            <a:off x="9057940" y="833449"/>
            <a:ext cx="2692448" cy="1663067"/>
            <a:chOff x="9057940" y="833449"/>
            <a:chExt cx="2692448" cy="1663067"/>
          </a:xfrm>
        </p:grpSpPr>
        <p:sp>
          <p:nvSpPr>
            <p:cNvPr id="104" name="Forme libre 103"/>
            <p:cNvSpPr/>
            <p:nvPr/>
          </p:nvSpPr>
          <p:spPr>
            <a:xfrm>
              <a:off x="9067800" y="1726139"/>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116" name="Forme libre 115"/>
            <p:cNvSpPr/>
            <p:nvPr/>
          </p:nvSpPr>
          <p:spPr>
            <a:xfrm>
              <a:off x="10255574"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sp>
          <p:nvSpPr>
            <p:cNvPr id="138" name="Forme libre 137"/>
            <p:cNvSpPr/>
            <p:nvPr/>
          </p:nvSpPr>
          <p:spPr>
            <a:xfrm>
              <a:off x="9057940" y="1726017"/>
              <a:ext cx="2367911" cy="770499"/>
            </a:xfrm>
            <a:custGeom>
              <a:avLst/>
              <a:gdLst>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22303 w 2383760"/>
                <a:gd name="connsiteY20" fmla="*/ 4572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96430 w 2383760"/>
                <a:gd name="connsiteY0" fmla="*/ 22302 h 837633"/>
                <a:gd name="connsiteX1" fmla="*/ 1862254 w 2383760"/>
                <a:gd name="connsiteY1" fmla="*/ 22302 h 837633"/>
                <a:gd name="connsiteX2" fmla="*/ 1561171 w 2383760"/>
                <a:gd name="connsiteY2" fmla="*/ 33453 h 837633"/>
                <a:gd name="connsiteX3" fmla="*/ 1505415 w 2383760"/>
                <a:gd name="connsiteY3" fmla="*/ 44604 h 837633"/>
                <a:gd name="connsiteX4" fmla="*/ 1405054 w 2383760"/>
                <a:gd name="connsiteY4" fmla="*/ 66907 h 837633"/>
                <a:gd name="connsiteX5" fmla="*/ 1293542 w 2383760"/>
                <a:gd name="connsiteY5" fmla="*/ 78058 h 837633"/>
                <a:gd name="connsiteX6" fmla="*/ 1226634 w 2383760"/>
                <a:gd name="connsiteY6" fmla="*/ 89209 h 837633"/>
                <a:gd name="connsiteX7" fmla="*/ 1092820 w 2383760"/>
                <a:gd name="connsiteY7" fmla="*/ 78058 h 837633"/>
                <a:gd name="connsiteX8" fmla="*/ 981308 w 2383760"/>
                <a:gd name="connsiteY8" fmla="*/ 33453 h 837633"/>
                <a:gd name="connsiteX9" fmla="*/ 914400 w 2383760"/>
                <a:gd name="connsiteY9" fmla="*/ 11151 h 837633"/>
                <a:gd name="connsiteX10" fmla="*/ 880947 w 2383760"/>
                <a:gd name="connsiteY10" fmla="*/ 0 h 837633"/>
                <a:gd name="connsiteX11" fmla="*/ 724830 w 2383760"/>
                <a:gd name="connsiteY11" fmla="*/ 11151 h 837633"/>
                <a:gd name="connsiteX12" fmla="*/ 680225 w 2383760"/>
                <a:gd name="connsiteY12" fmla="*/ 22302 h 837633"/>
                <a:gd name="connsiteX13" fmla="*/ 613317 w 2383760"/>
                <a:gd name="connsiteY13" fmla="*/ 44604 h 837633"/>
                <a:gd name="connsiteX14" fmla="*/ 490654 w 2383760"/>
                <a:gd name="connsiteY14" fmla="*/ 55756 h 837633"/>
                <a:gd name="connsiteX15" fmla="*/ 89210 w 2383760"/>
                <a:gd name="connsiteY15" fmla="*/ 89209 h 837633"/>
                <a:gd name="connsiteX16" fmla="*/ 55756 w 2383760"/>
                <a:gd name="connsiteY16" fmla="*/ 100361 h 837633"/>
                <a:gd name="connsiteX17" fmla="*/ 33454 w 2383760"/>
                <a:gd name="connsiteY17" fmla="*/ 133814 h 837633"/>
                <a:gd name="connsiteX18" fmla="*/ 22303 w 2383760"/>
                <a:gd name="connsiteY18" fmla="*/ 167268 h 837633"/>
                <a:gd name="connsiteX19" fmla="*/ 0 w 2383760"/>
                <a:gd name="connsiteY19" fmla="*/ 267629 h 837633"/>
                <a:gd name="connsiteX20" fmla="*/ 53260 w 2383760"/>
                <a:gd name="connsiteY20" fmla="*/ 381000 h 837633"/>
                <a:gd name="connsiteX21" fmla="*/ 44605 w 2383760"/>
                <a:gd name="connsiteY21" fmla="*/ 501804 h 837633"/>
                <a:gd name="connsiteX22" fmla="*/ 78059 w 2383760"/>
                <a:gd name="connsiteY22" fmla="*/ 579863 h 837633"/>
                <a:gd name="connsiteX23" fmla="*/ 89210 w 2383760"/>
                <a:gd name="connsiteY23" fmla="*/ 613317 h 837633"/>
                <a:gd name="connsiteX24" fmla="*/ 122664 w 2383760"/>
                <a:gd name="connsiteY24" fmla="*/ 624468 h 837633"/>
                <a:gd name="connsiteX25" fmla="*/ 200722 w 2383760"/>
                <a:gd name="connsiteY25" fmla="*/ 669073 h 837633"/>
                <a:gd name="connsiteX26" fmla="*/ 267630 w 2383760"/>
                <a:gd name="connsiteY26" fmla="*/ 691375 h 837633"/>
                <a:gd name="connsiteX27" fmla="*/ 301083 w 2383760"/>
                <a:gd name="connsiteY27" fmla="*/ 702526 h 837633"/>
                <a:gd name="connsiteX28" fmla="*/ 334537 w 2383760"/>
                <a:gd name="connsiteY28" fmla="*/ 713678 h 837633"/>
                <a:gd name="connsiteX29" fmla="*/ 501805 w 2383760"/>
                <a:gd name="connsiteY29" fmla="*/ 747131 h 837633"/>
                <a:gd name="connsiteX30" fmla="*/ 814039 w 2383760"/>
                <a:gd name="connsiteY30" fmla="*/ 735980 h 837633"/>
                <a:gd name="connsiteX31" fmla="*/ 880947 w 2383760"/>
                <a:gd name="connsiteY31" fmla="*/ 713678 h 837633"/>
                <a:gd name="connsiteX32" fmla="*/ 914400 w 2383760"/>
                <a:gd name="connsiteY32" fmla="*/ 702526 h 837633"/>
                <a:gd name="connsiteX33" fmla="*/ 936703 w 2383760"/>
                <a:gd name="connsiteY33" fmla="*/ 680224 h 837633"/>
                <a:gd name="connsiteX34" fmla="*/ 1070517 w 2383760"/>
                <a:gd name="connsiteY34" fmla="*/ 646770 h 837633"/>
                <a:gd name="connsiteX35" fmla="*/ 1271239 w 2383760"/>
                <a:gd name="connsiteY35" fmla="*/ 657922 h 837633"/>
                <a:gd name="connsiteX36" fmla="*/ 1304693 w 2383760"/>
                <a:gd name="connsiteY36" fmla="*/ 669073 h 837633"/>
                <a:gd name="connsiteX37" fmla="*/ 1405054 w 2383760"/>
                <a:gd name="connsiteY37" fmla="*/ 691375 h 837633"/>
                <a:gd name="connsiteX38" fmla="*/ 1449659 w 2383760"/>
                <a:gd name="connsiteY38" fmla="*/ 702526 h 837633"/>
                <a:gd name="connsiteX39" fmla="*/ 1527717 w 2383760"/>
                <a:gd name="connsiteY39" fmla="*/ 713678 h 837633"/>
                <a:gd name="connsiteX40" fmla="*/ 1605776 w 2383760"/>
                <a:gd name="connsiteY40" fmla="*/ 735980 h 837633"/>
                <a:gd name="connsiteX41" fmla="*/ 1639230 w 2383760"/>
                <a:gd name="connsiteY41" fmla="*/ 758283 h 837633"/>
                <a:gd name="connsiteX42" fmla="*/ 1717288 w 2383760"/>
                <a:gd name="connsiteY42" fmla="*/ 780585 h 837633"/>
                <a:gd name="connsiteX43" fmla="*/ 1750742 w 2383760"/>
                <a:gd name="connsiteY43" fmla="*/ 791736 h 837633"/>
                <a:gd name="connsiteX44" fmla="*/ 1895708 w 2383760"/>
                <a:gd name="connsiteY44" fmla="*/ 825190 h 837633"/>
                <a:gd name="connsiteX45" fmla="*/ 2007220 w 2383760"/>
                <a:gd name="connsiteY45" fmla="*/ 836341 h 837633"/>
                <a:gd name="connsiteX46" fmla="*/ 2207942 w 2383760"/>
                <a:gd name="connsiteY46" fmla="*/ 802887 h 837633"/>
                <a:gd name="connsiteX47" fmla="*/ 2230244 w 2383760"/>
                <a:gd name="connsiteY47" fmla="*/ 769434 h 837633"/>
                <a:gd name="connsiteX48" fmla="*/ 2297151 w 2383760"/>
                <a:gd name="connsiteY48" fmla="*/ 724829 h 837633"/>
                <a:gd name="connsiteX49" fmla="*/ 2352908 w 2383760"/>
                <a:gd name="connsiteY49" fmla="*/ 669073 h 837633"/>
                <a:gd name="connsiteX50" fmla="*/ 2375210 w 2383760"/>
                <a:gd name="connsiteY50" fmla="*/ 624468 h 837633"/>
                <a:gd name="connsiteX51" fmla="*/ 2341756 w 2383760"/>
                <a:gd name="connsiteY51" fmla="*/ 379141 h 837633"/>
                <a:gd name="connsiteX52" fmla="*/ 2330605 w 2383760"/>
                <a:gd name="connsiteY52" fmla="*/ 345687 h 837633"/>
                <a:gd name="connsiteX53" fmla="*/ 2308303 w 2383760"/>
                <a:gd name="connsiteY53" fmla="*/ 312234 h 837633"/>
                <a:gd name="connsiteX54" fmla="*/ 2263698 w 2383760"/>
                <a:gd name="connsiteY54" fmla="*/ 211873 h 837633"/>
                <a:gd name="connsiteX55" fmla="*/ 2185639 w 2383760"/>
                <a:gd name="connsiteY55" fmla="*/ 89209 h 837633"/>
                <a:gd name="connsiteX56" fmla="*/ 2152186 w 2383760"/>
                <a:gd name="connsiteY56" fmla="*/ 78058 h 837633"/>
                <a:gd name="connsiteX57" fmla="*/ 2129883 w 2383760"/>
                <a:gd name="connsiteY57" fmla="*/ 55756 h 837633"/>
                <a:gd name="connsiteX58" fmla="*/ 2096430 w 2383760"/>
                <a:gd name="connsiteY58" fmla="*/ 22302 h 837633"/>
                <a:gd name="connsiteX0" fmla="*/ 2074128 w 2361458"/>
                <a:gd name="connsiteY0" fmla="*/ 22302 h 837633"/>
                <a:gd name="connsiteX1" fmla="*/ 1839952 w 2361458"/>
                <a:gd name="connsiteY1" fmla="*/ 22302 h 837633"/>
                <a:gd name="connsiteX2" fmla="*/ 1538869 w 2361458"/>
                <a:gd name="connsiteY2" fmla="*/ 33453 h 837633"/>
                <a:gd name="connsiteX3" fmla="*/ 1483113 w 2361458"/>
                <a:gd name="connsiteY3" fmla="*/ 44604 h 837633"/>
                <a:gd name="connsiteX4" fmla="*/ 1382752 w 2361458"/>
                <a:gd name="connsiteY4" fmla="*/ 66907 h 837633"/>
                <a:gd name="connsiteX5" fmla="*/ 1271240 w 2361458"/>
                <a:gd name="connsiteY5" fmla="*/ 78058 h 837633"/>
                <a:gd name="connsiteX6" fmla="*/ 1204332 w 2361458"/>
                <a:gd name="connsiteY6" fmla="*/ 89209 h 837633"/>
                <a:gd name="connsiteX7" fmla="*/ 1070518 w 2361458"/>
                <a:gd name="connsiteY7" fmla="*/ 78058 h 837633"/>
                <a:gd name="connsiteX8" fmla="*/ 959006 w 2361458"/>
                <a:gd name="connsiteY8" fmla="*/ 33453 h 837633"/>
                <a:gd name="connsiteX9" fmla="*/ 892098 w 2361458"/>
                <a:gd name="connsiteY9" fmla="*/ 11151 h 837633"/>
                <a:gd name="connsiteX10" fmla="*/ 858645 w 2361458"/>
                <a:gd name="connsiteY10" fmla="*/ 0 h 837633"/>
                <a:gd name="connsiteX11" fmla="*/ 702528 w 2361458"/>
                <a:gd name="connsiteY11" fmla="*/ 11151 h 837633"/>
                <a:gd name="connsiteX12" fmla="*/ 657923 w 2361458"/>
                <a:gd name="connsiteY12" fmla="*/ 22302 h 837633"/>
                <a:gd name="connsiteX13" fmla="*/ 591015 w 2361458"/>
                <a:gd name="connsiteY13" fmla="*/ 44604 h 837633"/>
                <a:gd name="connsiteX14" fmla="*/ 468352 w 2361458"/>
                <a:gd name="connsiteY14" fmla="*/ 55756 h 837633"/>
                <a:gd name="connsiteX15" fmla="*/ 66908 w 2361458"/>
                <a:gd name="connsiteY15" fmla="*/ 89209 h 837633"/>
                <a:gd name="connsiteX16" fmla="*/ 33454 w 2361458"/>
                <a:gd name="connsiteY16" fmla="*/ 100361 h 837633"/>
                <a:gd name="connsiteX17" fmla="*/ 11152 w 2361458"/>
                <a:gd name="connsiteY17" fmla="*/ 133814 h 837633"/>
                <a:gd name="connsiteX18" fmla="*/ 1 w 2361458"/>
                <a:gd name="connsiteY18" fmla="*/ 167268 h 837633"/>
                <a:gd name="connsiteX19" fmla="*/ 11035 w 2361458"/>
                <a:gd name="connsiteY19" fmla="*/ 241435 h 837633"/>
                <a:gd name="connsiteX20" fmla="*/ 30958 w 2361458"/>
                <a:gd name="connsiteY20" fmla="*/ 381000 h 837633"/>
                <a:gd name="connsiteX21" fmla="*/ 22303 w 2361458"/>
                <a:gd name="connsiteY21" fmla="*/ 501804 h 837633"/>
                <a:gd name="connsiteX22" fmla="*/ 55757 w 2361458"/>
                <a:gd name="connsiteY22" fmla="*/ 579863 h 837633"/>
                <a:gd name="connsiteX23" fmla="*/ 66908 w 2361458"/>
                <a:gd name="connsiteY23" fmla="*/ 613317 h 837633"/>
                <a:gd name="connsiteX24" fmla="*/ 100362 w 2361458"/>
                <a:gd name="connsiteY24" fmla="*/ 624468 h 837633"/>
                <a:gd name="connsiteX25" fmla="*/ 178420 w 2361458"/>
                <a:gd name="connsiteY25" fmla="*/ 669073 h 837633"/>
                <a:gd name="connsiteX26" fmla="*/ 245328 w 2361458"/>
                <a:gd name="connsiteY26" fmla="*/ 691375 h 837633"/>
                <a:gd name="connsiteX27" fmla="*/ 278781 w 2361458"/>
                <a:gd name="connsiteY27" fmla="*/ 702526 h 837633"/>
                <a:gd name="connsiteX28" fmla="*/ 312235 w 2361458"/>
                <a:gd name="connsiteY28" fmla="*/ 713678 h 837633"/>
                <a:gd name="connsiteX29" fmla="*/ 479503 w 2361458"/>
                <a:gd name="connsiteY29" fmla="*/ 747131 h 837633"/>
                <a:gd name="connsiteX30" fmla="*/ 791737 w 2361458"/>
                <a:gd name="connsiteY30" fmla="*/ 735980 h 837633"/>
                <a:gd name="connsiteX31" fmla="*/ 858645 w 2361458"/>
                <a:gd name="connsiteY31" fmla="*/ 713678 h 837633"/>
                <a:gd name="connsiteX32" fmla="*/ 892098 w 2361458"/>
                <a:gd name="connsiteY32" fmla="*/ 702526 h 837633"/>
                <a:gd name="connsiteX33" fmla="*/ 914401 w 2361458"/>
                <a:gd name="connsiteY33" fmla="*/ 680224 h 837633"/>
                <a:gd name="connsiteX34" fmla="*/ 1048215 w 2361458"/>
                <a:gd name="connsiteY34" fmla="*/ 646770 h 837633"/>
                <a:gd name="connsiteX35" fmla="*/ 1248937 w 2361458"/>
                <a:gd name="connsiteY35" fmla="*/ 657922 h 837633"/>
                <a:gd name="connsiteX36" fmla="*/ 1282391 w 2361458"/>
                <a:gd name="connsiteY36" fmla="*/ 669073 h 837633"/>
                <a:gd name="connsiteX37" fmla="*/ 1382752 w 2361458"/>
                <a:gd name="connsiteY37" fmla="*/ 691375 h 837633"/>
                <a:gd name="connsiteX38" fmla="*/ 1427357 w 2361458"/>
                <a:gd name="connsiteY38" fmla="*/ 702526 h 837633"/>
                <a:gd name="connsiteX39" fmla="*/ 1505415 w 2361458"/>
                <a:gd name="connsiteY39" fmla="*/ 713678 h 837633"/>
                <a:gd name="connsiteX40" fmla="*/ 1583474 w 2361458"/>
                <a:gd name="connsiteY40" fmla="*/ 735980 h 837633"/>
                <a:gd name="connsiteX41" fmla="*/ 1616928 w 2361458"/>
                <a:gd name="connsiteY41" fmla="*/ 758283 h 837633"/>
                <a:gd name="connsiteX42" fmla="*/ 1694986 w 2361458"/>
                <a:gd name="connsiteY42" fmla="*/ 780585 h 837633"/>
                <a:gd name="connsiteX43" fmla="*/ 1728440 w 2361458"/>
                <a:gd name="connsiteY43" fmla="*/ 791736 h 837633"/>
                <a:gd name="connsiteX44" fmla="*/ 1873406 w 2361458"/>
                <a:gd name="connsiteY44" fmla="*/ 825190 h 837633"/>
                <a:gd name="connsiteX45" fmla="*/ 1984918 w 2361458"/>
                <a:gd name="connsiteY45" fmla="*/ 836341 h 837633"/>
                <a:gd name="connsiteX46" fmla="*/ 2185640 w 2361458"/>
                <a:gd name="connsiteY46" fmla="*/ 802887 h 837633"/>
                <a:gd name="connsiteX47" fmla="*/ 2207942 w 2361458"/>
                <a:gd name="connsiteY47" fmla="*/ 769434 h 837633"/>
                <a:gd name="connsiteX48" fmla="*/ 2274849 w 2361458"/>
                <a:gd name="connsiteY48" fmla="*/ 724829 h 837633"/>
                <a:gd name="connsiteX49" fmla="*/ 2330606 w 2361458"/>
                <a:gd name="connsiteY49" fmla="*/ 669073 h 837633"/>
                <a:gd name="connsiteX50" fmla="*/ 2352908 w 2361458"/>
                <a:gd name="connsiteY50" fmla="*/ 624468 h 837633"/>
                <a:gd name="connsiteX51" fmla="*/ 2319454 w 2361458"/>
                <a:gd name="connsiteY51" fmla="*/ 379141 h 837633"/>
                <a:gd name="connsiteX52" fmla="*/ 2308303 w 2361458"/>
                <a:gd name="connsiteY52" fmla="*/ 345687 h 837633"/>
                <a:gd name="connsiteX53" fmla="*/ 2286001 w 2361458"/>
                <a:gd name="connsiteY53" fmla="*/ 312234 h 837633"/>
                <a:gd name="connsiteX54" fmla="*/ 2241396 w 2361458"/>
                <a:gd name="connsiteY54" fmla="*/ 211873 h 837633"/>
                <a:gd name="connsiteX55" fmla="*/ 2163337 w 2361458"/>
                <a:gd name="connsiteY55" fmla="*/ 89209 h 837633"/>
                <a:gd name="connsiteX56" fmla="*/ 2129884 w 2361458"/>
                <a:gd name="connsiteY56" fmla="*/ 78058 h 837633"/>
                <a:gd name="connsiteX57" fmla="*/ 2107581 w 2361458"/>
                <a:gd name="connsiteY57" fmla="*/ 55756 h 837633"/>
                <a:gd name="connsiteX58" fmla="*/ 2074128 w 2361458"/>
                <a:gd name="connsiteY58" fmla="*/ 22302 h 837633"/>
                <a:gd name="connsiteX0" fmla="*/ 2074550 w 2361880"/>
                <a:gd name="connsiteY0" fmla="*/ 22302 h 837633"/>
                <a:gd name="connsiteX1" fmla="*/ 1840374 w 2361880"/>
                <a:gd name="connsiteY1" fmla="*/ 22302 h 837633"/>
                <a:gd name="connsiteX2" fmla="*/ 1539291 w 2361880"/>
                <a:gd name="connsiteY2" fmla="*/ 33453 h 837633"/>
                <a:gd name="connsiteX3" fmla="*/ 1483535 w 2361880"/>
                <a:gd name="connsiteY3" fmla="*/ 44604 h 837633"/>
                <a:gd name="connsiteX4" fmla="*/ 1383174 w 2361880"/>
                <a:gd name="connsiteY4" fmla="*/ 66907 h 837633"/>
                <a:gd name="connsiteX5" fmla="*/ 1271662 w 2361880"/>
                <a:gd name="connsiteY5" fmla="*/ 78058 h 837633"/>
                <a:gd name="connsiteX6" fmla="*/ 1204754 w 2361880"/>
                <a:gd name="connsiteY6" fmla="*/ 89209 h 837633"/>
                <a:gd name="connsiteX7" fmla="*/ 1070940 w 2361880"/>
                <a:gd name="connsiteY7" fmla="*/ 78058 h 837633"/>
                <a:gd name="connsiteX8" fmla="*/ 959428 w 2361880"/>
                <a:gd name="connsiteY8" fmla="*/ 33453 h 837633"/>
                <a:gd name="connsiteX9" fmla="*/ 892520 w 2361880"/>
                <a:gd name="connsiteY9" fmla="*/ 11151 h 837633"/>
                <a:gd name="connsiteX10" fmla="*/ 859067 w 2361880"/>
                <a:gd name="connsiteY10" fmla="*/ 0 h 837633"/>
                <a:gd name="connsiteX11" fmla="*/ 702950 w 2361880"/>
                <a:gd name="connsiteY11" fmla="*/ 11151 h 837633"/>
                <a:gd name="connsiteX12" fmla="*/ 658345 w 2361880"/>
                <a:gd name="connsiteY12" fmla="*/ 22302 h 837633"/>
                <a:gd name="connsiteX13" fmla="*/ 591437 w 2361880"/>
                <a:gd name="connsiteY13" fmla="*/ 44604 h 837633"/>
                <a:gd name="connsiteX14" fmla="*/ 468774 w 2361880"/>
                <a:gd name="connsiteY14" fmla="*/ 55756 h 837633"/>
                <a:gd name="connsiteX15" fmla="*/ 67330 w 2361880"/>
                <a:gd name="connsiteY15" fmla="*/ 89209 h 837633"/>
                <a:gd name="connsiteX16" fmla="*/ 33876 w 2361880"/>
                <a:gd name="connsiteY16" fmla="*/ 100361 h 837633"/>
                <a:gd name="connsiteX17" fmla="*/ 423 w 2361880"/>
                <a:gd name="connsiteY17" fmla="*/ 167268 h 837633"/>
                <a:gd name="connsiteX18" fmla="*/ 11457 w 2361880"/>
                <a:gd name="connsiteY18" fmla="*/ 241435 h 837633"/>
                <a:gd name="connsiteX19" fmla="*/ 31380 w 2361880"/>
                <a:gd name="connsiteY19" fmla="*/ 381000 h 837633"/>
                <a:gd name="connsiteX20" fmla="*/ 22725 w 2361880"/>
                <a:gd name="connsiteY20" fmla="*/ 501804 h 837633"/>
                <a:gd name="connsiteX21" fmla="*/ 56179 w 2361880"/>
                <a:gd name="connsiteY21" fmla="*/ 579863 h 837633"/>
                <a:gd name="connsiteX22" fmla="*/ 67330 w 2361880"/>
                <a:gd name="connsiteY22" fmla="*/ 613317 h 837633"/>
                <a:gd name="connsiteX23" fmla="*/ 100784 w 2361880"/>
                <a:gd name="connsiteY23" fmla="*/ 624468 h 837633"/>
                <a:gd name="connsiteX24" fmla="*/ 178842 w 2361880"/>
                <a:gd name="connsiteY24" fmla="*/ 669073 h 837633"/>
                <a:gd name="connsiteX25" fmla="*/ 245750 w 2361880"/>
                <a:gd name="connsiteY25" fmla="*/ 691375 h 837633"/>
                <a:gd name="connsiteX26" fmla="*/ 279203 w 2361880"/>
                <a:gd name="connsiteY26" fmla="*/ 702526 h 837633"/>
                <a:gd name="connsiteX27" fmla="*/ 312657 w 2361880"/>
                <a:gd name="connsiteY27" fmla="*/ 713678 h 837633"/>
                <a:gd name="connsiteX28" fmla="*/ 479925 w 2361880"/>
                <a:gd name="connsiteY28" fmla="*/ 747131 h 837633"/>
                <a:gd name="connsiteX29" fmla="*/ 792159 w 2361880"/>
                <a:gd name="connsiteY29" fmla="*/ 735980 h 837633"/>
                <a:gd name="connsiteX30" fmla="*/ 859067 w 2361880"/>
                <a:gd name="connsiteY30" fmla="*/ 713678 h 837633"/>
                <a:gd name="connsiteX31" fmla="*/ 892520 w 2361880"/>
                <a:gd name="connsiteY31" fmla="*/ 702526 h 837633"/>
                <a:gd name="connsiteX32" fmla="*/ 914823 w 2361880"/>
                <a:gd name="connsiteY32" fmla="*/ 680224 h 837633"/>
                <a:gd name="connsiteX33" fmla="*/ 1048637 w 2361880"/>
                <a:gd name="connsiteY33" fmla="*/ 646770 h 837633"/>
                <a:gd name="connsiteX34" fmla="*/ 1249359 w 2361880"/>
                <a:gd name="connsiteY34" fmla="*/ 657922 h 837633"/>
                <a:gd name="connsiteX35" fmla="*/ 1282813 w 2361880"/>
                <a:gd name="connsiteY35" fmla="*/ 669073 h 837633"/>
                <a:gd name="connsiteX36" fmla="*/ 1383174 w 2361880"/>
                <a:gd name="connsiteY36" fmla="*/ 691375 h 837633"/>
                <a:gd name="connsiteX37" fmla="*/ 1427779 w 2361880"/>
                <a:gd name="connsiteY37" fmla="*/ 702526 h 837633"/>
                <a:gd name="connsiteX38" fmla="*/ 1505837 w 2361880"/>
                <a:gd name="connsiteY38" fmla="*/ 713678 h 837633"/>
                <a:gd name="connsiteX39" fmla="*/ 1583896 w 2361880"/>
                <a:gd name="connsiteY39" fmla="*/ 735980 h 837633"/>
                <a:gd name="connsiteX40" fmla="*/ 1617350 w 2361880"/>
                <a:gd name="connsiteY40" fmla="*/ 758283 h 837633"/>
                <a:gd name="connsiteX41" fmla="*/ 1695408 w 2361880"/>
                <a:gd name="connsiteY41" fmla="*/ 780585 h 837633"/>
                <a:gd name="connsiteX42" fmla="*/ 1728862 w 2361880"/>
                <a:gd name="connsiteY42" fmla="*/ 791736 h 837633"/>
                <a:gd name="connsiteX43" fmla="*/ 1873828 w 2361880"/>
                <a:gd name="connsiteY43" fmla="*/ 825190 h 837633"/>
                <a:gd name="connsiteX44" fmla="*/ 1985340 w 2361880"/>
                <a:gd name="connsiteY44" fmla="*/ 836341 h 837633"/>
                <a:gd name="connsiteX45" fmla="*/ 2186062 w 2361880"/>
                <a:gd name="connsiteY45" fmla="*/ 802887 h 837633"/>
                <a:gd name="connsiteX46" fmla="*/ 2208364 w 2361880"/>
                <a:gd name="connsiteY46" fmla="*/ 769434 h 837633"/>
                <a:gd name="connsiteX47" fmla="*/ 2275271 w 2361880"/>
                <a:gd name="connsiteY47" fmla="*/ 724829 h 837633"/>
                <a:gd name="connsiteX48" fmla="*/ 2331028 w 2361880"/>
                <a:gd name="connsiteY48" fmla="*/ 669073 h 837633"/>
                <a:gd name="connsiteX49" fmla="*/ 2353330 w 2361880"/>
                <a:gd name="connsiteY49" fmla="*/ 624468 h 837633"/>
                <a:gd name="connsiteX50" fmla="*/ 2319876 w 2361880"/>
                <a:gd name="connsiteY50" fmla="*/ 379141 h 837633"/>
                <a:gd name="connsiteX51" fmla="*/ 2308725 w 2361880"/>
                <a:gd name="connsiteY51" fmla="*/ 345687 h 837633"/>
                <a:gd name="connsiteX52" fmla="*/ 2286423 w 2361880"/>
                <a:gd name="connsiteY52" fmla="*/ 312234 h 837633"/>
                <a:gd name="connsiteX53" fmla="*/ 2241818 w 2361880"/>
                <a:gd name="connsiteY53" fmla="*/ 211873 h 837633"/>
                <a:gd name="connsiteX54" fmla="*/ 2163759 w 2361880"/>
                <a:gd name="connsiteY54" fmla="*/ 89209 h 837633"/>
                <a:gd name="connsiteX55" fmla="*/ 2130306 w 2361880"/>
                <a:gd name="connsiteY55" fmla="*/ 78058 h 837633"/>
                <a:gd name="connsiteX56" fmla="*/ 2108003 w 2361880"/>
                <a:gd name="connsiteY56" fmla="*/ 55756 h 837633"/>
                <a:gd name="connsiteX57" fmla="*/ 2074550 w 2361880"/>
                <a:gd name="connsiteY57" fmla="*/ 22302 h 837633"/>
                <a:gd name="connsiteX0" fmla="*/ 2076045 w 2363375"/>
                <a:gd name="connsiteY0" fmla="*/ 22302 h 837633"/>
                <a:gd name="connsiteX1" fmla="*/ 1841869 w 2363375"/>
                <a:gd name="connsiteY1" fmla="*/ 22302 h 837633"/>
                <a:gd name="connsiteX2" fmla="*/ 1540786 w 2363375"/>
                <a:gd name="connsiteY2" fmla="*/ 33453 h 837633"/>
                <a:gd name="connsiteX3" fmla="*/ 1485030 w 2363375"/>
                <a:gd name="connsiteY3" fmla="*/ 44604 h 837633"/>
                <a:gd name="connsiteX4" fmla="*/ 1384669 w 2363375"/>
                <a:gd name="connsiteY4" fmla="*/ 66907 h 837633"/>
                <a:gd name="connsiteX5" fmla="*/ 1273157 w 2363375"/>
                <a:gd name="connsiteY5" fmla="*/ 78058 h 837633"/>
                <a:gd name="connsiteX6" fmla="*/ 1206249 w 2363375"/>
                <a:gd name="connsiteY6" fmla="*/ 89209 h 837633"/>
                <a:gd name="connsiteX7" fmla="*/ 1072435 w 2363375"/>
                <a:gd name="connsiteY7" fmla="*/ 78058 h 837633"/>
                <a:gd name="connsiteX8" fmla="*/ 960923 w 2363375"/>
                <a:gd name="connsiteY8" fmla="*/ 33453 h 837633"/>
                <a:gd name="connsiteX9" fmla="*/ 894015 w 2363375"/>
                <a:gd name="connsiteY9" fmla="*/ 11151 h 837633"/>
                <a:gd name="connsiteX10" fmla="*/ 860562 w 2363375"/>
                <a:gd name="connsiteY10" fmla="*/ 0 h 837633"/>
                <a:gd name="connsiteX11" fmla="*/ 704445 w 2363375"/>
                <a:gd name="connsiteY11" fmla="*/ 11151 h 837633"/>
                <a:gd name="connsiteX12" fmla="*/ 659840 w 2363375"/>
                <a:gd name="connsiteY12" fmla="*/ 22302 h 837633"/>
                <a:gd name="connsiteX13" fmla="*/ 592932 w 2363375"/>
                <a:gd name="connsiteY13" fmla="*/ 44604 h 837633"/>
                <a:gd name="connsiteX14" fmla="*/ 470269 w 2363375"/>
                <a:gd name="connsiteY14" fmla="*/ 55756 h 837633"/>
                <a:gd name="connsiteX15" fmla="*/ 68825 w 2363375"/>
                <a:gd name="connsiteY15" fmla="*/ 89209 h 837633"/>
                <a:gd name="connsiteX16" fmla="*/ 1918 w 2363375"/>
                <a:gd name="connsiteY16" fmla="*/ 167268 h 837633"/>
                <a:gd name="connsiteX17" fmla="*/ 12952 w 2363375"/>
                <a:gd name="connsiteY17" fmla="*/ 241435 h 837633"/>
                <a:gd name="connsiteX18" fmla="*/ 32875 w 2363375"/>
                <a:gd name="connsiteY18" fmla="*/ 381000 h 837633"/>
                <a:gd name="connsiteX19" fmla="*/ 24220 w 2363375"/>
                <a:gd name="connsiteY19" fmla="*/ 501804 h 837633"/>
                <a:gd name="connsiteX20" fmla="*/ 57674 w 2363375"/>
                <a:gd name="connsiteY20" fmla="*/ 579863 h 837633"/>
                <a:gd name="connsiteX21" fmla="*/ 68825 w 2363375"/>
                <a:gd name="connsiteY21" fmla="*/ 613317 h 837633"/>
                <a:gd name="connsiteX22" fmla="*/ 102279 w 2363375"/>
                <a:gd name="connsiteY22" fmla="*/ 624468 h 837633"/>
                <a:gd name="connsiteX23" fmla="*/ 180337 w 2363375"/>
                <a:gd name="connsiteY23" fmla="*/ 669073 h 837633"/>
                <a:gd name="connsiteX24" fmla="*/ 247245 w 2363375"/>
                <a:gd name="connsiteY24" fmla="*/ 691375 h 837633"/>
                <a:gd name="connsiteX25" fmla="*/ 280698 w 2363375"/>
                <a:gd name="connsiteY25" fmla="*/ 702526 h 837633"/>
                <a:gd name="connsiteX26" fmla="*/ 314152 w 2363375"/>
                <a:gd name="connsiteY26" fmla="*/ 713678 h 837633"/>
                <a:gd name="connsiteX27" fmla="*/ 481420 w 2363375"/>
                <a:gd name="connsiteY27" fmla="*/ 747131 h 837633"/>
                <a:gd name="connsiteX28" fmla="*/ 793654 w 2363375"/>
                <a:gd name="connsiteY28" fmla="*/ 735980 h 837633"/>
                <a:gd name="connsiteX29" fmla="*/ 860562 w 2363375"/>
                <a:gd name="connsiteY29" fmla="*/ 713678 h 837633"/>
                <a:gd name="connsiteX30" fmla="*/ 894015 w 2363375"/>
                <a:gd name="connsiteY30" fmla="*/ 702526 h 837633"/>
                <a:gd name="connsiteX31" fmla="*/ 916318 w 2363375"/>
                <a:gd name="connsiteY31" fmla="*/ 680224 h 837633"/>
                <a:gd name="connsiteX32" fmla="*/ 1050132 w 2363375"/>
                <a:gd name="connsiteY32" fmla="*/ 646770 h 837633"/>
                <a:gd name="connsiteX33" fmla="*/ 1250854 w 2363375"/>
                <a:gd name="connsiteY33" fmla="*/ 657922 h 837633"/>
                <a:gd name="connsiteX34" fmla="*/ 1284308 w 2363375"/>
                <a:gd name="connsiteY34" fmla="*/ 669073 h 837633"/>
                <a:gd name="connsiteX35" fmla="*/ 1384669 w 2363375"/>
                <a:gd name="connsiteY35" fmla="*/ 691375 h 837633"/>
                <a:gd name="connsiteX36" fmla="*/ 1429274 w 2363375"/>
                <a:gd name="connsiteY36" fmla="*/ 702526 h 837633"/>
                <a:gd name="connsiteX37" fmla="*/ 1507332 w 2363375"/>
                <a:gd name="connsiteY37" fmla="*/ 713678 h 837633"/>
                <a:gd name="connsiteX38" fmla="*/ 1585391 w 2363375"/>
                <a:gd name="connsiteY38" fmla="*/ 735980 h 837633"/>
                <a:gd name="connsiteX39" fmla="*/ 1618845 w 2363375"/>
                <a:gd name="connsiteY39" fmla="*/ 758283 h 837633"/>
                <a:gd name="connsiteX40" fmla="*/ 1696903 w 2363375"/>
                <a:gd name="connsiteY40" fmla="*/ 780585 h 837633"/>
                <a:gd name="connsiteX41" fmla="*/ 1730357 w 2363375"/>
                <a:gd name="connsiteY41" fmla="*/ 791736 h 837633"/>
                <a:gd name="connsiteX42" fmla="*/ 1875323 w 2363375"/>
                <a:gd name="connsiteY42" fmla="*/ 825190 h 837633"/>
                <a:gd name="connsiteX43" fmla="*/ 1986835 w 2363375"/>
                <a:gd name="connsiteY43" fmla="*/ 836341 h 837633"/>
                <a:gd name="connsiteX44" fmla="*/ 2187557 w 2363375"/>
                <a:gd name="connsiteY44" fmla="*/ 802887 h 837633"/>
                <a:gd name="connsiteX45" fmla="*/ 2209859 w 2363375"/>
                <a:gd name="connsiteY45" fmla="*/ 769434 h 837633"/>
                <a:gd name="connsiteX46" fmla="*/ 2276766 w 2363375"/>
                <a:gd name="connsiteY46" fmla="*/ 724829 h 837633"/>
                <a:gd name="connsiteX47" fmla="*/ 2332523 w 2363375"/>
                <a:gd name="connsiteY47" fmla="*/ 669073 h 837633"/>
                <a:gd name="connsiteX48" fmla="*/ 2354825 w 2363375"/>
                <a:gd name="connsiteY48" fmla="*/ 624468 h 837633"/>
                <a:gd name="connsiteX49" fmla="*/ 2321371 w 2363375"/>
                <a:gd name="connsiteY49" fmla="*/ 379141 h 837633"/>
                <a:gd name="connsiteX50" fmla="*/ 2310220 w 2363375"/>
                <a:gd name="connsiteY50" fmla="*/ 345687 h 837633"/>
                <a:gd name="connsiteX51" fmla="*/ 2287918 w 2363375"/>
                <a:gd name="connsiteY51" fmla="*/ 312234 h 837633"/>
                <a:gd name="connsiteX52" fmla="*/ 2243313 w 2363375"/>
                <a:gd name="connsiteY52" fmla="*/ 211873 h 837633"/>
                <a:gd name="connsiteX53" fmla="*/ 2165254 w 2363375"/>
                <a:gd name="connsiteY53" fmla="*/ 89209 h 837633"/>
                <a:gd name="connsiteX54" fmla="*/ 2131801 w 2363375"/>
                <a:gd name="connsiteY54" fmla="*/ 78058 h 837633"/>
                <a:gd name="connsiteX55" fmla="*/ 2109498 w 2363375"/>
                <a:gd name="connsiteY55" fmla="*/ 55756 h 837633"/>
                <a:gd name="connsiteX56" fmla="*/ 2076045 w 2363375"/>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55873 w 2350423"/>
                <a:gd name="connsiteY15" fmla="*/ 89209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57317 w 2350423"/>
                <a:gd name="connsiteY14" fmla="*/ 55756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579980 w 2350423"/>
                <a:gd name="connsiteY13" fmla="*/ 44604 h 837633"/>
                <a:gd name="connsiteX14" fmla="*/ 476367 w 2350423"/>
                <a:gd name="connsiteY14" fmla="*/ 89094 h 837633"/>
                <a:gd name="connsiteX15" fmla="*/ 174935 w 2350423"/>
                <a:gd name="connsiteY15" fmla="*/ 113021 h 837633"/>
                <a:gd name="connsiteX16" fmla="*/ 48498 w 2350423"/>
                <a:gd name="connsiteY16" fmla="*/ 160124 h 837633"/>
                <a:gd name="connsiteX17" fmla="*/ 0 w 2350423"/>
                <a:gd name="connsiteY17" fmla="*/ 241435 h 837633"/>
                <a:gd name="connsiteX18" fmla="*/ 19923 w 2350423"/>
                <a:gd name="connsiteY18" fmla="*/ 381000 h 837633"/>
                <a:gd name="connsiteX19" fmla="*/ 11268 w 2350423"/>
                <a:gd name="connsiteY19" fmla="*/ 501804 h 837633"/>
                <a:gd name="connsiteX20" fmla="*/ 44722 w 2350423"/>
                <a:gd name="connsiteY20" fmla="*/ 579863 h 837633"/>
                <a:gd name="connsiteX21" fmla="*/ 55873 w 2350423"/>
                <a:gd name="connsiteY21" fmla="*/ 613317 h 837633"/>
                <a:gd name="connsiteX22" fmla="*/ 89327 w 2350423"/>
                <a:gd name="connsiteY22" fmla="*/ 624468 h 837633"/>
                <a:gd name="connsiteX23" fmla="*/ 167385 w 2350423"/>
                <a:gd name="connsiteY23" fmla="*/ 669073 h 837633"/>
                <a:gd name="connsiteX24" fmla="*/ 234293 w 2350423"/>
                <a:gd name="connsiteY24" fmla="*/ 691375 h 837633"/>
                <a:gd name="connsiteX25" fmla="*/ 267746 w 2350423"/>
                <a:gd name="connsiteY25" fmla="*/ 702526 h 837633"/>
                <a:gd name="connsiteX26" fmla="*/ 301200 w 2350423"/>
                <a:gd name="connsiteY26" fmla="*/ 713678 h 837633"/>
                <a:gd name="connsiteX27" fmla="*/ 468468 w 2350423"/>
                <a:gd name="connsiteY27" fmla="*/ 747131 h 837633"/>
                <a:gd name="connsiteX28" fmla="*/ 780702 w 2350423"/>
                <a:gd name="connsiteY28" fmla="*/ 735980 h 837633"/>
                <a:gd name="connsiteX29" fmla="*/ 847610 w 2350423"/>
                <a:gd name="connsiteY29" fmla="*/ 713678 h 837633"/>
                <a:gd name="connsiteX30" fmla="*/ 881063 w 2350423"/>
                <a:gd name="connsiteY30" fmla="*/ 702526 h 837633"/>
                <a:gd name="connsiteX31" fmla="*/ 903366 w 2350423"/>
                <a:gd name="connsiteY31" fmla="*/ 680224 h 837633"/>
                <a:gd name="connsiteX32" fmla="*/ 1037180 w 2350423"/>
                <a:gd name="connsiteY32" fmla="*/ 646770 h 837633"/>
                <a:gd name="connsiteX33" fmla="*/ 1237902 w 2350423"/>
                <a:gd name="connsiteY33" fmla="*/ 657922 h 837633"/>
                <a:gd name="connsiteX34" fmla="*/ 1271356 w 2350423"/>
                <a:gd name="connsiteY34" fmla="*/ 669073 h 837633"/>
                <a:gd name="connsiteX35" fmla="*/ 1371717 w 2350423"/>
                <a:gd name="connsiteY35" fmla="*/ 691375 h 837633"/>
                <a:gd name="connsiteX36" fmla="*/ 1416322 w 2350423"/>
                <a:gd name="connsiteY36" fmla="*/ 702526 h 837633"/>
                <a:gd name="connsiteX37" fmla="*/ 1494380 w 2350423"/>
                <a:gd name="connsiteY37" fmla="*/ 713678 h 837633"/>
                <a:gd name="connsiteX38" fmla="*/ 1572439 w 2350423"/>
                <a:gd name="connsiteY38" fmla="*/ 735980 h 837633"/>
                <a:gd name="connsiteX39" fmla="*/ 1605893 w 2350423"/>
                <a:gd name="connsiteY39" fmla="*/ 758283 h 837633"/>
                <a:gd name="connsiteX40" fmla="*/ 1683951 w 2350423"/>
                <a:gd name="connsiteY40" fmla="*/ 780585 h 837633"/>
                <a:gd name="connsiteX41" fmla="*/ 1717405 w 2350423"/>
                <a:gd name="connsiteY41" fmla="*/ 791736 h 837633"/>
                <a:gd name="connsiteX42" fmla="*/ 1862371 w 2350423"/>
                <a:gd name="connsiteY42" fmla="*/ 825190 h 837633"/>
                <a:gd name="connsiteX43" fmla="*/ 1973883 w 2350423"/>
                <a:gd name="connsiteY43" fmla="*/ 836341 h 837633"/>
                <a:gd name="connsiteX44" fmla="*/ 2174605 w 2350423"/>
                <a:gd name="connsiteY44" fmla="*/ 802887 h 837633"/>
                <a:gd name="connsiteX45" fmla="*/ 2196907 w 2350423"/>
                <a:gd name="connsiteY45" fmla="*/ 769434 h 837633"/>
                <a:gd name="connsiteX46" fmla="*/ 2263814 w 2350423"/>
                <a:gd name="connsiteY46" fmla="*/ 724829 h 837633"/>
                <a:gd name="connsiteX47" fmla="*/ 2319571 w 2350423"/>
                <a:gd name="connsiteY47" fmla="*/ 669073 h 837633"/>
                <a:gd name="connsiteX48" fmla="*/ 2341873 w 2350423"/>
                <a:gd name="connsiteY48" fmla="*/ 624468 h 837633"/>
                <a:gd name="connsiteX49" fmla="*/ 2308419 w 2350423"/>
                <a:gd name="connsiteY49" fmla="*/ 379141 h 837633"/>
                <a:gd name="connsiteX50" fmla="*/ 2297268 w 2350423"/>
                <a:gd name="connsiteY50" fmla="*/ 345687 h 837633"/>
                <a:gd name="connsiteX51" fmla="*/ 2274966 w 2350423"/>
                <a:gd name="connsiteY51" fmla="*/ 312234 h 837633"/>
                <a:gd name="connsiteX52" fmla="*/ 2230361 w 2350423"/>
                <a:gd name="connsiteY52" fmla="*/ 211873 h 837633"/>
                <a:gd name="connsiteX53" fmla="*/ 2152302 w 2350423"/>
                <a:gd name="connsiteY53" fmla="*/ 89209 h 837633"/>
                <a:gd name="connsiteX54" fmla="*/ 2118849 w 2350423"/>
                <a:gd name="connsiteY54" fmla="*/ 78058 h 837633"/>
                <a:gd name="connsiteX55" fmla="*/ 2096546 w 2350423"/>
                <a:gd name="connsiteY55" fmla="*/ 55756 h 837633"/>
                <a:gd name="connsiteX56" fmla="*/ 2063093 w 2350423"/>
                <a:gd name="connsiteY56" fmla="*/ 22302 h 837633"/>
                <a:gd name="connsiteX0" fmla="*/ 2063093 w 2350423"/>
                <a:gd name="connsiteY0" fmla="*/ 22302 h 837633"/>
                <a:gd name="connsiteX1" fmla="*/ 1828917 w 2350423"/>
                <a:gd name="connsiteY1" fmla="*/ 22302 h 837633"/>
                <a:gd name="connsiteX2" fmla="*/ 1527834 w 2350423"/>
                <a:gd name="connsiteY2" fmla="*/ 33453 h 837633"/>
                <a:gd name="connsiteX3" fmla="*/ 1472078 w 2350423"/>
                <a:gd name="connsiteY3" fmla="*/ 44604 h 837633"/>
                <a:gd name="connsiteX4" fmla="*/ 1371717 w 2350423"/>
                <a:gd name="connsiteY4" fmla="*/ 66907 h 837633"/>
                <a:gd name="connsiteX5" fmla="*/ 1260205 w 2350423"/>
                <a:gd name="connsiteY5" fmla="*/ 78058 h 837633"/>
                <a:gd name="connsiteX6" fmla="*/ 1193297 w 2350423"/>
                <a:gd name="connsiteY6" fmla="*/ 89209 h 837633"/>
                <a:gd name="connsiteX7" fmla="*/ 1059483 w 2350423"/>
                <a:gd name="connsiteY7" fmla="*/ 78058 h 837633"/>
                <a:gd name="connsiteX8" fmla="*/ 947971 w 2350423"/>
                <a:gd name="connsiteY8" fmla="*/ 33453 h 837633"/>
                <a:gd name="connsiteX9" fmla="*/ 881063 w 2350423"/>
                <a:gd name="connsiteY9" fmla="*/ 11151 h 837633"/>
                <a:gd name="connsiteX10" fmla="*/ 847610 w 2350423"/>
                <a:gd name="connsiteY10" fmla="*/ 0 h 837633"/>
                <a:gd name="connsiteX11" fmla="*/ 691493 w 2350423"/>
                <a:gd name="connsiteY11" fmla="*/ 11151 h 837633"/>
                <a:gd name="connsiteX12" fmla="*/ 646888 w 2350423"/>
                <a:gd name="connsiteY12" fmla="*/ 22302 h 837633"/>
                <a:gd name="connsiteX13" fmla="*/ 476367 w 2350423"/>
                <a:gd name="connsiteY13" fmla="*/ 89094 h 837633"/>
                <a:gd name="connsiteX14" fmla="*/ 174935 w 2350423"/>
                <a:gd name="connsiteY14" fmla="*/ 113021 h 837633"/>
                <a:gd name="connsiteX15" fmla="*/ 48498 w 2350423"/>
                <a:gd name="connsiteY15" fmla="*/ 160124 h 837633"/>
                <a:gd name="connsiteX16" fmla="*/ 0 w 2350423"/>
                <a:gd name="connsiteY16" fmla="*/ 241435 h 837633"/>
                <a:gd name="connsiteX17" fmla="*/ 19923 w 2350423"/>
                <a:gd name="connsiteY17" fmla="*/ 381000 h 837633"/>
                <a:gd name="connsiteX18" fmla="*/ 11268 w 2350423"/>
                <a:gd name="connsiteY18" fmla="*/ 501804 h 837633"/>
                <a:gd name="connsiteX19" fmla="*/ 44722 w 2350423"/>
                <a:gd name="connsiteY19" fmla="*/ 579863 h 837633"/>
                <a:gd name="connsiteX20" fmla="*/ 55873 w 2350423"/>
                <a:gd name="connsiteY20" fmla="*/ 613317 h 837633"/>
                <a:gd name="connsiteX21" fmla="*/ 89327 w 2350423"/>
                <a:gd name="connsiteY21" fmla="*/ 624468 h 837633"/>
                <a:gd name="connsiteX22" fmla="*/ 167385 w 2350423"/>
                <a:gd name="connsiteY22" fmla="*/ 669073 h 837633"/>
                <a:gd name="connsiteX23" fmla="*/ 234293 w 2350423"/>
                <a:gd name="connsiteY23" fmla="*/ 691375 h 837633"/>
                <a:gd name="connsiteX24" fmla="*/ 267746 w 2350423"/>
                <a:gd name="connsiteY24" fmla="*/ 702526 h 837633"/>
                <a:gd name="connsiteX25" fmla="*/ 301200 w 2350423"/>
                <a:gd name="connsiteY25" fmla="*/ 713678 h 837633"/>
                <a:gd name="connsiteX26" fmla="*/ 468468 w 2350423"/>
                <a:gd name="connsiteY26" fmla="*/ 747131 h 837633"/>
                <a:gd name="connsiteX27" fmla="*/ 780702 w 2350423"/>
                <a:gd name="connsiteY27" fmla="*/ 735980 h 837633"/>
                <a:gd name="connsiteX28" fmla="*/ 847610 w 2350423"/>
                <a:gd name="connsiteY28" fmla="*/ 713678 h 837633"/>
                <a:gd name="connsiteX29" fmla="*/ 881063 w 2350423"/>
                <a:gd name="connsiteY29" fmla="*/ 702526 h 837633"/>
                <a:gd name="connsiteX30" fmla="*/ 903366 w 2350423"/>
                <a:gd name="connsiteY30" fmla="*/ 680224 h 837633"/>
                <a:gd name="connsiteX31" fmla="*/ 1037180 w 2350423"/>
                <a:gd name="connsiteY31" fmla="*/ 646770 h 837633"/>
                <a:gd name="connsiteX32" fmla="*/ 1237902 w 2350423"/>
                <a:gd name="connsiteY32" fmla="*/ 657922 h 837633"/>
                <a:gd name="connsiteX33" fmla="*/ 1271356 w 2350423"/>
                <a:gd name="connsiteY33" fmla="*/ 669073 h 837633"/>
                <a:gd name="connsiteX34" fmla="*/ 1371717 w 2350423"/>
                <a:gd name="connsiteY34" fmla="*/ 691375 h 837633"/>
                <a:gd name="connsiteX35" fmla="*/ 1416322 w 2350423"/>
                <a:gd name="connsiteY35" fmla="*/ 702526 h 837633"/>
                <a:gd name="connsiteX36" fmla="*/ 1494380 w 2350423"/>
                <a:gd name="connsiteY36" fmla="*/ 713678 h 837633"/>
                <a:gd name="connsiteX37" fmla="*/ 1572439 w 2350423"/>
                <a:gd name="connsiteY37" fmla="*/ 735980 h 837633"/>
                <a:gd name="connsiteX38" fmla="*/ 1605893 w 2350423"/>
                <a:gd name="connsiteY38" fmla="*/ 758283 h 837633"/>
                <a:gd name="connsiteX39" fmla="*/ 1683951 w 2350423"/>
                <a:gd name="connsiteY39" fmla="*/ 780585 h 837633"/>
                <a:gd name="connsiteX40" fmla="*/ 1717405 w 2350423"/>
                <a:gd name="connsiteY40" fmla="*/ 791736 h 837633"/>
                <a:gd name="connsiteX41" fmla="*/ 1862371 w 2350423"/>
                <a:gd name="connsiteY41" fmla="*/ 825190 h 837633"/>
                <a:gd name="connsiteX42" fmla="*/ 1973883 w 2350423"/>
                <a:gd name="connsiteY42" fmla="*/ 836341 h 837633"/>
                <a:gd name="connsiteX43" fmla="*/ 2174605 w 2350423"/>
                <a:gd name="connsiteY43" fmla="*/ 802887 h 837633"/>
                <a:gd name="connsiteX44" fmla="*/ 2196907 w 2350423"/>
                <a:gd name="connsiteY44" fmla="*/ 769434 h 837633"/>
                <a:gd name="connsiteX45" fmla="*/ 2263814 w 2350423"/>
                <a:gd name="connsiteY45" fmla="*/ 724829 h 837633"/>
                <a:gd name="connsiteX46" fmla="*/ 2319571 w 2350423"/>
                <a:gd name="connsiteY46" fmla="*/ 669073 h 837633"/>
                <a:gd name="connsiteX47" fmla="*/ 2341873 w 2350423"/>
                <a:gd name="connsiteY47" fmla="*/ 624468 h 837633"/>
                <a:gd name="connsiteX48" fmla="*/ 2308419 w 2350423"/>
                <a:gd name="connsiteY48" fmla="*/ 379141 h 837633"/>
                <a:gd name="connsiteX49" fmla="*/ 2297268 w 2350423"/>
                <a:gd name="connsiteY49" fmla="*/ 345687 h 837633"/>
                <a:gd name="connsiteX50" fmla="*/ 2274966 w 2350423"/>
                <a:gd name="connsiteY50" fmla="*/ 312234 h 837633"/>
                <a:gd name="connsiteX51" fmla="*/ 2230361 w 2350423"/>
                <a:gd name="connsiteY51" fmla="*/ 211873 h 837633"/>
                <a:gd name="connsiteX52" fmla="*/ 2152302 w 2350423"/>
                <a:gd name="connsiteY52" fmla="*/ 89209 h 837633"/>
                <a:gd name="connsiteX53" fmla="*/ 2118849 w 2350423"/>
                <a:gd name="connsiteY53" fmla="*/ 78058 h 837633"/>
                <a:gd name="connsiteX54" fmla="*/ 2096546 w 2350423"/>
                <a:gd name="connsiteY54" fmla="*/ 55756 h 837633"/>
                <a:gd name="connsiteX55" fmla="*/ 2063093 w 2350423"/>
                <a:gd name="connsiteY55" fmla="*/ 22302 h 837633"/>
                <a:gd name="connsiteX0" fmla="*/ 2063093 w 2350423"/>
                <a:gd name="connsiteY0" fmla="*/ 22544 h 837875"/>
                <a:gd name="connsiteX1" fmla="*/ 1828917 w 2350423"/>
                <a:gd name="connsiteY1" fmla="*/ 22544 h 837875"/>
                <a:gd name="connsiteX2" fmla="*/ 1527834 w 2350423"/>
                <a:gd name="connsiteY2" fmla="*/ 33695 h 837875"/>
                <a:gd name="connsiteX3" fmla="*/ 1472078 w 2350423"/>
                <a:gd name="connsiteY3" fmla="*/ 44846 h 837875"/>
                <a:gd name="connsiteX4" fmla="*/ 1371717 w 2350423"/>
                <a:gd name="connsiteY4" fmla="*/ 67149 h 837875"/>
                <a:gd name="connsiteX5" fmla="*/ 1260205 w 2350423"/>
                <a:gd name="connsiteY5" fmla="*/ 78300 h 837875"/>
                <a:gd name="connsiteX6" fmla="*/ 1193297 w 2350423"/>
                <a:gd name="connsiteY6" fmla="*/ 89451 h 837875"/>
                <a:gd name="connsiteX7" fmla="*/ 1059483 w 2350423"/>
                <a:gd name="connsiteY7" fmla="*/ 78300 h 837875"/>
                <a:gd name="connsiteX8" fmla="*/ 947971 w 2350423"/>
                <a:gd name="connsiteY8" fmla="*/ 33695 h 837875"/>
                <a:gd name="connsiteX9" fmla="*/ 881063 w 2350423"/>
                <a:gd name="connsiteY9" fmla="*/ 11393 h 837875"/>
                <a:gd name="connsiteX10" fmla="*/ 847610 w 2350423"/>
                <a:gd name="connsiteY10" fmla="*/ 242 h 837875"/>
                <a:gd name="connsiteX11" fmla="*/ 646888 w 2350423"/>
                <a:gd name="connsiteY11" fmla="*/ 22544 h 837875"/>
                <a:gd name="connsiteX12" fmla="*/ 476367 w 2350423"/>
                <a:gd name="connsiteY12" fmla="*/ 89336 h 837875"/>
                <a:gd name="connsiteX13" fmla="*/ 174935 w 2350423"/>
                <a:gd name="connsiteY13" fmla="*/ 113263 h 837875"/>
                <a:gd name="connsiteX14" fmla="*/ 48498 w 2350423"/>
                <a:gd name="connsiteY14" fmla="*/ 160366 h 837875"/>
                <a:gd name="connsiteX15" fmla="*/ 0 w 2350423"/>
                <a:gd name="connsiteY15" fmla="*/ 241677 h 837875"/>
                <a:gd name="connsiteX16" fmla="*/ 19923 w 2350423"/>
                <a:gd name="connsiteY16" fmla="*/ 381242 h 837875"/>
                <a:gd name="connsiteX17" fmla="*/ 11268 w 2350423"/>
                <a:gd name="connsiteY17" fmla="*/ 502046 h 837875"/>
                <a:gd name="connsiteX18" fmla="*/ 44722 w 2350423"/>
                <a:gd name="connsiteY18" fmla="*/ 580105 h 837875"/>
                <a:gd name="connsiteX19" fmla="*/ 55873 w 2350423"/>
                <a:gd name="connsiteY19" fmla="*/ 613559 h 837875"/>
                <a:gd name="connsiteX20" fmla="*/ 89327 w 2350423"/>
                <a:gd name="connsiteY20" fmla="*/ 624710 h 837875"/>
                <a:gd name="connsiteX21" fmla="*/ 167385 w 2350423"/>
                <a:gd name="connsiteY21" fmla="*/ 669315 h 837875"/>
                <a:gd name="connsiteX22" fmla="*/ 234293 w 2350423"/>
                <a:gd name="connsiteY22" fmla="*/ 691617 h 837875"/>
                <a:gd name="connsiteX23" fmla="*/ 267746 w 2350423"/>
                <a:gd name="connsiteY23" fmla="*/ 702768 h 837875"/>
                <a:gd name="connsiteX24" fmla="*/ 301200 w 2350423"/>
                <a:gd name="connsiteY24" fmla="*/ 713920 h 837875"/>
                <a:gd name="connsiteX25" fmla="*/ 468468 w 2350423"/>
                <a:gd name="connsiteY25" fmla="*/ 747373 h 837875"/>
                <a:gd name="connsiteX26" fmla="*/ 780702 w 2350423"/>
                <a:gd name="connsiteY26" fmla="*/ 736222 h 837875"/>
                <a:gd name="connsiteX27" fmla="*/ 847610 w 2350423"/>
                <a:gd name="connsiteY27" fmla="*/ 713920 h 837875"/>
                <a:gd name="connsiteX28" fmla="*/ 881063 w 2350423"/>
                <a:gd name="connsiteY28" fmla="*/ 702768 h 837875"/>
                <a:gd name="connsiteX29" fmla="*/ 903366 w 2350423"/>
                <a:gd name="connsiteY29" fmla="*/ 680466 h 837875"/>
                <a:gd name="connsiteX30" fmla="*/ 1037180 w 2350423"/>
                <a:gd name="connsiteY30" fmla="*/ 647012 h 837875"/>
                <a:gd name="connsiteX31" fmla="*/ 1237902 w 2350423"/>
                <a:gd name="connsiteY31" fmla="*/ 658164 h 837875"/>
                <a:gd name="connsiteX32" fmla="*/ 1271356 w 2350423"/>
                <a:gd name="connsiteY32" fmla="*/ 669315 h 837875"/>
                <a:gd name="connsiteX33" fmla="*/ 1371717 w 2350423"/>
                <a:gd name="connsiteY33" fmla="*/ 691617 h 837875"/>
                <a:gd name="connsiteX34" fmla="*/ 1416322 w 2350423"/>
                <a:gd name="connsiteY34" fmla="*/ 702768 h 837875"/>
                <a:gd name="connsiteX35" fmla="*/ 1494380 w 2350423"/>
                <a:gd name="connsiteY35" fmla="*/ 713920 h 837875"/>
                <a:gd name="connsiteX36" fmla="*/ 1572439 w 2350423"/>
                <a:gd name="connsiteY36" fmla="*/ 736222 h 837875"/>
                <a:gd name="connsiteX37" fmla="*/ 1605893 w 2350423"/>
                <a:gd name="connsiteY37" fmla="*/ 758525 h 837875"/>
                <a:gd name="connsiteX38" fmla="*/ 1683951 w 2350423"/>
                <a:gd name="connsiteY38" fmla="*/ 780827 h 837875"/>
                <a:gd name="connsiteX39" fmla="*/ 1717405 w 2350423"/>
                <a:gd name="connsiteY39" fmla="*/ 791978 h 837875"/>
                <a:gd name="connsiteX40" fmla="*/ 1862371 w 2350423"/>
                <a:gd name="connsiteY40" fmla="*/ 825432 h 837875"/>
                <a:gd name="connsiteX41" fmla="*/ 1973883 w 2350423"/>
                <a:gd name="connsiteY41" fmla="*/ 836583 h 837875"/>
                <a:gd name="connsiteX42" fmla="*/ 2174605 w 2350423"/>
                <a:gd name="connsiteY42" fmla="*/ 803129 h 837875"/>
                <a:gd name="connsiteX43" fmla="*/ 2196907 w 2350423"/>
                <a:gd name="connsiteY43" fmla="*/ 769676 h 837875"/>
                <a:gd name="connsiteX44" fmla="*/ 2263814 w 2350423"/>
                <a:gd name="connsiteY44" fmla="*/ 725071 h 837875"/>
                <a:gd name="connsiteX45" fmla="*/ 2319571 w 2350423"/>
                <a:gd name="connsiteY45" fmla="*/ 669315 h 837875"/>
                <a:gd name="connsiteX46" fmla="*/ 2341873 w 2350423"/>
                <a:gd name="connsiteY46" fmla="*/ 624710 h 837875"/>
                <a:gd name="connsiteX47" fmla="*/ 2308419 w 2350423"/>
                <a:gd name="connsiteY47" fmla="*/ 379383 h 837875"/>
                <a:gd name="connsiteX48" fmla="*/ 2297268 w 2350423"/>
                <a:gd name="connsiteY48" fmla="*/ 345929 h 837875"/>
                <a:gd name="connsiteX49" fmla="*/ 2274966 w 2350423"/>
                <a:gd name="connsiteY49" fmla="*/ 312476 h 837875"/>
                <a:gd name="connsiteX50" fmla="*/ 2230361 w 2350423"/>
                <a:gd name="connsiteY50" fmla="*/ 212115 h 837875"/>
                <a:gd name="connsiteX51" fmla="*/ 2152302 w 2350423"/>
                <a:gd name="connsiteY51" fmla="*/ 89451 h 837875"/>
                <a:gd name="connsiteX52" fmla="*/ 2118849 w 2350423"/>
                <a:gd name="connsiteY52" fmla="*/ 78300 h 837875"/>
                <a:gd name="connsiteX53" fmla="*/ 2096546 w 2350423"/>
                <a:gd name="connsiteY53" fmla="*/ 55998 h 837875"/>
                <a:gd name="connsiteX54" fmla="*/ 2063093 w 2350423"/>
                <a:gd name="connsiteY54" fmla="*/ 22544 h 837875"/>
                <a:gd name="connsiteX0" fmla="*/ 2063093 w 2350423"/>
                <a:gd name="connsiteY0" fmla="*/ 23904 h 839235"/>
                <a:gd name="connsiteX1" fmla="*/ 1828917 w 2350423"/>
                <a:gd name="connsiteY1" fmla="*/ 23904 h 839235"/>
                <a:gd name="connsiteX2" fmla="*/ 1527834 w 2350423"/>
                <a:gd name="connsiteY2" fmla="*/ 35055 h 839235"/>
                <a:gd name="connsiteX3" fmla="*/ 1472078 w 2350423"/>
                <a:gd name="connsiteY3" fmla="*/ 46206 h 839235"/>
                <a:gd name="connsiteX4" fmla="*/ 1371717 w 2350423"/>
                <a:gd name="connsiteY4" fmla="*/ 68509 h 839235"/>
                <a:gd name="connsiteX5" fmla="*/ 1260205 w 2350423"/>
                <a:gd name="connsiteY5" fmla="*/ 79660 h 839235"/>
                <a:gd name="connsiteX6" fmla="*/ 1193297 w 2350423"/>
                <a:gd name="connsiteY6" fmla="*/ 90811 h 839235"/>
                <a:gd name="connsiteX7" fmla="*/ 1059483 w 2350423"/>
                <a:gd name="connsiteY7" fmla="*/ 79660 h 839235"/>
                <a:gd name="connsiteX8" fmla="*/ 947971 w 2350423"/>
                <a:gd name="connsiteY8" fmla="*/ 35055 h 839235"/>
                <a:gd name="connsiteX9" fmla="*/ 881063 w 2350423"/>
                <a:gd name="connsiteY9" fmla="*/ 12753 h 839235"/>
                <a:gd name="connsiteX10" fmla="*/ 847610 w 2350423"/>
                <a:gd name="connsiteY10" fmla="*/ 1602 h 839235"/>
                <a:gd name="connsiteX11" fmla="*/ 723088 w 2350423"/>
                <a:gd name="connsiteY11" fmla="*/ 50098 h 839235"/>
                <a:gd name="connsiteX12" fmla="*/ 476367 w 2350423"/>
                <a:gd name="connsiteY12" fmla="*/ 90696 h 839235"/>
                <a:gd name="connsiteX13" fmla="*/ 174935 w 2350423"/>
                <a:gd name="connsiteY13" fmla="*/ 114623 h 839235"/>
                <a:gd name="connsiteX14" fmla="*/ 48498 w 2350423"/>
                <a:gd name="connsiteY14" fmla="*/ 161726 h 839235"/>
                <a:gd name="connsiteX15" fmla="*/ 0 w 2350423"/>
                <a:gd name="connsiteY15" fmla="*/ 243037 h 839235"/>
                <a:gd name="connsiteX16" fmla="*/ 19923 w 2350423"/>
                <a:gd name="connsiteY16" fmla="*/ 382602 h 839235"/>
                <a:gd name="connsiteX17" fmla="*/ 11268 w 2350423"/>
                <a:gd name="connsiteY17" fmla="*/ 503406 h 839235"/>
                <a:gd name="connsiteX18" fmla="*/ 44722 w 2350423"/>
                <a:gd name="connsiteY18" fmla="*/ 581465 h 839235"/>
                <a:gd name="connsiteX19" fmla="*/ 55873 w 2350423"/>
                <a:gd name="connsiteY19" fmla="*/ 614919 h 839235"/>
                <a:gd name="connsiteX20" fmla="*/ 89327 w 2350423"/>
                <a:gd name="connsiteY20" fmla="*/ 626070 h 839235"/>
                <a:gd name="connsiteX21" fmla="*/ 167385 w 2350423"/>
                <a:gd name="connsiteY21" fmla="*/ 670675 h 839235"/>
                <a:gd name="connsiteX22" fmla="*/ 234293 w 2350423"/>
                <a:gd name="connsiteY22" fmla="*/ 692977 h 839235"/>
                <a:gd name="connsiteX23" fmla="*/ 267746 w 2350423"/>
                <a:gd name="connsiteY23" fmla="*/ 704128 h 839235"/>
                <a:gd name="connsiteX24" fmla="*/ 301200 w 2350423"/>
                <a:gd name="connsiteY24" fmla="*/ 715280 h 839235"/>
                <a:gd name="connsiteX25" fmla="*/ 468468 w 2350423"/>
                <a:gd name="connsiteY25" fmla="*/ 748733 h 839235"/>
                <a:gd name="connsiteX26" fmla="*/ 780702 w 2350423"/>
                <a:gd name="connsiteY26" fmla="*/ 737582 h 839235"/>
                <a:gd name="connsiteX27" fmla="*/ 847610 w 2350423"/>
                <a:gd name="connsiteY27" fmla="*/ 715280 h 839235"/>
                <a:gd name="connsiteX28" fmla="*/ 881063 w 2350423"/>
                <a:gd name="connsiteY28" fmla="*/ 704128 h 839235"/>
                <a:gd name="connsiteX29" fmla="*/ 903366 w 2350423"/>
                <a:gd name="connsiteY29" fmla="*/ 681826 h 839235"/>
                <a:gd name="connsiteX30" fmla="*/ 1037180 w 2350423"/>
                <a:gd name="connsiteY30" fmla="*/ 648372 h 839235"/>
                <a:gd name="connsiteX31" fmla="*/ 1237902 w 2350423"/>
                <a:gd name="connsiteY31" fmla="*/ 659524 h 839235"/>
                <a:gd name="connsiteX32" fmla="*/ 1271356 w 2350423"/>
                <a:gd name="connsiteY32" fmla="*/ 670675 h 839235"/>
                <a:gd name="connsiteX33" fmla="*/ 1371717 w 2350423"/>
                <a:gd name="connsiteY33" fmla="*/ 692977 h 839235"/>
                <a:gd name="connsiteX34" fmla="*/ 1416322 w 2350423"/>
                <a:gd name="connsiteY34" fmla="*/ 704128 h 839235"/>
                <a:gd name="connsiteX35" fmla="*/ 1494380 w 2350423"/>
                <a:gd name="connsiteY35" fmla="*/ 715280 h 839235"/>
                <a:gd name="connsiteX36" fmla="*/ 1572439 w 2350423"/>
                <a:gd name="connsiteY36" fmla="*/ 737582 h 839235"/>
                <a:gd name="connsiteX37" fmla="*/ 1605893 w 2350423"/>
                <a:gd name="connsiteY37" fmla="*/ 759885 h 839235"/>
                <a:gd name="connsiteX38" fmla="*/ 1683951 w 2350423"/>
                <a:gd name="connsiteY38" fmla="*/ 782187 h 839235"/>
                <a:gd name="connsiteX39" fmla="*/ 1717405 w 2350423"/>
                <a:gd name="connsiteY39" fmla="*/ 793338 h 839235"/>
                <a:gd name="connsiteX40" fmla="*/ 1862371 w 2350423"/>
                <a:gd name="connsiteY40" fmla="*/ 826792 h 839235"/>
                <a:gd name="connsiteX41" fmla="*/ 1973883 w 2350423"/>
                <a:gd name="connsiteY41" fmla="*/ 837943 h 839235"/>
                <a:gd name="connsiteX42" fmla="*/ 2174605 w 2350423"/>
                <a:gd name="connsiteY42" fmla="*/ 804489 h 839235"/>
                <a:gd name="connsiteX43" fmla="*/ 2196907 w 2350423"/>
                <a:gd name="connsiteY43" fmla="*/ 771036 h 839235"/>
                <a:gd name="connsiteX44" fmla="*/ 2263814 w 2350423"/>
                <a:gd name="connsiteY44" fmla="*/ 726431 h 839235"/>
                <a:gd name="connsiteX45" fmla="*/ 2319571 w 2350423"/>
                <a:gd name="connsiteY45" fmla="*/ 670675 h 839235"/>
                <a:gd name="connsiteX46" fmla="*/ 2341873 w 2350423"/>
                <a:gd name="connsiteY46" fmla="*/ 626070 h 839235"/>
                <a:gd name="connsiteX47" fmla="*/ 2308419 w 2350423"/>
                <a:gd name="connsiteY47" fmla="*/ 380743 h 839235"/>
                <a:gd name="connsiteX48" fmla="*/ 2297268 w 2350423"/>
                <a:gd name="connsiteY48" fmla="*/ 347289 h 839235"/>
                <a:gd name="connsiteX49" fmla="*/ 2274966 w 2350423"/>
                <a:gd name="connsiteY49" fmla="*/ 313836 h 839235"/>
                <a:gd name="connsiteX50" fmla="*/ 2230361 w 2350423"/>
                <a:gd name="connsiteY50" fmla="*/ 213475 h 839235"/>
                <a:gd name="connsiteX51" fmla="*/ 2152302 w 2350423"/>
                <a:gd name="connsiteY51" fmla="*/ 90811 h 839235"/>
                <a:gd name="connsiteX52" fmla="*/ 2118849 w 2350423"/>
                <a:gd name="connsiteY52" fmla="*/ 79660 h 839235"/>
                <a:gd name="connsiteX53" fmla="*/ 2096546 w 2350423"/>
                <a:gd name="connsiteY53" fmla="*/ 57358 h 839235"/>
                <a:gd name="connsiteX54" fmla="*/ 2063093 w 2350423"/>
                <a:gd name="connsiteY54" fmla="*/ 23904 h 839235"/>
                <a:gd name="connsiteX0" fmla="*/ 2063093 w 2350423"/>
                <a:gd name="connsiteY0" fmla="*/ 11414 h 826745"/>
                <a:gd name="connsiteX1" fmla="*/ 1828917 w 2350423"/>
                <a:gd name="connsiteY1" fmla="*/ 11414 h 826745"/>
                <a:gd name="connsiteX2" fmla="*/ 1527834 w 2350423"/>
                <a:gd name="connsiteY2" fmla="*/ 22565 h 826745"/>
                <a:gd name="connsiteX3" fmla="*/ 1472078 w 2350423"/>
                <a:gd name="connsiteY3" fmla="*/ 33716 h 826745"/>
                <a:gd name="connsiteX4" fmla="*/ 1371717 w 2350423"/>
                <a:gd name="connsiteY4" fmla="*/ 56019 h 826745"/>
                <a:gd name="connsiteX5" fmla="*/ 1260205 w 2350423"/>
                <a:gd name="connsiteY5" fmla="*/ 67170 h 826745"/>
                <a:gd name="connsiteX6" fmla="*/ 1193297 w 2350423"/>
                <a:gd name="connsiteY6" fmla="*/ 78321 h 826745"/>
                <a:gd name="connsiteX7" fmla="*/ 1059483 w 2350423"/>
                <a:gd name="connsiteY7" fmla="*/ 67170 h 826745"/>
                <a:gd name="connsiteX8" fmla="*/ 947971 w 2350423"/>
                <a:gd name="connsiteY8" fmla="*/ 22565 h 826745"/>
                <a:gd name="connsiteX9" fmla="*/ 881063 w 2350423"/>
                <a:gd name="connsiteY9" fmla="*/ 263 h 826745"/>
                <a:gd name="connsiteX10" fmla="*/ 723088 w 2350423"/>
                <a:gd name="connsiteY10" fmla="*/ 37608 h 826745"/>
                <a:gd name="connsiteX11" fmla="*/ 476367 w 2350423"/>
                <a:gd name="connsiteY11" fmla="*/ 78206 h 826745"/>
                <a:gd name="connsiteX12" fmla="*/ 174935 w 2350423"/>
                <a:gd name="connsiteY12" fmla="*/ 102133 h 826745"/>
                <a:gd name="connsiteX13" fmla="*/ 48498 w 2350423"/>
                <a:gd name="connsiteY13" fmla="*/ 149236 h 826745"/>
                <a:gd name="connsiteX14" fmla="*/ 0 w 2350423"/>
                <a:gd name="connsiteY14" fmla="*/ 230547 h 826745"/>
                <a:gd name="connsiteX15" fmla="*/ 19923 w 2350423"/>
                <a:gd name="connsiteY15" fmla="*/ 370112 h 826745"/>
                <a:gd name="connsiteX16" fmla="*/ 11268 w 2350423"/>
                <a:gd name="connsiteY16" fmla="*/ 490916 h 826745"/>
                <a:gd name="connsiteX17" fmla="*/ 44722 w 2350423"/>
                <a:gd name="connsiteY17" fmla="*/ 568975 h 826745"/>
                <a:gd name="connsiteX18" fmla="*/ 55873 w 2350423"/>
                <a:gd name="connsiteY18" fmla="*/ 602429 h 826745"/>
                <a:gd name="connsiteX19" fmla="*/ 89327 w 2350423"/>
                <a:gd name="connsiteY19" fmla="*/ 613580 h 826745"/>
                <a:gd name="connsiteX20" fmla="*/ 167385 w 2350423"/>
                <a:gd name="connsiteY20" fmla="*/ 658185 h 826745"/>
                <a:gd name="connsiteX21" fmla="*/ 234293 w 2350423"/>
                <a:gd name="connsiteY21" fmla="*/ 680487 h 826745"/>
                <a:gd name="connsiteX22" fmla="*/ 267746 w 2350423"/>
                <a:gd name="connsiteY22" fmla="*/ 691638 h 826745"/>
                <a:gd name="connsiteX23" fmla="*/ 301200 w 2350423"/>
                <a:gd name="connsiteY23" fmla="*/ 702790 h 826745"/>
                <a:gd name="connsiteX24" fmla="*/ 468468 w 2350423"/>
                <a:gd name="connsiteY24" fmla="*/ 736243 h 826745"/>
                <a:gd name="connsiteX25" fmla="*/ 780702 w 2350423"/>
                <a:gd name="connsiteY25" fmla="*/ 725092 h 826745"/>
                <a:gd name="connsiteX26" fmla="*/ 847610 w 2350423"/>
                <a:gd name="connsiteY26" fmla="*/ 702790 h 826745"/>
                <a:gd name="connsiteX27" fmla="*/ 881063 w 2350423"/>
                <a:gd name="connsiteY27" fmla="*/ 691638 h 826745"/>
                <a:gd name="connsiteX28" fmla="*/ 903366 w 2350423"/>
                <a:gd name="connsiteY28" fmla="*/ 669336 h 826745"/>
                <a:gd name="connsiteX29" fmla="*/ 1037180 w 2350423"/>
                <a:gd name="connsiteY29" fmla="*/ 635882 h 826745"/>
                <a:gd name="connsiteX30" fmla="*/ 1237902 w 2350423"/>
                <a:gd name="connsiteY30" fmla="*/ 647034 h 826745"/>
                <a:gd name="connsiteX31" fmla="*/ 1271356 w 2350423"/>
                <a:gd name="connsiteY31" fmla="*/ 658185 h 826745"/>
                <a:gd name="connsiteX32" fmla="*/ 1371717 w 2350423"/>
                <a:gd name="connsiteY32" fmla="*/ 680487 h 826745"/>
                <a:gd name="connsiteX33" fmla="*/ 1416322 w 2350423"/>
                <a:gd name="connsiteY33" fmla="*/ 691638 h 826745"/>
                <a:gd name="connsiteX34" fmla="*/ 1494380 w 2350423"/>
                <a:gd name="connsiteY34" fmla="*/ 702790 h 826745"/>
                <a:gd name="connsiteX35" fmla="*/ 1572439 w 2350423"/>
                <a:gd name="connsiteY35" fmla="*/ 725092 h 826745"/>
                <a:gd name="connsiteX36" fmla="*/ 1605893 w 2350423"/>
                <a:gd name="connsiteY36" fmla="*/ 747395 h 826745"/>
                <a:gd name="connsiteX37" fmla="*/ 1683951 w 2350423"/>
                <a:gd name="connsiteY37" fmla="*/ 769697 h 826745"/>
                <a:gd name="connsiteX38" fmla="*/ 1717405 w 2350423"/>
                <a:gd name="connsiteY38" fmla="*/ 780848 h 826745"/>
                <a:gd name="connsiteX39" fmla="*/ 1862371 w 2350423"/>
                <a:gd name="connsiteY39" fmla="*/ 814302 h 826745"/>
                <a:gd name="connsiteX40" fmla="*/ 1973883 w 2350423"/>
                <a:gd name="connsiteY40" fmla="*/ 825453 h 826745"/>
                <a:gd name="connsiteX41" fmla="*/ 2174605 w 2350423"/>
                <a:gd name="connsiteY41" fmla="*/ 791999 h 826745"/>
                <a:gd name="connsiteX42" fmla="*/ 2196907 w 2350423"/>
                <a:gd name="connsiteY42" fmla="*/ 758546 h 826745"/>
                <a:gd name="connsiteX43" fmla="*/ 2263814 w 2350423"/>
                <a:gd name="connsiteY43" fmla="*/ 713941 h 826745"/>
                <a:gd name="connsiteX44" fmla="*/ 2319571 w 2350423"/>
                <a:gd name="connsiteY44" fmla="*/ 658185 h 826745"/>
                <a:gd name="connsiteX45" fmla="*/ 2341873 w 2350423"/>
                <a:gd name="connsiteY45" fmla="*/ 613580 h 826745"/>
                <a:gd name="connsiteX46" fmla="*/ 2308419 w 2350423"/>
                <a:gd name="connsiteY46" fmla="*/ 368253 h 826745"/>
                <a:gd name="connsiteX47" fmla="*/ 2297268 w 2350423"/>
                <a:gd name="connsiteY47" fmla="*/ 334799 h 826745"/>
                <a:gd name="connsiteX48" fmla="*/ 2274966 w 2350423"/>
                <a:gd name="connsiteY48" fmla="*/ 301346 h 826745"/>
                <a:gd name="connsiteX49" fmla="*/ 2230361 w 2350423"/>
                <a:gd name="connsiteY49" fmla="*/ 200985 h 826745"/>
                <a:gd name="connsiteX50" fmla="*/ 2152302 w 2350423"/>
                <a:gd name="connsiteY50" fmla="*/ 78321 h 826745"/>
                <a:gd name="connsiteX51" fmla="*/ 2118849 w 2350423"/>
                <a:gd name="connsiteY51" fmla="*/ 67170 h 826745"/>
                <a:gd name="connsiteX52" fmla="*/ 2096546 w 2350423"/>
                <a:gd name="connsiteY52" fmla="*/ 44868 h 826745"/>
                <a:gd name="connsiteX53" fmla="*/ 2063093 w 2350423"/>
                <a:gd name="connsiteY53" fmla="*/ 11414 h 826745"/>
                <a:gd name="connsiteX0" fmla="*/ 2063093 w 2350423"/>
                <a:gd name="connsiteY0" fmla="*/ 11703 h 827034"/>
                <a:gd name="connsiteX1" fmla="*/ 1828917 w 2350423"/>
                <a:gd name="connsiteY1" fmla="*/ 11703 h 827034"/>
                <a:gd name="connsiteX2" fmla="*/ 1527834 w 2350423"/>
                <a:gd name="connsiteY2" fmla="*/ 22854 h 827034"/>
                <a:gd name="connsiteX3" fmla="*/ 1472078 w 2350423"/>
                <a:gd name="connsiteY3" fmla="*/ 34005 h 827034"/>
                <a:gd name="connsiteX4" fmla="*/ 1371717 w 2350423"/>
                <a:gd name="connsiteY4" fmla="*/ 56308 h 827034"/>
                <a:gd name="connsiteX5" fmla="*/ 1260205 w 2350423"/>
                <a:gd name="connsiteY5" fmla="*/ 67459 h 827034"/>
                <a:gd name="connsiteX6" fmla="*/ 1193297 w 2350423"/>
                <a:gd name="connsiteY6" fmla="*/ 78610 h 827034"/>
                <a:gd name="connsiteX7" fmla="*/ 1059483 w 2350423"/>
                <a:gd name="connsiteY7" fmla="*/ 67459 h 827034"/>
                <a:gd name="connsiteX8" fmla="*/ 881063 w 2350423"/>
                <a:gd name="connsiteY8" fmla="*/ 552 h 827034"/>
                <a:gd name="connsiteX9" fmla="*/ 723088 w 2350423"/>
                <a:gd name="connsiteY9" fmla="*/ 37897 h 827034"/>
                <a:gd name="connsiteX10" fmla="*/ 476367 w 2350423"/>
                <a:gd name="connsiteY10" fmla="*/ 78495 h 827034"/>
                <a:gd name="connsiteX11" fmla="*/ 174935 w 2350423"/>
                <a:gd name="connsiteY11" fmla="*/ 102422 h 827034"/>
                <a:gd name="connsiteX12" fmla="*/ 48498 w 2350423"/>
                <a:gd name="connsiteY12" fmla="*/ 149525 h 827034"/>
                <a:gd name="connsiteX13" fmla="*/ 0 w 2350423"/>
                <a:gd name="connsiteY13" fmla="*/ 230836 h 827034"/>
                <a:gd name="connsiteX14" fmla="*/ 19923 w 2350423"/>
                <a:gd name="connsiteY14" fmla="*/ 370401 h 827034"/>
                <a:gd name="connsiteX15" fmla="*/ 11268 w 2350423"/>
                <a:gd name="connsiteY15" fmla="*/ 491205 h 827034"/>
                <a:gd name="connsiteX16" fmla="*/ 44722 w 2350423"/>
                <a:gd name="connsiteY16" fmla="*/ 569264 h 827034"/>
                <a:gd name="connsiteX17" fmla="*/ 55873 w 2350423"/>
                <a:gd name="connsiteY17" fmla="*/ 602718 h 827034"/>
                <a:gd name="connsiteX18" fmla="*/ 89327 w 2350423"/>
                <a:gd name="connsiteY18" fmla="*/ 613869 h 827034"/>
                <a:gd name="connsiteX19" fmla="*/ 167385 w 2350423"/>
                <a:gd name="connsiteY19" fmla="*/ 658474 h 827034"/>
                <a:gd name="connsiteX20" fmla="*/ 234293 w 2350423"/>
                <a:gd name="connsiteY20" fmla="*/ 680776 h 827034"/>
                <a:gd name="connsiteX21" fmla="*/ 267746 w 2350423"/>
                <a:gd name="connsiteY21" fmla="*/ 691927 h 827034"/>
                <a:gd name="connsiteX22" fmla="*/ 301200 w 2350423"/>
                <a:gd name="connsiteY22" fmla="*/ 703079 h 827034"/>
                <a:gd name="connsiteX23" fmla="*/ 468468 w 2350423"/>
                <a:gd name="connsiteY23" fmla="*/ 736532 h 827034"/>
                <a:gd name="connsiteX24" fmla="*/ 780702 w 2350423"/>
                <a:gd name="connsiteY24" fmla="*/ 725381 h 827034"/>
                <a:gd name="connsiteX25" fmla="*/ 847610 w 2350423"/>
                <a:gd name="connsiteY25" fmla="*/ 703079 h 827034"/>
                <a:gd name="connsiteX26" fmla="*/ 881063 w 2350423"/>
                <a:gd name="connsiteY26" fmla="*/ 691927 h 827034"/>
                <a:gd name="connsiteX27" fmla="*/ 903366 w 2350423"/>
                <a:gd name="connsiteY27" fmla="*/ 669625 h 827034"/>
                <a:gd name="connsiteX28" fmla="*/ 1037180 w 2350423"/>
                <a:gd name="connsiteY28" fmla="*/ 636171 h 827034"/>
                <a:gd name="connsiteX29" fmla="*/ 1237902 w 2350423"/>
                <a:gd name="connsiteY29" fmla="*/ 647323 h 827034"/>
                <a:gd name="connsiteX30" fmla="*/ 1271356 w 2350423"/>
                <a:gd name="connsiteY30" fmla="*/ 658474 h 827034"/>
                <a:gd name="connsiteX31" fmla="*/ 1371717 w 2350423"/>
                <a:gd name="connsiteY31" fmla="*/ 680776 h 827034"/>
                <a:gd name="connsiteX32" fmla="*/ 1416322 w 2350423"/>
                <a:gd name="connsiteY32" fmla="*/ 691927 h 827034"/>
                <a:gd name="connsiteX33" fmla="*/ 1494380 w 2350423"/>
                <a:gd name="connsiteY33" fmla="*/ 703079 h 827034"/>
                <a:gd name="connsiteX34" fmla="*/ 1572439 w 2350423"/>
                <a:gd name="connsiteY34" fmla="*/ 725381 h 827034"/>
                <a:gd name="connsiteX35" fmla="*/ 1605893 w 2350423"/>
                <a:gd name="connsiteY35" fmla="*/ 747684 h 827034"/>
                <a:gd name="connsiteX36" fmla="*/ 1683951 w 2350423"/>
                <a:gd name="connsiteY36" fmla="*/ 769986 h 827034"/>
                <a:gd name="connsiteX37" fmla="*/ 1717405 w 2350423"/>
                <a:gd name="connsiteY37" fmla="*/ 781137 h 827034"/>
                <a:gd name="connsiteX38" fmla="*/ 1862371 w 2350423"/>
                <a:gd name="connsiteY38" fmla="*/ 814591 h 827034"/>
                <a:gd name="connsiteX39" fmla="*/ 1973883 w 2350423"/>
                <a:gd name="connsiteY39" fmla="*/ 825742 h 827034"/>
                <a:gd name="connsiteX40" fmla="*/ 2174605 w 2350423"/>
                <a:gd name="connsiteY40" fmla="*/ 792288 h 827034"/>
                <a:gd name="connsiteX41" fmla="*/ 2196907 w 2350423"/>
                <a:gd name="connsiteY41" fmla="*/ 758835 h 827034"/>
                <a:gd name="connsiteX42" fmla="*/ 2263814 w 2350423"/>
                <a:gd name="connsiteY42" fmla="*/ 714230 h 827034"/>
                <a:gd name="connsiteX43" fmla="*/ 2319571 w 2350423"/>
                <a:gd name="connsiteY43" fmla="*/ 658474 h 827034"/>
                <a:gd name="connsiteX44" fmla="*/ 2341873 w 2350423"/>
                <a:gd name="connsiteY44" fmla="*/ 613869 h 827034"/>
                <a:gd name="connsiteX45" fmla="*/ 2308419 w 2350423"/>
                <a:gd name="connsiteY45" fmla="*/ 368542 h 827034"/>
                <a:gd name="connsiteX46" fmla="*/ 2297268 w 2350423"/>
                <a:gd name="connsiteY46" fmla="*/ 335088 h 827034"/>
                <a:gd name="connsiteX47" fmla="*/ 2274966 w 2350423"/>
                <a:gd name="connsiteY47" fmla="*/ 301635 h 827034"/>
                <a:gd name="connsiteX48" fmla="*/ 2230361 w 2350423"/>
                <a:gd name="connsiteY48" fmla="*/ 201274 h 827034"/>
                <a:gd name="connsiteX49" fmla="*/ 2152302 w 2350423"/>
                <a:gd name="connsiteY49" fmla="*/ 78610 h 827034"/>
                <a:gd name="connsiteX50" fmla="*/ 2118849 w 2350423"/>
                <a:gd name="connsiteY50" fmla="*/ 67459 h 827034"/>
                <a:gd name="connsiteX51" fmla="*/ 2096546 w 2350423"/>
                <a:gd name="connsiteY51" fmla="*/ 45157 h 827034"/>
                <a:gd name="connsiteX52" fmla="*/ 2063093 w 2350423"/>
                <a:gd name="connsiteY52" fmla="*/ 11703 h 827034"/>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89327 w 2350423"/>
                <a:gd name="connsiteY18" fmla="*/ 604645 h 817810"/>
                <a:gd name="connsiteX19" fmla="*/ 167385 w 2350423"/>
                <a:gd name="connsiteY19" fmla="*/ 649250 h 817810"/>
                <a:gd name="connsiteX20" fmla="*/ 234293 w 2350423"/>
                <a:gd name="connsiteY20" fmla="*/ 671552 h 817810"/>
                <a:gd name="connsiteX21" fmla="*/ 267746 w 2350423"/>
                <a:gd name="connsiteY21" fmla="*/ 682703 h 817810"/>
                <a:gd name="connsiteX22" fmla="*/ 301200 w 2350423"/>
                <a:gd name="connsiteY22" fmla="*/ 693855 h 817810"/>
                <a:gd name="connsiteX23" fmla="*/ 468468 w 2350423"/>
                <a:gd name="connsiteY23" fmla="*/ 727308 h 817810"/>
                <a:gd name="connsiteX24" fmla="*/ 780702 w 2350423"/>
                <a:gd name="connsiteY24" fmla="*/ 716157 h 817810"/>
                <a:gd name="connsiteX25" fmla="*/ 847610 w 2350423"/>
                <a:gd name="connsiteY25" fmla="*/ 693855 h 817810"/>
                <a:gd name="connsiteX26" fmla="*/ 881063 w 2350423"/>
                <a:gd name="connsiteY26" fmla="*/ 682703 h 817810"/>
                <a:gd name="connsiteX27" fmla="*/ 903366 w 2350423"/>
                <a:gd name="connsiteY27" fmla="*/ 660401 h 817810"/>
                <a:gd name="connsiteX28" fmla="*/ 1037180 w 2350423"/>
                <a:gd name="connsiteY28" fmla="*/ 626947 h 817810"/>
                <a:gd name="connsiteX29" fmla="*/ 1237902 w 2350423"/>
                <a:gd name="connsiteY29" fmla="*/ 638099 h 817810"/>
                <a:gd name="connsiteX30" fmla="*/ 1271356 w 2350423"/>
                <a:gd name="connsiteY30" fmla="*/ 649250 h 817810"/>
                <a:gd name="connsiteX31" fmla="*/ 1371717 w 2350423"/>
                <a:gd name="connsiteY31" fmla="*/ 671552 h 817810"/>
                <a:gd name="connsiteX32" fmla="*/ 1416322 w 2350423"/>
                <a:gd name="connsiteY32" fmla="*/ 682703 h 817810"/>
                <a:gd name="connsiteX33" fmla="*/ 1494380 w 2350423"/>
                <a:gd name="connsiteY33" fmla="*/ 693855 h 817810"/>
                <a:gd name="connsiteX34" fmla="*/ 1572439 w 2350423"/>
                <a:gd name="connsiteY34" fmla="*/ 716157 h 817810"/>
                <a:gd name="connsiteX35" fmla="*/ 1605893 w 2350423"/>
                <a:gd name="connsiteY35" fmla="*/ 738460 h 817810"/>
                <a:gd name="connsiteX36" fmla="*/ 1683951 w 2350423"/>
                <a:gd name="connsiteY36" fmla="*/ 760762 h 817810"/>
                <a:gd name="connsiteX37" fmla="*/ 1717405 w 2350423"/>
                <a:gd name="connsiteY37" fmla="*/ 771913 h 817810"/>
                <a:gd name="connsiteX38" fmla="*/ 1862371 w 2350423"/>
                <a:gd name="connsiteY38" fmla="*/ 805367 h 817810"/>
                <a:gd name="connsiteX39" fmla="*/ 1973883 w 2350423"/>
                <a:gd name="connsiteY39" fmla="*/ 816518 h 817810"/>
                <a:gd name="connsiteX40" fmla="*/ 2174605 w 2350423"/>
                <a:gd name="connsiteY40" fmla="*/ 783064 h 817810"/>
                <a:gd name="connsiteX41" fmla="*/ 2196907 w 2350423"/>
                <a:gd name="connsiteY41" fmla="*/ 749611 h 817810"/>
                <a:gd name="connsiteX42" fmla="*/ 2263814 w 2350423"/>
                <a:gd name="connsiteY42" fmla="*/ 705006 h 817810"/>
                <a:gd name="connsiteX43" fmla="*/ 2319571 w 2350423"/>
                <a:gd name="connsiteY43" fmla="*/ 649250 h 817810"/>
                <a:gd name="connsiteX44" fmla="*/ 2341873 w 2350423"/>
                <a:gd name="connsiteY44" fmla="*/ 604645 h 817810"/>
                <a:gd name="connsiteX45" fmla="*/ 2308419 w 2350423"/>
                <a:gd name="connsiteY45" fmla="*/ 359318 h 817810"/>
                <a:gd name="connsiteX46" fmla="*/ 2297268 w 2350423"/>
                <a:gd name="connsiteY46" fmla="*/ 325864 h 817810"/>
                <a:gd name="connsiteX47" fmla="*/ 2274966 w 2350423"/>
                <a:gd name="connsiteY47" fmla="*/ 292411 h 817810"/>
                <a:gd name="connsiteX48" fmla="*/ 2230361 w 2350423"/>
                <a:gd name="connsiteY48" fmla="*/ 192050 h 817810"/>
                <a:gd name="connsiteX49" fmla="*/ 2152302 w 2350423"/>
                <a:gd name="connsiteY49" fmla="*/ 69386 h 817810"/>
                <a:gd name="connsiteX50" fmla="*/ 2118849 w 2350423"/>
                <a:gd name="connsiteY50" fmla="*/ 58235 h 817810"/>
                <a:gd name="connsiteX51" fmla="*/ 2096546 w 2350423"/>
                <a:gd name="connsiteY51" fmla="*/ 35933 h 817810"/>
                <a:gd name="connsiteX52" fmla="*/ 2063093 w 2350423"/>
                <a:gd name="connsiteY5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55873 w 2350423"/>
                <a:gd name="connsiteY17" fmla="*/ 593494 h 817810"/>
                <a:gd name="connsiteX18" fmla="*/ 167385 w 2350423"/>
                <a:gd name="connsiteY18" fmla="*/ 649250 h 817810"/>
                <a:gd name="connsiteX19" fmla="*/ 234293 w 2350423"/>
                <a:gd name="connsiteY19" fmla="*/ 671552 h 817810"/>
                <a:gd name="connsiteX20" fmla="*/ 267746 w 2350423"/>
                <a:gd name="connsiteY20" fmla="*/ 682703 h 817810"/>
                <a:gd name="connsiteX21" fmla="*/ 301200 w 2350423"/>
                <a:gd name="connsiteY21" fmla="*/ 693855 h 817810"/>
                <a:gd name="connsiteX22" fmla="*/ 468468 w 2350423"/>
                <a:gd name="connsiteY22" fmla="*/ 727308 h 817810"/>
                <a:gd name="connsiteX23" fmla="*/ 780702 w 2350423"/>
                <a:gd name="connsiteY23" fmla="*/ 716157 h 817810"/>
                <a:gd name="connsiteX24" fmla="*/ 847610 w 2350423"/>
                <a:gd name="connsiteY24" fmla="*/ 693855 h 817810"/>
                <a:gd name="connsiteX25" fmla="*/ 881063 w 2350423"/>
                <a:gd name="connsiteY25" fmla="*/ 682703 h 817810"/>
                <a:gd name="connsiteX26" fmla="*/ 903366 w 2350423"/>
                <a:gd name="connsiteY26" fmla="*/ 660401 h 817810"/>
                <a:gd name="connsiteX27" fmla="*/ 1037180 w 2350423"/>
                <a:gd name="connsiteY27" fmla="*/ 626947 h 817810"/>
                <a:gd name="connsiteX28" fmla="*/ 1237902 w 2350423"/>
                <a:gd name="connsiteY28" fmla="*/ 638099 h 817810"/>
                <a:gd name="connsiteX29" fmla="*/ 1271356 w 2350423"/>
                <a:gd name="connsiteY29" fmla="*/ 649250 h 817810"/>
                <a:gd name="connsiteX30" fmla="*/ 1371717 w 2350423"/>
                <a:gd name="connsiteY30" fmla="*/ 671552 h 817810"/>
                <a:gd name="connsiteX31" fmla="*/ 1416322 w 2350423"/>
                <a:gd name="connsiteY31" fmla="*/ 682703 h 817810"/>
                <a:gd name="connsiteX32" fmla="*/ 1494380 w 2350423"/>
                <a:gd name="connsiteY32" fmla="*/ 693855 h 817810"/>
                <a:gd name="connsiteX33" fmla="*/ 1572439 w 2350423"/>
                <a:gd name="connsiteY33" fmla="*/ 716157 h 817810"/>
                <a:gd name="connsiteX34" fmla="*/ 1605893 w 2350423"/>
                <a:gd name="connsiteY34" fmla="*/ 738460 h 817810"/>
                <a:gd name="connsiteX35" fmla="*/ 1683951 w 2350423"/>
                <a:gd name="connsiteY35" fmla="*/ 760762 h 817810"/>
                <a:gd name="connsiteX36" fmla="*/ 1717405 w 2350423"/>
                <a:gd name="connsiteY36" fmla="*/ 771913 h 817810"/>
                <a:gd name="connsiteX37" fmla="*/ 1862371 w 2350423"/>
                <a:gd name="connsiteY37" fmla="*/ 805367 h 817810"/>
                <a:gd name="connsiteX38" fmla="*/ 1973883 w 2350423"/>
                <a:gd name="connsiteY38" fmla="*/ 816518 h 817810"/>
                <a:gd name="connsiteX39" fmla="*/ 2174605 w 2350423"/>
                <a:gd name="connsiteY39" fmla="*/ 783064 h 817810"/>
                <a:gd name="connsiteX40" fmla="*/ 2196907 w 2350423"/>
                <a:gd name="connsiteY40" fmla="*/ 749611 h 817810"/>
                <a:gd name="connsiteX41" fmla="*/ 2263814 w 2350423"/>
                <a:gd name="connsiteY41" fmla="*/ 705006 h 817810"/>
                <a:gd name="connsiteX42" fmla="*/ 2319571 w 2350423"/>
                <a:gd name="connsiteY42" fmla="*/ 649250 h 817810"/>
                <a:gd name="connsiteX43" fmla="*/ 2341873 w 2350423"/>
                <a:gd name="connsiteY43" fmla="*/ 604645 h 817810"/>
                <a:gd name="connsiteX44" fmla="*/ 2308419 w 2350423"/>
                <a:gd name="connsiteY44" fmla="*/ 359318 h 817810"/>
                <a:gd name="connsiteX45" fmla="*/ 2297268 w 2350423"/>
                <a:gd name="connsiteY45" fmla="*/ 325864 h 817810"/>
                <a:gd name="connsiteX46" fmla="*/ 2274966 w 2350423"/>
                <a:gd name="connsiteY46" fmla="*/ 292411 h 817810"/>
                <a:gd name="connsiteX47" fmla="*/ 2230361 w 2350423"/>
                <a:gd name="connsiteY47" fmla="*/ 192050 h 817810"/>
                <a:gd name="connsiteX48" fmla="*/ 2152302 w 2350423"/>
                <a:gd name="connsiteY48" fmla="*/ 69386 h 817810"/>
                <a:gd name="connsiteX49" fmla="*/ 2118849 w 2350423"/>
                <a:gd name="connsiteY49" fmla="*/ 58235 h 817810"/>
                <a:gd name="connsiteX50" fmla="*/ 2096546 w 2350423"/>
                <a:gd name="connsiteY50" fmla="*/ 35933 h 817810"/>
                <a:gd name="connsiteX51" fmla="*/ 2063093 w 2350423"/>
                <a:gd name="connsiteY5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44722 w 2350423"/>
                <a:gd name="connsiteY16" fmla="*/ 5600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11268 w 2350423"/>
                <a:gd name="connsiteY15" fmla="*/ 481981 h 817810"/>
                <a:gd name="connsiteX16" fmla="*/ 99491 w 2350423"/>
                <a:gd name="connsiteY16" fmla="*/ 521940 h 817810"/>
                <a:gd name="connsiteX17" fmla="*/ 167385 w 2350423"/>
                <a:gd name="connsiteY17" fmla="*/ 649250 h 817810"/>
                <a:gd name="connsiteX18" fmla="*/ 234293 w 2350423"/>
                <a:gd name="connsiteY18" fmla="*/ 671552 h 817810"/>
                <a:gd name="connsiteX19" fmla="*/ 267746 w 2350423"/>
                <a:gd name="connsiteY19" fmla="*/ 682703 h 817810"/>
                <a:gd name="connsiteX20" fmla="*/ 301200 w 2350423"/>
                <a:gd name="connsiteY20" fmla="*/ 693855 h 817810"/>
                <a:gd name="connsiteX21" fmla="*/ 468468 w 2350423"/>
                <a:gd name="connsiteY21" fmla="*/ 727308 h 817810"/>
                <a:gd name="connsiteX22" fmla="*/ 780702 w 2350423"/>
                <a:gd name="connsiteY22" fmla="*/ 716157 h 817810"/>
                <a:gd name="connsiteX23" fmla="*/ 847610 w 2350423"/>
                <a:gd name="connsiteY23" fmla="*/ 693855 h 817810"/>
                <a:gd name="connsiteX24" fmla="*/ 881063 w 2350423"/>
                <a:gd name="connsiteY24" fmla="*/ 682703 h 817810"/>
                <a:gd name="connsiteX25" fmla="*/ 903366 w 2350423"/>
                <a:gd name="connsiteY25" fmla="*/ 660401 h 817810"/>
                <a:gd name="connsiteX26" fmla="*/ 1037180 w 2350423"/>
                <a:gd name="connsiteY26" fmla="*/ 626947 h 817810"/>
                <a:gd name="connsiteX27" fmla="*/ 1237902 w 2350423"/>
                <a:gd name="connsiteY27" fmla="*/ 638099 h 817810"/>
                <a:gd name="connsiteX28" fmla="*/ 1271356 w 2350423"/>
                <a:gd name="connsiteY28" fmla="*/ 649250 h 817810"/>
                <a:gd name="connsiteX29" fmla="*/ 1371717 w 2350423"/>
                <a:gd name="connsiteY29" fmla="*/ 671552 h 817810"/>
                <a:gd name="connsiteX30" fmla="*/ 1416322 w 2350423"/>
                <a:gd name="connsiteY30" fmla="*/ 682703 h 817810"/>
                <a:gd name="connsiteX31" fmla="*/ 1494380 w 2350423"/>
                <a:gd name="connsiteY31" fmla="*/ 693855 h 817810"/>
                <a:gd name="connsiteX32" fmla="*/ 1572439 w 2350423"/>
                <a:gd name="connsiteY32" fmla="*/ 716157 h 817810"/>
                <a:gd name="connsiteX33" fmla="*/ 1605893 w 2350423"/>
                <a:gd name="connsiteY33" fmla="*/ 738460 h 817810"/>
                <a:gd name="connsiteX34" fmla="*/ 1683951 w 2350423"/>
                <a:gd name="connsiteY34" fmla="*/ 760762 h 817810"/>
                <a:gd name="connsiteX35" fmla="*/ 1717405 w 2350423"/>
                <a:gd name="connsiteY35" fmla="*/ 771913 h 817810"/>
                <a:gd name="connsiteX36" fmla="*/ 1862371 w 2350423"/>
                <a:gd name="connsiteY36" fmla="*/ 805367 h 817810"/>
                <a:gd name="connsiteX37" fmla="*/ 1973883 w 2350423"/>
                <a:gd name="connsiteY37" fmla="*/ 816518 h 817810"/>
                <a:gd name="connsiteX38" fmla="*/ 2174605 w 2350423"/>
                <a:gd name="connsiteY38" fmla="*/ 783064 h 817810"/>
                <a:gd name="connsiteX39" fmla="*/ 2196907 w 2350423"/>
                <a:gd name="connsiteY39" fmla="*/ 749611 h 817810"/>
                <a:gd name="connsiteX40" fmla="*/ 2263814 w 2350423"/>
                <a:gd name="connsiteY40" fmla="*/ 705006 h 817810"/>
                <a:gd name="connsiteX41" fmla="*/ 2319571 w 2350423"/>
                <a:gd name="connsiteY41" fmla="*/ 649250 h 817810"/>
                <a:gd name="connsiteX42" fmla="*/ 2341873 w 2350423"/>
                <a:gd name="connsiteY42" fmla="*/ 604645 h 817810"/>
                <a:gd name="connsiteX43" fmla="*/ 2308419 w 2350423"/>
                <a:gd name="connsiteY43" fmla="*/ 359318 h 817810"/>
                <a:gd name="connsiteX44" fmla="*/ 2297268 w 2350423"/>
                <a:gd name="connsiteY44" fmla="*/ 325864 h 817810"/>
                <a:gd name="connsiteX45" fmla="*/ 2274966 w 2350423"/>
                <a:gd name="connsiteY45" fmla="*/ 292411 h 817810"/>
                <a:gd name="connsiteX46" fmla="*/ 2230361 w 2350423"/>
                <a:gd name="connsiteY46" fmla="*/ 192050 h 817810"/>
                <a:gd name="connsiteX47" fmla="*/ 2152302 w 2350423"/>
                <a:gd name="connsiteY47" fmla="*/ 69386 h 817810"/>
                <a:gd name="connsiteX48" fmla="*/ 2118849 w 2350423"/>
                <a:gd name="connsiteY48" fmla="*/ 58235 h 817810"/>
                <a:gd name="connsiteX49" fmla="*/ 2096546 w 2350423"/>
                <a:gd name="connsiteY49" fmla="*/ 35933 h 817810"/>
                <a:gd name="connsiteX50" fmla="*/ 2063093 w 2350423"/>
                <a:gd name="connsiteY5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67385 w 2350423"/>
                <a:gd name="connsiteY16" fmla="*/ 649250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267746 w 2350423"/>
                <a:gd name="connsiteY18" fmla="*/ 682703 h 817810"/>
                <a:gd name="connsiteX19" fmla="*/ 301200 w 2350423"/>
                <a:gd name="connsiteY19" fmla="*/ 693855 h 817810"/>
                <a:gd name="connsiteX20" fmla="*/ 468468 w 2350423"/>
                <a:gd name="connsiteY20" fmla="*/ 727308 h 817810"/>
                <a:gd name="connsiteX21" fmla="*/ 780702 w 2350423"/>
                <a:gd name="connsiteY21" fmla="*/ 716157 h 817810"/>
                <a:gd name="connsiteX22" fmla="*/ 847610 w 2350423"/>
                <a:gd name="connsiteY22" fmla="*/ 693855 h 817810"/>
                <a:gd name="connsiteX23" fmla="*/ 881063 w 2350423"/>
                <a:gd name="connsiteY23" fmla="*/ 682703 h 817810"/>
                <a:gd name="connsiteX24" fmla="*/ 903366 w 2350423"/>
                <a:gd name="connsiteY24" fmla="*/ 660401 h 817810"/>
                <a:gd name="connsiteX25" fmla="*/ 1037180 w 2350423"/>
                <a:gd name="connsiteY25" fmla="*/ 626947 h 817810"/>
                <a:gd name="connsiteX26" fmla="*/ 1237902 w 2350423"/>
                <a:gd name="connsiteY26" fmla="*/ 638099 h 817810"/>
                <a:gd name="connsiteX27" fmla="*/ 1271356 w 2350423"/>
                <a:gd name="connsiteY27" fmla="*/ 649250 h 817810"/>
                <a:gd name="connsiteX28" fmla="*/ 1371717 w 2350423"/>
                <a:gd name="connsiteY28" fmla="*/ 671552 h 817810"/>
                <a:gd name="connsiteX29" fmla="*/ 1416322 w 2350423"/>
                <a:gd name="connsiteY29" fmla="*/ 682703 h 817810"/>
                <a:gd name="connsiteX30" fmla="*/ 1494380 w 2350423"/>
                <a:gd name="connsiteY30" fmla="*/ 693855 h 817810"/>
                <a:gd name="connsiteX31" fmla="*/ 1572439 w 2350423"/>
                <a:gd name="connsiteY31" fmla="*/ 716157 h 817810"/>
                <a:gd name="connsiteX32" fmla="*/ 1605893 w 2350423"/>
                <a:gd name="connsiteY32" fmla="*/ 738460 h 817810"/>
                <a:gd name="connsiteX33" fmla="*/ 1683951 w 2350423"/>
                <a:gd name="connsiteY33" fmla="*/ 760762 h 817810"/>
                <a:gd name="connsiteX34" fmla="*/ 1717405 w 2350423"/>
                <a:gd name="connsiteY34" fmla="*/ 771913 h 817810"/>
                <a:gd name="connsiteX35" fmla="*/ 1862371 w 2350423"/>
                <a:gd name="connsiteY35" fmla="*/ 805367 h 817810"/>
                <a:gd name="connsiteX36" fmla="*/ 1973883 w 2350423"/>
                <a:gd name="connsiteY36" fmla="*/ 816518 h 817810"/>
                <a:gd name="connsiteX37" fmla="*/ 2174605 w 2350423"/>
                <a:gd name="connsiteY37" fmla="*/ 783064 h 817810"/>
                <a:gd name="connsiteX38" fmla="*/ 2196907 w 2350423"/>
                <a:gd name="connsiteY38" fmla="*/ 749611 h 817810"/>
                <a:gd name="connsiteX39" fmla="*/ 2263814 w 2350423"/>
                <a:gd name="connsiteY39" fmla="*/ 705006 h 817810"/>
                <a:gd name="connsiteX40" fmla="*/ 2319571 w 2350423"/>
                <a:gd name="connsiteY40" fmla="*/ 649250 h 817810"/>
                <a:gd name="connsiteX41" fmla="*/ 2341873 w 2350423"/>
                <a:gd name="connsiteY41" fmla="*/ 604645 h 817810"/>
                <a:gd name="connsiteX42" fmla="*/ 2308419 w 2350423"/>
                <a:gd name="connsiteY42" fmla="*/ 359318 h 817810"/>
                <a:gd name="connsiteX43" fmla="*/ 2297268 w 2350423"/>
                <a:gd name="connsiteY43" fmla="*/ 325864 h 817810"/>
                <a:gd name="connsiteX44" fmla="*/ 2274966 w 2350423"/>
                <a:gd name="connsiteY44" fmla="*/ 292411 h 817810"/>
                <a:gd name="connsiteX45" fmla="*/ 2230361 w 2350423"/>
                <a:gd name="connsiteY45" fmla="*/ 192050 h 817810"/>
                <a:gd name="connsiteX46" fmla="*/ 2152302 w 2350423"/>
                <a:gd name="connsiteY46" fmla="*/ 69386 h 817810"/>
                <a:gd name="connsiteX47" fmla="*/ 2118849 w 2350423"/>
                <a:gd name="connsiteY47" fmla="*/ 58235 h 817810"/>
                <a:gd name="connsiteX48" fmla="*/ 2096546 w 2350423"/>
                <a:gd name="connsiteY48" fmla="*/ 35933 h 817810"/>
                <a:gd name="connsiteX49" fmla="*/ 2063093 w 2350423"/>
                <a:gd name="connsiteY4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234293 w 2350423"/>
                <a:gd name="connsiteY17" fmla="*/ 671552 h 817810"/>
                <a:gd name="connsiteX18" fmla="*/ 301200 w 2350423"/>
                <a:gd name="connsiteY18" fmla="*/ 693855 h 817810"/>
                <a:gd name="connsiteX19" fmla="*/ 468468 w 2350423"/>
                <a:gd name="connsiteY19" fmla="*/ 727308 h 817810"/>
                <a:gd name="connsiteX20" fmla="*/ 780702 w 2350423"/>
                <a:gd name="connsiteY20" fmla="*/ 716157 h 817810"/>
                <a:gd name="connsiteX21" fmla="*/ 847610 w 2350423"/>
                <a:gd name="connsiteY21" fmla="*/ 693855 h 817810"/>
                <a:gd name="connsiteX22" fmla="*/ 881063 w 2350423"/>
                <a:gd name="connsiteY22" fmla="*/ 682703 h 817810"/>
                <a:gd name="connsiteX23" fmla="*/ 903366 w 2350423"/>
                <a:gd name="connsiteY23" fmla="*/ 660401 h 817810"/>
                <a:gd name="connsiteX24" fmla="*/ 1037180 w 2350423"/>
                <a:gd name="connsiteY24" fmla="*/ 626947 h 817810"/>
                <a:gd name="connsiteX25" fmla="*/ 1237902 w 2350423"/>
                <a:gd name="connsiteY25" fmla="*/ 638099 h 817810"/>
                <a:gd name="connsiteX26" fmla="*/ 1271356 w 2350423"/>
                <a:gd name="connsiteY26" fmla="*/ 649250 h 817810"/>
                <a:gd name="connsiteX27" fmla="*/ 1371717 w 2350423"/>
                <a:gd name="connsiteY27" fmla="*/ 671552 h 817810"/>
                <a:gd name="connsiteX28" fmla="*/ 1416322 w 2350423"/>
                <a:gd name="connsiteY28" fmla="*/ 682703 h 817810"/>
                <a:gd name="connsiteX29" fmla="*/ 1494380 w 2350423"/>
                <a:gd name="connsiteY29" fmla="*/ 693855 h 817810"/>
                <a:gd name="connsiteX30" fmla="*/ 1572439 w 2350423"/>
                <a:gd name="connsiteY30" fmla="*/ 716157 h 817810"/>
                <a:gd name="connsiteX31" fmla="*/ 1605893 w 2350423"/>
                <a:gd name="connsiteY31" fmla="*/ 738460 h 817810"/>
                <a:gd name="connsiteX32" fmla="*/ 1683951 w 2350423"/>
                <a:gd name="connsiteY32" fmla="*/ 760762 h 817810"/>
                <a:gd name="connsiteX33" fmla="*/ 1717405 w 2350423"/>
                <a:gd name="connsiteY33" fmla="*/ 771913 h 817810"/>
                <a:gd name="connsiteX34" fmla="*/ 1862371 w 2350423"/>
                <a:gd name="connsiteY34" fmla="*/ 805367 h 817810"/>
                <a:gd name="connsiteX35" fmla="*/ 1973883 w 2350423"/>
                <a:gd name="connsiteY35" fmla="*/ 816518 h 817810"/>
                <a:gd name="connsiteX36" fmla="*/ 2174605 w 2350423"/>
                <a:gd name="connsiteY36" fmla="*/ 783064 h 817810"/>
                <a:gd name="connsiteX37" fmla="*/ 2196907 w 2350423"/>
                <a:gd name="connsiteY37" fmla="*/ 749611 h 817810"/>
                <a:gd name="connsiteX38" fmla="*/ 2263814 w 2350423"/>
                <a:gd name="connsiteY38" fmla="*/ 705006 h 817810"/>
                <a:gd name="connsiteX39" fmla="*/ 2319571 w 2350423"/>
                <a:gd name="connsiteY39" fmla="*/ 649250 h 817810"/>
                <a:gd name="connsiteX40" fmla="*/ 2341873 w 2350423"/>
                <a:gd name="connsiteY40" fmla="*/ 604645 h 817810"/>
                <a:gd name="connsiteX41" fmla="*/ 2308419 w 2350423"/>
                <a:gd name="connsiteY41" fmla="*/ 359318 h 817810"/>
                <a:gd name="connsiteX42" fmla="*/ 2297268 w 2350423"/>
                <a:gd name="connsiteY42" fmla="*/ 325864 h 817810"/>
                <a:gd name="connsiteX43" fmla="*/ 2274966 w 2350423"/>
                <a:gd name="connsiteY43" fmla="*/ 292411 h 817810"/>
                <a:gd name="connsiteX44" fmla="*/ 2230361 w 2350423"/>
                <a:gd name="connsiteY44" fmla="*/ 192050 h 817810"/>
                <a:gd name="connsiteX45" fmla="*/ 2152302 w 2350423"/>
                <a:gd name="connsiteY45" fmla="*/ 69386 h 817810"/>
                <a:gd name="connsiteX46" fmla="*/ 2118849 w 2350423"/>
                <a:gd name="connsiteY46" fmla="*/ 58235 h 817810"/>
                <a:gd name="connsiteX47" fmla="*/ 2096546 w 2350423"/>
                <a:gd name="connsiteY47" fmla="*/ 35933 h 817810"/>
                <a:gd name="connsiteX48" fmla="*/ 2063093 w 2350423"/>
                <a:gd name="connsiteY48"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88816 w 2350423"/>
                <a:gd name="connsiteY16" fmla="*/ 642107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301200 w 2350423"/>
                <a:gd name="connsiteY17" fmla="*/ 693855 h 817810"/>
                <a:gd name="connsiteX18" fmla="*/ 468468 w 2350423"/>
                <a:gd name="connsiteY18" fmla="*/ 727308 h 817810"/>
                <a:gd name="connsiteX19" fmla="*/ 780702 w 2350423"/>
                <a:gd name="connsiteY19" fmla="*/ 716157 h 817810"/>
                <a:gd name="connsiteX20" fmla="*/ 847610 w 2350423"/>
                <a:gd name="connsiteY20" fmla="*/ 693855 h 817810"/>
                <a:gd name="connsiteX21" fmla="*/ 881063 w 2350423"/>
                <a:gd name="connsiteY21" fmla="*/ 682703 h 817810"/>
                <a:gd name="connsiteX22" fmla="*/ 903366 w 2350423"/>
                <a:gd name="connsiteY22" fmla="*/ 660401 h 817810"/>
                <a:gd name="connsiteX23" fmla="*/ 1037180 w 2350423"/>
                <a:gd name="connsiteY23" fmla="*/ 626947 h 817810"/>
                <a:gd name="connsiteX24" fmla="*/ 1237902 w 2350423"/>
                <a:gd name="connsiteY24" fmla="*/ 638099 h 817810"/>
                <a:gd name="connsiteX25" fmla="*/ 1271356 w 2350423"/>
                <a:gd name="connsiteY25" fmla="*/ 649250 h 817810"/>
                <a:gd name="connsiteX26" fmla="*/ 1371717 w 2350423"/>
                <a:gd name="connsiteY26" fmla="*/ 671552 h 817810"/>
                <a:gd name="connsiteX27" fmla="*/ 1416322 w 2350423"/>
                <a:gd name="connsiteY27" fmla="*/ 682703 h 817810"/>
                <a:gd name="connsiteX28" fmla="*/ 1494380 w 2350423"/>
                <a:gd name="connsiteY28" fmla="*/ 693855 h 817810"/>
                <a:gd name="connsiteX29" fmla="*/ 1572439 w 2350423"/>
                <a:gd name="connsiteY29" fmla="*/ 716157 h 817810"/>
                <a:gd name="connsiteX30" fmla="*/ 1605893 w 2350423"/>
                <a:gd name="connsiteY30" fmla="*/ 738460 h 817810"/>
                <a:gd name="connsiteX31" fmla="*/ 1683951 w 2350423"/>
                <a:gd name="connsiteY31" fmla="*/ 760762 h 817810"/>
                <a:gd name="connsiteX32" fmla="*/ 1717405 w 2350423"/>
                <a:gd name="connsiteY32" fmla="*/ 771913 h 817810"/>
                <a:gd name="connsiteX33" fmla="*/ 1862371 w 2350423"/>
                <a:gd name="connsiteY33" fmla="*/ 805367 h 817810"/>
                <a:gd name="connsiteX34" fmla="*/ 1973883 w 2350423"/>
                <a:gd name="connsiteY34" fmla="*/ 816518 h 817810"/>
                <a:gd name="connsiteX35" fmla="*/ 2174605 w 2350423"/>
                <a:gd name="connsiteY35" fmla="*/ 783064 h 817810"/>
                <a:gd name="connsiteX36" fmla="*/ 2196907 w 2350423"/>
                <a:gd name="connsiteY36" fmla="*/ 749611 h 817810"/>
                <a:gd name="connsiteX37" fmla="*/ 2263814 w 2350423"/>
                <a:gd name="connsiteY37" fmla="*/ 705006 h 817810"/>
                <a:gd name="connsiteX38" fmla="*/ 2319571 w 2350423"/>
                <a:gd name="connsiteY38" fmla="*/ 649250 h 817810"/>
                <a:gd name="connsiteX39" fmla="*/ 2341873 w 2350423"/>
                <a:gd name="connsiteY39" fmla="*/ 604645 h 817810"/>
                <a:gd name="connsiteX40" fmla="*/ 2308419 w 2350423"/>
                <a:gd name="connsiteY40" fmla="*/ 359318 h 817810"/>
                <a:gd name="connsiteX41" fmla="*/ 2297268 w 2350423"/>
                <a:gd name="connsiteY41" fmla="*/ 325864 h 817810"/>
                <a:gd name="connsiteX42" fmla="*/ 2274966 w 2350423"/>
                <a:gd name="connsiteY42" fmla="*/ 292411 h 817810"/>
                <a:gd name="connsiteX43" fmla="*/ 2230361 w 2350423"/>
                <a:gd name="connsiteY43" fmla="*/ 192050 h 817810"/>
                <a:gd name="connsiteX44" fmla="*/ 2152302 w 2350423"/>
                <a:gd name="connsiteY44" fmla="*/ 69386 h 817810"/>
                <a:gd name="connsiteX45" fmla="*/ 2118849 w 2350423"/>
                <a:gd name="connsiteY45" fmla="*/ 58235 h 817810"/>
                <a:gd name="connsiteX46" fmla="*/ 2096546 w 2350423"/>
                <a:gd name="connsiteY46" fmla="*/ 35933 h 817810"/>
                <a:gd name="connsiteX47" fmla="*/ 2063093 w 2350423"/>
                <a:gd name="connsiteY47"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3104 w 2350423"/>
                <a:gd name="connsiteY16" fmla="*/ 62543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195960 w 2350423"/>
                <a:gd name="connsiteY16" fmla="*/ 644488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903366 w 2350423"/>
                <a:gd name="connsiteY21" fmla="*/ 660401 h 817810"/>
                <a:gd name="connsiteX22" fmla="*/ 1037180 w 2350423"/>
                <a:gd name="connsiteY22" fmla="*/ 626947 h 817810"/>
                <a:gd name="connsiteX23" fmla="*/ 1237902 w 2350423"/>
                <a:gd name="connsiteY23" fmla="*/ 638099 h 817810"/>
                <a:gd name="connsiteX24" fmla="*/ 1271356 w 2350423"/>
                <a:gd name="connsiteY24" fmla="*/ 649250 h 817810"/>
                <a:gd name="connsiteX25" fmla="*/ 1371717 w 2350423"/>
                <a:gd name="connsiteY25" fmla="*/ 671552 h 817810"/>
                <a:gd name="connsiteX26" fmla="*/ 1416322 w 2350423"/>
                <a:gd name="connsiteY26" fmla="*/ 682703 h 817810"/>
                <a:gd name="connsiteX27" fmla="*/ 1494380 w 2350423"/>
                <a:gd name="connsiteY27" fmla="*/ 693855 h 817810"/>
                <a:gd name="connsiteX28" fmla="*/ 1572439 w 2350423"/>
                <a:gd name="connsiteY28" fmla="*/ 716157 h 817810"/>
                <a:gd name="connsiteX29" fmla="*/ 1605893 w 2350423"/>
                <a:gd name="connsiteY29" fmla="*/ 738460 h 817810"/>
                <a:gd name="connsiteX30" fmla="*/ 1683951 w 2350423"/>
                <a:gd name="connsiteY30" fmla="*/ 760762 h 817810"/>
                <a:gd name="connsiteX31" fmla="*/ 1717405 w 2350423"/>
                <a:gd name="connsiteY31" fmla="*/ 771913 h 817810"/>
                <a:gd name="connsiteX32" fmla="*/ 1862371 w 2350423"/>
                <a:gd name="connsiteY32" fmla="*/ 805367 h 817810"/>
                <a:gd name="connsiteX33" fmla="*/ 1973883 w 2350423"/>
                <a:gd name="connsiteY33" fmla="*/ 816518 h 817810"/>
                <a:gd name="connsiteX34" fmla="*/ 2174605 w 2350423"/>
                <a:gd name="connsiteY34" fmla="*/ 783064 h 817810"/>
                <a:gd name="connsiteX35" fmla="*/ 2196907 w 2350423"/>
                <a:gd name="connsiteY35" fmla="*/ 749611 h 817810"/>
                <a:gd name="connsiteX36" fmla="*/ 2263814 w 2350423"/>
                <a:gd name="connsiteY36" fmla="*/ 705006 h 817810"/>
                <a:gd name="connsiteX37" fmla="*/ 2319571 w 2350423"/>
                <a:gd name="connsiteY37" fmla="*/ 649250 h 817810"/>
                <a:gd name="connsiteX38" fmla="*/ 2341873 w 2350423"/>
                <a:gd name="connsiteY38" fmla="*/ 604645 h 817810"/>
                <a:gd name="connsiteX39" fmla="*/ 2308419 w 2350423"/>
                <a:gd name="connsiteY39" fmla="*/ 359318 h 817810"/>
                <a:gd name="connsiteX40" fmla="*/ 2297268 w 2350423"/>
                <a:gd name="connsiteY40" fmla="*/ 325864 h 817810"/>
                <a:gd name="connsiteX41" fmla="*/ 2274966 w 2350423"/>
                <a:gd name="connsiteY41" fmla="*/ 292411 h 817810"/>
                <a:gd name="connsiteX42" fmla="*/ 2230361 w 2350423"/>
                <a:gd name="connsiteY42" fmla="*/ 192050 h 817810"/>
                <a:gd name="connsiteX43" fmla="*/ 2152302 w 2350423"/>
                <a:gd name="connsiteY43" fmla="*/ 69386 h 817810"/>
                <a:gd name="connsiteX44" fmla="*/ 2118849 w 2350423"/>
                <a:gd name="connsiteY44" fmla="*/ 58235 h 817810"/>
                <a:gd name="connsiteX45" fmla="*/ 2096546 w 2350423"/>
                <a:gd name="connsiteY45" fmla="*/ 35933 h 817810"/>
                <a:gd name="connsiteX46" fmla="*/ 2063093 w 2350423"/>
                <a:gd name="connsiteY46"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881063 w 2350423"/>
                <a:gd name="connsiteY20" fmla="*/ 682703 h 817810"/>
                <a:gd name="connsiteX21" fmla="*/ 1037180 w 2350423"/>
                <a:gd name="connsiteY21" fmla="*/ 626947 h 817810"/>
                <a:gd name="connsiteX22" fmla="*/ 1237902 w 2350423"/>
                <a:gd name="connsiteY22" fmla="*/ 638099 h 817810"/>
                <a:gd name="connsiteX23" fmla="*/ 1271356 w 2350423"/>
                <a:gd name="connsiteY23" fmla="*/ 649250 h 817810"/>
                <a:gd name="connsiteX24" fmla="*/ 1371717 w 2350423"/>
                <a:gd name="connsiteY24" fmla="*/ 671552 h 817810"/>
                <a:gd name="connsiteX25" fmla="*/ 1416322 w 2350423"/>
                <a:gd name="connsiteY25" fmla="*/ 682703 h 817810"/>
                <a:gd name="connsiteX26" fmla="*/ 1494380 w 2350423"/>
                <a:gd name="connsiteY26" fmla="*/ 693855 h 817810"/>
                <a:gd name="connsiteX27" fmla="*/ 1572439 w 2350423"/>
                <a:gd name="connsiteY27" fmla="*/ 716157 h 817810"/>
                <a:gd name="connsiteX28" fmla="*/ 1605893 w 2350423"/>
                <a:gd name="connsiteY28" fmla="*/ 738460 h 817810"/>
                <a:gd name="connsiteX29" fmla="*/ 1683951 w 2350423"/>
                <a:gd name="connsiteY29" fmla="*/ 760762 h 817810"/>
                <a:gd name="connsiteX30" fmla="*/ 1717405 w 2350423"/>
                <a:gd name="connsiteY30" fmla="*/ 771913 h 817810"/>
                <a:gd name="connsiteX31" fmla="*/ 1862371 w 2350423"/>
                <a:gd name="connsiteY31" fmla="*/ 805367 h 817810"/>
                <a:gd name="connsiteX32" fmla="*/ 1973883 w 2350423"/>
                <a:gd name="connsiteY32" fmla="*/ 816518 h 817810"/>
                <a:gd name="connsiteX33" fmla="*/ 2174605 w 2350423"/>
                <a:gd name="connsiteY33" fmla="*/ 783064 h 817810"/>
                <a:gd name="connsiteX34" fmla="*/ 2196907 w 2350423"/>
                <a:gd name="connsiteY34" fmla="*/ 749611 h 817810"/>
                <a:gd name="connsiteX35" fmla="*/ 2263814 w 2350423"/>
                <a:gd name="connsiteY35" fmla="*/ 705006 h 817810"/>
                <a:gd name="connsiteX36" fmla="*/ 2319571 w 2350423"/>
                <a:gd name="connsiteY36" fmla="*/ 649250 h 817810"/>
                <a:gd name="connsiteX37" fmla="*/ 2341873 w 2350423"/>
                <a:gd name="connsiteY37" fmla="*/ 604645 h 817810"/>
                <a:gd name="connsiteX38" fmla="*/ 2308419 w 2350423"/>
                <a:gd name="connsiteY38" fmla="*/ 359318 h 817810"/>
                <a:gd name="connsiteX39" fmla="*/ 2297268 w 2350423"/>
                <a:gd name="connsiteY39" fmla="*/ 325864 h 817810"/>
                <a:gd name="connsiteX40" fmla="*/ 2274966 w 2350423"/>
                <a:gd name="connsiteY40" fmla="*/ 292411 h 817810"/>
                <a:gd name="connsiteX41" fmla="*/ 2230361 w 2350423"/>
                <a:gd name="connsiteY41" fmla="*/ 192050 h 817810"/>
                <a:gd name="connsiteX42" fmla="*/ 2152302 w 2350423"/>
                <a:gd name="connsiteY42" fmla="*/ 69386 h 817810"/>
                <a:gd name="connsiteX43" fmla="*/ 2118849 w 2350423"/>
                <a:gd name="connsiteY43" fmla="*/ 58235 h 817810"/>
                <a:gd name="connsiteX44" fmla="*/ 2096546 w 2350423"/>
                <a:gd name="connsiteY44" fmla="*/ 35933 h 817810"/>
                <a:gd name="connsiteX45" fmla="*/ 2063093 w 2350423"/>
                <a:gd name="connsiteY45"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847610 w 2350423"/>
                <a:gd name="connsiteY19" fmla="*/ 69385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80702 w 2350423"/>
                <a:gd name="connsiteY18" fmla="*/ 716157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42860 w 2350423"/>
                <a:gd name="connsiteY19" fmla="*/ 712905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037180 w 2350423"/>
                <a:gd name="connsiteY20" fmla="*/ 626947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05893 w 2350423"/>
                <a:gd name="connsiteY27" fmla="*/ 738460 h 817810"/>
                <a:gd name="connsiteX28" fmla="*/ 1683951 w 2350423"/>
                <a:gd name="connsiteY28" fmla="*/ 760762 h 817810"/>
                <a:gd name="connsiteX29" fmla="*/ 1717405 w 2350423"/>
                <a:gd name="connsiteY29" fmla="*/ 771913 h 817810"/>
                <a:gd name="connsiteX30" fmla="*/ 1862371 w 2350423"/>
                <a:gd name="connsiteY30" fmla="*/ 805367 h 817810"/>
                <a:gd name="connsiteX31" fmla="*/ 1973883 w 2350423"/>
                <a:gd name="connsiteY31" fmla="*/ 816518 h 817810"/>
                <a:gd name="connsiteX32" fmla="*/ 2174605 w 2350423"/>
                <a:gd name="connsiteY32" fmla="*/ 783064 h 817810"/>
                <a:gd name="connsiteX33" fmla="*/ 2196907 w 2350423"/>
                <a:gd name="connsiteY33" fmla="*/ 749611 h 817810"/>
                <a:gd name="connsiteX34" fmla="*/ 2263814 w 2350423"/>
                <a:gd name="connsiteY34" fmla="*/ 705006 h 817810"/>
                <a:gd name="connsiteX35" fmla="*/ 2319571 w 2350423"/>
                <a:gd name="connsiteY35" fmla="*/ 649250 h 817810"/>
                <a:gd name="connsiteX36" fmla="*/ 2341873 w 2350423"/>
                <a:gd name="connsiteY36" fmla="*/ 604645 h 817810"/>
                <a:gd name="connsiteX37" fmla="*/ 2308419 w 2350423"/>
                <a:gd name="connsiteY37" fmla="*/ 359318 h 817810"/>
                <a:gd name="connsiteX38" fmla="*/ 2297268 w 2350423"/>
                <a:gd name="connsiteY38" fmla="*/ 325864 h 817810"/>
                <a:gd name="connsiteX39" fmla="*/ 2274966 w 2350423"/>
                <a:gd name="connsiteY39" fmla="*/ 292411 h 817810"/>
                <a:gd name="connsiteX40" fmla="*/ 2230361 w 2350423"/>
                <a:gd name="connsiteY40" fmla="*/ 192050 h 817810"/>
                <a:gd name="connsiteX41" fmla="*/ 2152302 w 2350423"/>
                <a:gd name="connsiteY41" fmla="*/ 69386 h 817810"/>
                <a:gd name="connsiteX42" fmla="*/ 2118849 w 2350423"/>
                <a:gd name="connsiteY42" fmla="*/ 58235 h 817810"/>
                <a:gd name="connsiteX43" fmla="*/ 2096546 w 2350423"/>
                <a:gd name="connsiteY43" fmla="*/ 35933 h 817810"/>
                <a:gd name="connsiteX44" fmla="*/ 2063093 w 2350423"/>
                <a:gd name="connsiteY44"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494380 w 2350423"/>
                <a:gd name="connsiteY25" fmla="*/ 693855 h 817810"/>
                <a:gd name="connsiteX26" fmla="*/ 1572439 w 2350423"/>
                <a:gd name="connsiteY26" fmla="*/ 716157 h 817810"/>
                <a:gd name="connsiteX27" fmla="*/ 1683951 w 2350423"/>
                <a:gd name="connsiteY27" fmla="*/ 760762 h 817810"/>
                <a:gd name="connsiteX28" fmla="*/ 1717405 w 2350423"/>
                <a:gd name="connsiteY28" fmla="*/ 771913 h 817810"/>
                <a:gd name="connsiteX29" fmla="*/ 1862371 w 2350423"/>
                <a:gd name="connsiteY29" fmla="*/ 805367 h 817810"/>
                <a:gd name="connsiteX30" fmla="*/ 1973883 w 2350423"/>
                <a:gd name="connsiteY30" fmla="*/ 816518 h 817810"/>
                <a:gd name="connsiteX31" fmla="*/ 2174605 w 2350423"/>
                <a:gd name="connsiteY31" fmla="*/ 783064 h 817810"/>
                <a:gd name="connsiteX32" fmla="*/ 2196907 w 2350423"/>
                <a:gd name="connsiteY32" fmla="*/ 749611 h 817810"/>
                <a:gd name="connsiteX33" fmla="*/ 2263814 w 2350423"/>
                <a:gd name="connsiteY33" fmla="*/ 705006 h 817810"/>
                <a:gd name="connsiteX34" fmla="*/ 2319571 w 2350423"/>
                <a:gd name="connsiteY34" fmla="*/ 649250 h 817810"/>
                <a:gd name="connsiteX35" fmla="*/ 2341873 w 2350423"/>
                <a:gd name="connsiteY35" fmla="*/ 604645 h 817810"/>
                <a:gd name="connsiteX36" fmla="*/ 2308419 w 2350423"/>
                <a:gd name="connsiteY36" fmla="*/ 359318 h 817810"/>
                <a:gd name="connsiteX37" fmla="*/ 2297268 w 2350423"/>
                <a:gd name="connsiteY37" fmla="*/ 325864 h 817810"/>
                <a:gd name="connsiteX38" fmla="*/ 2274966 w 2350423"/>
                <a:gd name="connsiteY38" fmla="*/ 292411 h 817810"/>
                <a:gd name="connsiteX39" fmla="*/ 2230361 w 2350423"/>
                <a:gd name="connsiteY39" fmla="*/ 192050 h 817810"/>
                <a:gd name="connsiteX40" fmla="*/ 2152302 w 2350423"/>
                <a:gd name="connsiteY40" fmla="*/ 69386 h 817810"/>
                <a:gd name="connsiteX41" fmla="*/ 2118849 w 2350423"/>
                <a:gd name="connsiteY41" fmla="*/ 58235 h 817810"/>
                <a:gd name="connsiteX42" fmla="*/ 2096546 w 2350423"/>
                <a:gd name="connsiteY42" fmla="*/ 35933 h 817810"/>
                <a:gd name="connsiteX43" fmla="*/ 2063093 w 2350423"/>
                <a:gd name="connsiteY43"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371717 w 2350423"/>
                <a:gd name="connsiteY23" fmla="*/ 671552 h 817810"/>
                <a:gd name="connsiteX24" fmla="*/ 1416322 w 2350423"/>
                <a:gd name="connsiteY24" fmla="*/ 682703 h 817810"/>
                <a:gd name="connsiteX25" fmla="*/ 1572439 w 2350423"/>
                <a:gd name="connsiteY25" fmla="*/ 716157 h 817810"/>
                <a:gd name="connsiteX26" fmla="*/ 1683951 w 2350423"/>
                <a:gd name="connsiteY26" fmla="*/ 760762 h 817810"/>
                <a:gd name="connsiteX27" fmla="*/ 1717405 w 2350423"/>
                <a:gd name="connsiteY27" fmla="*/ 771913 h 817810"/>
                <a:gd name="connsiteX28" fmla="*/ 1862371 w 2350423"/>
                <a:gd name="connsiteY28" fmla="*/ 805367 h 817810"/>
                <a:gd name="connsiteX29" fmla="*/ 1973883 w 2350423"/>
                <a:gd name="connsiteY29" fmla="*/ 816518 h 817810"/>
                <a:gd name="connsiteX30" fmla="*/ 2174605 w 2350423"/>
                <a:gd name="connsiteY30" fmla="*/ 783064 h 817810"/>
                <a:gd name="connsiteX31" fmla="*/ 2196907 w 2350423"/>
                <a:gd name="connsiteY31" fmla="*/ 749611 h 817810"/>
                <a:gd name="connsiteX32" fmla="*/ 2263814 w 2350423"/>
                <a:gd name="connsiteY32" fmla="*/ 705006 h 817810"/>
                <a:gd name="connsiteX33" fmla="*/ 2319571 w 2350423"/>
                <a:gd name="connsiteY33" fmla="*/ 649250 h 817810"/>
                <a:gd name="connsiteX34" fmla="*/ 2341873 w 2350423"/>
                <a:gd name="connsiteY34" fmla="*/ 604645 h 817810"/>
                <a:gd name="connsiteX35" fmla="*/ 2308419 w 2350423"/>
                <a:gd name="connsiteY35" fmla="*/ 359318 h 817810"/>
                <a:gd name="connsiteX36" fmla="*/ 2297268 w 2350423"/>
                <a:gd name="connsiteY36" fmla="*/ 325864 h 817810"/>
                <a:gd name="connsiteX37" fmla="*/ 2274966 w 2350423"/>
                <a:gd name="connsiteY37" fmla="*/ 292411 h 817810"/>
                <a:gd name="connsiteX38" fmla="*/ 2230361 w 2350423"/>
                <a:gd name="connsiteY38" fmla="*/ 192050 h 817810"/>
                <a:gd name="connsiteX39" fmla="*/ 2152302 w 2350423"/>
                <a:gd name="connsiteY39" fmla="*/ 69386 h 817810"/>
                <a:gd name="connsiteX40" fmla="*/ 2118849 w 2350423"/>
                <a:gd name="connsiteY40" fmla="*/ 58235 h 817810"/>
                <a:gd name="connsiteX41" fmla="*/ 2096546 w 2350423"/>
                <a:gd name="connsiteY41" fmla="*/ 35933 h 817810"/>
                <a:gd name="connsiteX42" fmla="*/ 2063093 w 2350423"/>
                <a:gd name="connsiteY42"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37902 w 2350423"/>
                <a:gd name="connsiteY21" fmla="*/ 638099 h 817810"/>
                <a:gd name="connsiteX22" fmla="*/ 1271356 w 2350423"/>
                <a:gd name="connsiteY22" fmla="*/ 649250 h 817810"/>
                <a:gd name="connsiteX23" fmla="*/ 1416322 w 2350423"/>
                <a:gd name="connsiteY23" fmla="*/ 682703 h 817810"/>
                <a:gd name="connsiteX24" fmla="*/ 1572439 w 2350423"/>
                <a:gd name="connsiteY24" fmla="*/ 716157 h 817810"/>
                <a:gd name="connsiteX25" fmla="*/ 1683951 w 2350423"/>
                <a:gd name="connsiteY25" fmla="*/ 760762 h 817810"/>
                <a:gd name="connsiteX26" fmla="*/ 1717405 w 2350423"/>
                <a:gd name="connsiteY26" fmla="*/ 771913 h 817810"/>
                <a:gd name="connsiteX27" fmla="*/ 1862371 w 2350423"/>
                <a:gd name="connsiteY27" fmla="*/ 805367 h 817810"/>
                <a:gd name="connsiteX28" fmla="*/ 1973883 w 2350423"/>
                <a:gd name="connsiteY28" fmla="*/ 816518 h 817810"/>
                <a:gd name="connsiteX29" fmla="*/ 2174605 w 2350423"/>
                <a:gd name="connsiteY29" fmla="*/ 783064 h 817810"/>
                <a:gd name="connsiteX30" fmla="*/ 2196907 w 2350423"/>
                <a:gd name="connsiteY30" fmla="*/ 749611 h 817810"/>
                <a:gd name="connsiteX31" fmla="*/ 2263814 w 2350423"/>
                <a:gd name="connsiteY31" fmla="*/ 705006 h 817810"/>
                <a:gd name="connsiteX32" fmla="*/ 2319571 w 2350423"/>
                <a:gd name="connsiteY32" fmla="*/ 649250 h 817810"/>
                <a:gd name="connsiteX33" fmla="*/ 2341873 w 2350423"/>
                <a:gd name="connsiteY33" fmla="*/ 604645 h 817810"/>
                <a:gd name="connsiteX34" fmla="*/ 2308419 w 2350423"/>
                <a:gd name="connsiteY34" fmla="*/ 359318 h 817810"/>
                <a:gd name="connsiteX35" fmla="*/ 2297268 w 2350423"/>
                <a:gd name="connsiteY35" fmla="*/ 325864 h 817810"/>
                <a:gd name="connsiteX36" fmla="*/ 2274966 w 2350423"/>
                <a:gd name="connsiteY36" fmla="*/ 292411 h 817810"/>
                <a:gd name="connsiteX37" fmla="*/ 2230361 w 2350423"/>
                <a:gd name="connsiteY37" fmla="*/ 192050 h 817810"/>
                <a:gd name="connsiteX38" fmla="*/ 2152302 w 2350423"/>
                <a:gd name="connsiteY38" fmla="*/ 69386 h 817810"/>
                <a:gd name="connsiteX39" fmla="*/ 2118849 w 2350423"/>
                <a:gd name="connsiteY39" fmla="*/ 58235 h 817810"/>
                <a:gd name="connsiteX40" fmla="*/ 2096546 w 2350423"/>
                <a:gd name="connsiteY40" fmla="*/ 35933 h 817810"/>
                <a:gd name="connsiteX41" fmla="*/ 2063093 w 2350423"/>
                <a:gd name="connsiteY41"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27667 w 2350423"/>
                <a:gd name="connsiteY20" fmla="*/ 638853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71356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717405 w 2350423"/>
                <a:gd name="connsiteY25" fmla="*/ 771913 h 817810"/>
                <a:gd name="connsiteX26" fmla="*/ 1862371 w 2350423"/>
                <a:gd name="connsiteY26" fmla="*/ 805367 h 817810"/>
                <a:gd name="connsiteX27" fmla="*/ 1973883 w 2350423"/>
                <a:gd name="connsiteY27" fmla="*/ 816518 h 817810"/>
                <a:gd name="connsiteX28" fmla="*/ 2174605 w 2350423"/>
                <a:gd name="connsiteY28" fmla="*/ 783064 h 817810"/>
                <a:gd name="connsiteX29" fmla="*/ 2196907 w 2350423"/>
                <a:gd name="connsiteY29" fmla="*/ 749611 h 817810"/>
                <a:gd name="connsiteX30" fmla="*/ 2263814 w 2350423"/>
                <a:gd name="connsiteY30" fmla="*/ 705006 h 817810"/>
                <a:gd name="connsiteX31" fmla="*/ 2319571 w 2350423"/>
                <a:gd name="connsiteY31" fmla="*/ 649250 h 817810"/>
                <a:gd name="connsiteX32" fmla="*/ 2341873 w 2350423"/>
                <a:gd name="connsiteY32" fmla="*/ 604645 h 817810"/>
                <a:gd name="connsiteX33" fmla="*/ 2308419 w 2350423"/>
                <a:gd name="connsiteY33" fmla="*/ 359318 h 817810"/>
                <a:gd name="connsiteX34" fmla="*/ 2297268 w 2350423"/>
                <a:gd name="connsiteY34" fmla="*/ 325864 h 817810"/>
                <a:gd name="connsiteX35" fmla="*/ 2274966 w 2350423"/>
                <a:gd name="connsiteY35" fmla="*/ 292411 h 817810"/>
                <a:gd name="connsiteX36" fmla="*/ 2230361 w 2350423"/>
                <a:gd name="connsiteY36" fmla="*/ 192050 h 817810"/>
                <a:gd name="connsiteX37" fmla="*/ 2152302 w 2350423"/>
                <a:gd name="connsiteY37" fmla="*/ 69386 h 817810"/>
                <a:gd name="connsiteX38" fmla="*/ 2118849 w 2350423"/>
                <a:gd name="connsiteY38" fmla="*/ 58235 h 817810"/>
                <a:gd name="connsiteX39" fmla="*/ 2096546 w 2350423"/>
                <a:gd name="connsiteY39" fmla="*/ 35933 h 817810"/>
                <a:gd name="connsiteX40" fmla="*/ 2063093 w 2350423"/>
                <a:gd name="connsiteY40"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683951 w 2350423"/>
                <a:gd name="connsiteY24" fmla="*/ 760762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862371 w 2350423"/>
                <a:gd name="connsiteY25" fmla="*/ 805367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817810"/>
                <a:gd name="connsiteX1" fmla="*/ 1828917 w 2350423"/>
                <a:gd name="connsiteY1" fmla="*/ 2479 h 817810"/>
                <a:gd name="connsiteX2" fmla="*/ 1527834 w 2350423"/>
                <a:gd name="connsiteY2" fmla="*/ 13630 h 817810"/>
                <a:gd name="connsiteX3" fmla="*/ 1472078 w 2350423"/>
                <a:gd name="connsiteY3" fmla="*/ 24781 h 817810"/>
                <a:gd name="connsiteX4" fmla="*/ 1371717 w 2350423"/>
                <a:gd name="connsiteY4" fmla="*/ 47084 h 817810"/>
                <a:gd name="connsiteX5" fmla="*/ 1260205 w 2350423"/>
                <a:gd name="connsiteY5" fmla="*/ 58235 h 817810"/>
                <a:gd name="connsiteX6" fmla="*/ 1193297 w 2350423"/>
                <a:gd name="connsiteY6" fmla="*/ 69386 h 817810"/>
                <a:gd name="connsiteX7" fmla="*/ 1059483 w 2350423"/>
                <a:gd name="connsiteY7" fmla="*/ 58235 h 817810"/>
                <a:gd name="connsiteX8" fmla="*/ 923926 w 2350423"/>
                <a:gd name="connsiteY8" fmla="*/ 24665 h 817810"/>
                <a:gd name="connsiteX9" fmla="*/ 723088 w 2350423"/>
                <a:gd name="connsiteY9" fmla="*/ 28673 h 817810"/>
                <a:gd name="connsiteX10" fmla="*/ 476367 w 2350423"/>
                <a:gd name="connsiteY10" fmla="*/ 69271 h 817810"/>
                <a:gd name="connsiteX11" fmla="*/ 174935 w 2350423"/>
                <a:gd name="connsiteY11" fmla="*/ 93198 h 817810"/>
                <a:gd name="connsiteX12" fmla="*/ 48498 w 2350423"/>
                <a:gd name="connsiteY12" fmla="*/ 140301 h 817810"/>
                <a:gd name="connsiteX13" fmla="*/ 0 w 2350423"/>
                <a:gd name="connsiteY13" fmla="*/ 221612 h 817810"/>
                <a:gd name="connsiteX14" fmla="*/ 19923 w 2350423"/>
                <a:gd name="connsiteY14" fmla="*/ 361177 h 817810"/>
                <a:gd name="connsiteX15" fmla="*/ 99491 w 2350423"/>
                <a:gd name="connsiteY15" fmla="*/ 521940 h 817810"/>
                <a:gd name="connsiteX16" fmla="*/ 200722 w 2350423"/>
                <a:gd name="connsiteY16" fmla="*/ 639725 h 817810"/>
                <a:gd name="connsiteX17" fmla="*/ 468468 w 2350423"/>
                <a:gd name="connsiteY17" fmla="*/ 727308 h 817810"/>
                <a:gd name="connsiteX18" fmla="*/ 761652 w 2350423"/>
                <a:gd name="connsiteY18" fmla="*/ 732826 h 817810"/>
                <a:gd name="connsiteX19" fmla="*/ 952385 w 2350423"/>
                <a:gd name="connsiteY19" fmla="*/ 696236 h 817810"/>
                <a:gd name="connsiteX20" fmla="*/ 1144336 w 2350423"/>
                <a:gd name="connsiteY20" fmla="*/ 655521 h 817810"/>
                <a:gd name="connsiteX21" fmla="*/ 1285644 w 2350423"/>
                <a:gd name="connsiteY21" fmla="*/ 649250 h 817810"/>
                <a:gd name="connsiteX22" fmla="*/ 1416322 w 2350423"/>
                <a:gd name="connsiteY22" fmla="*/ 682703 h 817810"/>
                <a:gd name="connsiteX23" fmla="*/ 1572439 w 2350423"/>
                <a:gd name="connsiteY23" fmla="*/ 716157 h 817810"/>
                <a:gd name="connsiteX24" fmla="*/ 1741101 w 2350423"/>
                <a:gd name="connsiteY24" fmla="*/ 758380 h 817810"/>
                <a:gd name="connsiteX25" fmla="*/ 1907615 w 2350423"/>
                <a:gd name="connsiteY25" fmla="*/ 791079 h 817810"/>
                <a:gd name="connsiteX26" fmla="*/ 1973883 w 2350423"/>
                <a:gd name="connsiteY26" fmla="*/ 816518 h 817810"/>
                <a:gd name="connsiteX27" fmla="*/ 2174605 w 2350423"/>
                <a:gd name="connsiteY27" fmla="*/ 783064 h 817810"/>
                <a:gd name="connsiteX28" fmla="*/ 2196907 w 2350423"/>
                <a:gd name="connsiteY28" fmla="*/ 749611 h 817810"/>
                <a:gd name="connsiteX29" fmla="*/ 2263814 w 2350423"/>
                <a:gd name="connsiteY29" fmla="*/ 705006 h 817810"/>
                <a:gd name="connsiteX30" fmla="*/ 2319571 w 2350423"/>
                <a:gd name="connsiteY30" fmla="*/ 649250 h 817810"/>
                <a:gd name="connsiteX31" fmla="*/ 2341873 w 2350423"/>
                <a:gd name="connsiteY31" fmla="*/ 604645 h 817810"/>
                <a:gd name="connsiteX32" fmla="*/ 2308419 w 2350423"/>
                <a:gd name="connsiteY32" fmla="*/ 359318 h 817810"/>
                <a:gd name="connsiteX33" fmla="*/ 2297268 w 2350423"/>
                <a:gd name="connsiteY33" fmla="*/ 325864 h 817810"/>
                <a:gd name="connsiteX34" fmla="*/ 2274966 w 2350423"/>
                <a:gd name="connsiteY34" fmla="*/ 292411 h 817810"/>
                <a:gd name="connsiteX35" fmla="*/ 2230361 w 2350423"/>
                <a:gd name="connsiteY35" fmla="*/ 192050 h 817810"/>
                <a:gd name="connsiteX36" fmla="*/ 2152302 w 2350423"/>
                <a:gd name="connsiteY36" fmla="*/ 69386 h 817810"/>
                <a:gd name="connsiteX37" fmla="*/ 2118849 w 2350423"/>
                <a:gd name="connsiteY37" fmla="*/ 58235 h 817810"/>
                <a:gd name="connsiteX38" fmla="*/ 2096546 w 2350423"/>
                <a:gd name="connsiteY38" fmla="*/ 35933 h 817810"/>
                <a:gd name="connsiteX39" fmla="*/ 2063093 w 2350423"/>
                <a:gd name="connsiteY39" fmla="*/ 2479 h 817810"/>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196907 w 2350423"/>
                <a:gd name="connsiteY28" fmla="*/ 749611 h 792303"/>
                <a:gd name="connsiteX29" fmla="*/ 2263814 w 2350423"/>
                <a:gd name="connsiteY29" fmla="*/ 705006 h 792303"/>
                <a:gd name="connsiteX30" fmla="*/ 2319571 w 2350423"/>
                <a:gd name="connsiteY30" fmla="*/ 649250 h 792303"/>
                <a:gd name="connsiteX31" fmla="*/ 2341873 w 2350423"/>
                <a:gd name="connsiteY31" fmla="*/ 604645 h 792303"/>
                <a:gd name="connsiteX32" fmla="*/ 2308419 w 2350423"/>
                <a:gd name="connsiteY32" fmla="*/ 359318 h 792303"/>
                <a:gd name="connsiteX33" fmla="*/ 2297268 w 2350423"/>
                <a:gd name="connsiteY33" fmla="*/ 325864 h 792303"/>
                <a:gd name="connsiteX34" fmla="*/ 2274966 w 2350423"/>
                <a:gd name="connsiteY34" fmla="*/ 292411 h 792303"/>
                <a:gd name="connsiteX35" fmla="*/ 2230361 w 2350423"/>
                <a:gd name="connsiteY35" fmla="*/ 192050 h 792303"/>
                <a:gd name="connsiteX36" fmla="*/ 2152302 w 2350423"/>
                <a:gd name="connsiteY36" fmla="*/ 69386 h 792303"/>
                <a:gd name="connsiteX37" fmla="*/ 2118849 w 2350423"/>
                <a:gd name="connsiteY37" fmla="*/ 58235 h 792303"/>
                <a:gd name="connsiteX38" fmla="*/ 2096546 w 2350423"/>
                <a:gd name="connsiteY38" fmla="*/ 35933 h 792303"/>
                <a:gd name="connsiteX39" fmla="*/ 2063093 w 2350423"/>
                <a:gd name="connsiteY39" fmla="*/ 2479 h 792303"/>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174605 w 2350423"/>
                <a:gd name="connsiteY27" fmla="*/ 783064 h 792303"/>
                <a:gd name="connsiteX28" fmla="*/ 2263814 w 2350423"/>
                <a:gd name="connsiteY28" fmla="*/ 705006 h 792303"/>
                <a:gd name="connsiteX29" fmla="*/ 2319571 w 2350423"/>
                <a:gd name="connsiteY29" fmla="*/ 649250 h 792303"/>
                <a:gd name="connsiteX30" fmla="*/ 2341873 w 2350423"/>
                <a:gd name="connsiteY30" fmla="*/ 604645 h 792303"/>
                <a:gd name="connsiteX31" fmla="*/ 2308419 w 2350423"/>
                <a:gd name="connsiteY31" fmla="*/ 359318 h 792303"/>
                <a:gd name="connsiteX32" fmla="*/ 2297268 w 2350423"/>
                <a:gd name="connsiteY32" fmla="*/ 325864 h 792303"/>
                <a:gd name="connsiteX33" fmla="*/ 2274966 w 2350423"/>
                <a:gd name="connsiteY33" fmla="*/ 292411 h 792303"/>
                <a:gd name="connsiteX34" fmla="*/ 2230361 w 2350423"/>
                <a:gd name="connsiteY34" fmla="*/ 192050 h 792303"/>
                <a:gd name="connsiteX35" fmla="*/ 2152302 w 2350423"/>
                <a:gd name="connsiteY35" fmla="*/ 69386 h 792303"/>
                <a:gd name="connsiteX36" fmla="*/ 2118849 w 2350423"/>
                <a:gd name="connsiteY36" fmla="*/ 58235 h 792303"/>
                <a:gd name="connsiteX37" fmla="*/ 2096546 w 2350423"/>
                <a:gd name="connsiteY37" fmla="*/ 35933 h 792303"/>
                <a:gd name="connsiteX38" fmla="*/ 2063093 w 2350423"/>
                <a:gd name="connsiteY38" fmla="*/ 2479 h 792303"/>
                <a:gd name="connsiteX0" fmla="*/ 2063093 w 2350423"/>
                <a:gd name="connsiteY0" fmla="*/ 2479 h 793712"/>
                <a:gd name="connsiteX1" fmla="*/ 1828917 w 2350423"/>
                <a:gd name="connsiteY1" fmla="*/ 2479 h 793712"/>
                <a:gd name="connsiteX2" fmla="*/ 1527834 w 2350423"/>
                <a:gd name="connsiteY2" fmla="*/ 13630 h 793712"/>
                <a:gd name="connsiteX3" fmla="*/ 1472078 w 2350423"/>
                <a:gd name="connsiteY3" fmla="*/ 24781 h 793712"/>
                <a:gd name="connsiteX4" fmla="*/ 1371717 w 2350423"/>
                <a:gd name="connsiteY4" fmla="*/ 47084 h 793712"/>
                <a:gd name="connsiteX5" fmla="*/ 1260205 w 2350423"/>
                <a:gd name="connsiteY5" fmla="*/ 58235 h 793712"/>
                <a:gd name="connsiteX6" fmla="*/ 1193297 w 2350423"/>
                <a:gd name="connsiteY6" fmla="*/ 69386 h 793712"/>
                <a:gd name="connsiteX7" fmla="*/ 1059483 w 2350423"/>
                <a:gd name="connsiteY7" fmla="*/ 58235 h 793712"/>
                <a:gd name="connsiteX8" fmla="*/ 923926 w 2350423"/>
                <a:gd name="connsiteY8" fmla="*/ 24665 h 793712"/>
                <a:gd name="connsiteX9" fmla="*/ 723088 w 2350423"/>
                <a:gd name="connsiteY9" fmla="*/ 28673 h 793712"/>
                <a:gd name="connsiteX10" fmla="*/ 476367 w 2350423"/>
                <a:gd name="connsiteY10" fmla="*/ 69271 h 793712"/>
                <a:gd name="connsiteX11" fmla="*/ 174935 w 2350423"/>
                <a:gd name="connsiteY11" fmla="*/ 93198 h 793712"/>
                <a:gd name="connsiteX12" fmla="*/ 48498 w 2350423"/>
                <a:gd name="connsiteY12" fmla="*/ 140301 h 793712"/>
                <a:gd name="connsiteX13" fmla="*/ 0 w 2350423"/>
                <a:gd name="connsiteY13" fmla="*/ 221612 h 793712"/>
                <a:gd name="connsiteX14" fmla="*/ 19923 w 2350423"/>
                <a:gd name="connsiteY14" fmla="*/ 361177 h 793712"/>
                <a:gd name="connsiteX15" fmla="*/ 99491 w 2350423"/>
                <a:gd name="connsiteY15" fmla="*/ 521940 h 793712"/>
                <a:gd name="connsiteX16" fmla="*/ 200722 w 2350423"/>
                <a:gd name="connsiteY16" fmla="*/ 639725 h 793712"/>
                <a:gd name="connsiteX17" fmla="*/ 468468 w 2350423"/>
                <a:gd name="connsiteY17" fmla="*/ 727308 h 793712"/>
                <a:gd name="connsiteX18" fmla="*/ 761652 w 2350423"/>
                <a:gd name="connsiteY18" fmla="*/ 732826 h 793712"/>
                <a:gd name="connsiteX19" fmla="*/ 952385 w 2350423"/>
                <a:gd name="connsiteY19" fmla="*/ 696236 h 793712"/>
                <a:gd name="connsiteX20" fmla="*/ 1144336 w 2350423"/>
                <a:gd name="connsiteY20" fmla="*/ 655521 h 793712"/>
                <a:gd name="connsiteX21" fmla="*/ 1285644 w 2350423"/>
                <a:gd name="connsiteY21" fmla="*/ 649250 h 793712"/>
                <a:gd name="connsiteX22" fmla="*/ 1416322 w 2350423"/>
                <a:gd name="connsiteY22" fmla="*/ 682703 h 793712"/>
                <a:gd name="connsiteX23" fmla="*/ 1572439 w 2350423"/>
                <a:gd name="connsiteY23" fmla="*/ 716157 h 793712"/>
                <a:gd name="connsiteX24" fmla="*/ 1741101 w 2350423"/>
                <a:gd name="connsiteY24" fmla="*/ 758380 h 793712"/>
                <a:gd name="connsiteX25" fmla="*/ 1907615 w 2350423"/>
                <a:gd name="connsiteY25" fmla="*/ 791079 h 793712"/>
                <a:gd name="connsiteX26" fmla="*/ 2054845 w 2350423"/>
                <a:gd name="connsiteY26" fmla="*/ 787943 h 793712"/>
                <a:gd name="connsiteX27" fmla="*/ 2174605 w 2350423"/>
                <a:gd name="connsiteY27" fmla="*/ 783064 h 793712"/>
                <a:gd name="connsiteX28" fmla="*/ 2319571 w 2350423"/>
                <a:gd name="connsiteY28" fmla="*/ 649250 h 793712"/>
                <a:gd name="connsiteX29" fmla="*/ 2341873 w 2350423"/>
                <a:gd name="connsiteY29" fmla="*/ 604645 h 793712"/>
                <a:gd name="connsiteX30" fmla="*/ 2308419 w 2350423"/>
                <a:gd name="connsiteY30" fmla="*/ 359318 h 793712"/>
                <a:gd name="connsiteX31" fmla="*/ 2297268 w 2350423"/>
                <a:gd name="connsiteY31" fmla="*/ 325864 h 793712"/>
                <a:gd name="connsiteX32" fmla="*/ 2274966 w 2350423"/>
                <a:gd name="connsiteY32" fmla="*/ 292411 h 793712"/>
                <a:gd name="connsiteX33" fmla="*/ 2230361 w 2350423"/>
                <a:gd name="connsiteY33" fmla="*/ 192050 h 793712"/>
                <a:gd name="connsiteX34" fmla="*/ 2152302 w 2350423"/>
                <a:gd name="connsiteY34" fmla="*/ 69386 h 793712"/>
                <a:gd name="connsiteX35" fmla="*/ 2118849 w 2350423"/>
                <a:gd name="connsiteY35" fmla="*/ 58235 h 793712"/>
                <a:gd name="connsiteX36" fmla="*/ 2096546 w 2350423"/>
                <a:gd name="connsiteY36" fmla="*/ 35933 h 793712"/>
                <a:gd name="connsiteX37" fmla="*/ 2063093 w 2350423"/>
                <a:gd name="connsiteY37" fmla="*/ 2479 h 793712"/>
                <a:gd name="connsiteX0" fmla="*/ 2063093 w 2350423"/>
                <a:gd name="connsiteY0" fmla="*/ 2479 h 792303"/>
                <a:gd name="connsiteX1" fmla="*/ 1828917 w 2350423"/>
                <a:gd name="connsiteY1" fmla="*/ 2479 h 792303"/>
                <a:gd name="connsiteX2" fmla="*/ 1527834 w 2350423"/>
                <a:gd name="connsiteY2" fmla="*/ 13630 h 792303"/>
                <a:gd name="connsiteX3" fmla="*/ 1472078 w 2350423"/>
                <a:gd name="connsiteY3" fmla="*/ 24781 h 792303"/>
                <a:gd name="connsiteX4" fmla="*/ 1371717 w 2350423"/>
                <a:gd name="connsiteY4" fmla="*/ 47084 h 792303"/>
                <a:gd name="connsiteX5" fmla="*/ 1260205 w 2350423"/>
                <a:gd name="connsiteY5" fmla="*/ 58235 h 792303"/>
                <a:gd name="connsiteX6" fmla="*/ 1193297 w 2350423"/>
                <a:gd name="connsiteY6" fmla="*/ 69386 h 792303"/>
                <a:gd name="connsiteX7" fmla="*/ 1059483 w 2350423"/>
                <a:gd name="connsiteY7" fmla="*/ 58235 h 792303"/>
                <a:gd name="connsiteX8" fmla="*/ 923926 w 2350423"/>
                <a:gd name="connsiteY8" fmla="*/ 24665 h 792303"/>
                <a:gd name="connsiteX9" fmla="*/ 723088 w 2350423"/>
                <a:gd name="connsiteY9" fmla="*/ 28673 h 792303"/>
                <a:gd name="connsiteX10" fmla="*/ 476367 w 2350423"/>
                <a:gd name="connsiteY10" fmla="*/ 69271 h 792303"/>
                <a:gd name="connsiteX11" fmla="*/ 174935 w 2350423"/>
                <a:gd name="connsiteY11" fmla="*/ 93198 h 792303"/>
                <a:gd name="connsiteX12" fmla="*/ 48498 w 2350423"/>
                <a:gd name="connsiteY12" fmla="*/ 140301 h 792303"/>
                <a:gd name="connsiteX13" fmla="*/ 0 w 2350423"/>
                <a:gd name="connsiteY13" fmla="*/ 221612 h 792303"/>
                <a:gd name="connsiteX14" fmla="*/ 19923 w 2350423"/>
                <a:gd name="connsiteY14" fmla="*/ 361177 h 792303"/>
                <a:gd name="connsiteX15" fmla="*/ 99491 w 2350423"/>
                <a:gd name="connsiteY15" fmla="*/ 521940 h 792303"/>
                <a:gd name="connsiteX16" fmla="*/ 200722 w 2350423"/>
                <a:gd name="connsiteY16" fmla="*/ 639725 h 792303"/>
                <a:gd name="connsiteX17" fmla="*/ 468468 w 2350423"/>
                <a:gd name="connsiteY17" fmla="*/ 727308 h 792303"/>
                <a:gd name="connsiteX18" fmla="*/ 761652 w 2350423"/>
                <a:gd name="connsiteY18" fmla="*/ 732826 h 792303"/>
                <a:gd name="connsiteX19" fmla="*/ 952385 w 2350423"/>
                <a:gd name="connsiteY19" fmla="*/ 696236 h 792303"/>
                <a:gd name="connsiteX20" fmla="*/ 1144336 w 2350423"/>
                <a:gd name="connsiteY20" fmla="*/ 655521 h 792303"/>
                <a:gd name="connsiteX21" fmla="*/ 1285644 w 2350423"/>
                <a:gd name="connsiteY21" fmla="*/ 649250 h 792303"/>
                <a:gd name="connsiteX22" fmla="*/ 1416322 w 2350423"/>
                <a:gd name="connsiteY22" fmla="*/ 682703 h 792303"/>
                <a:gd name="connsiteX23" fmla="*/ 1572439 w 2350423"/>
                <a:gd name="connsiteY23" fmla="*/ 716157 h 792303"/>
                <a:gd name="connsiteX24" fmla="*/ 1741101 w 2350423"/>
                <a:gd name="connsiteY24" fmla="*/ 758380 h 792303"/>
                <a:gd name="connsiteX25" fmla="*/ 1907615 w 2350423"/>
                <a:gd name="connsiteY25" fmla="*/ 791079 h 792303"/>
                <a:gd name="connsiteX26" fmla="*/ 2054845 w 2350423"/>
                <a:gd name="connsiteY26" fmla="*/ 787943 h 792303"/>
                <a:gd name="connsiteX27" fmla="*/ 2236517 w 2350423"/>
                <a:gd name="connsiteY27" fmla="*/ 749727 h 792303"/>
                <a:gd name="connsiteX28" fmla="*/ 2319571 w 2350423"/>
                <a:gd name="connsiteY28" fmla="*/ 649250 h 792303"/>
                <a:gd name="connsiteX29" fmla="*/ 2341873 w 2350423"/>
                <a:gd name="connsiteY29" fmla="*/ 604645 h 792303"/>
                <a:gd name="connsiteX30" fmla="*/ 2308419 w 2350423"/>
                <a:gd name="connsiteY30" fmla="*/ 359318 h 792303"/>
                <a:gd name="connsiteX31" fmla="*/ 2297268 w 2350423"/>
                <a:gd name="connsiteY31" fmla="*/ 325864 h 792303"/>
                <a:gd name="connsiteX32" fmla="*/ 2274966 w 2350423"/>
                <a:gd name="connsiteY32" fmla="*/ 292411 h 792303"/>
                <a:gd name="connsiteX33" fmla="*/ 2230361 w 2350423"/>
                <a:gd name="connsiteY33" fmla="*/ 192050 h 792303"/>
                <a:gd name="connsiteX34" fmla="*/ 2152302 w 2350423"/>
                <a:gd name="connsiteY34" fmla="*/ 69386 h 792303"/>
                <a:gd name="connsiteX35" fmla="*/ 2118849 w 2350423"/>
                <a:gd name="connsiteY35" fmla="*/ 58235 h 792303"/>
                <a:gd name="connsiteX36" fmla="*/ 2096546 w 2350423"/>
                <a:gd name="connsiteY36" fmla="*/ 35933 h 792303"/>
                <a:gd name="connsiteX37" fmla="*/ 2063093 w 2350423"/>
                <a:gd name="connsiteY37" fmla="*/ 2479 h 792303"/>
                <a:gd name="connsiteX0" fmla="*/ 2063093 w 2345388"/>
                <a:gd name="connsiteY0" fmla="*/ 2479 h 792303"/>
                <a:gd name="connsiteX1" fmla="*/ 1828917 w 2345388"/>
                <a:gd name="connsiteY1" fmla="*/ 2479 h 792303"/>
                <a:gd name="connsiteX2" fmla="*/ 1527834 w 2345388"/>
                <a:gd name="connsiteY2" fmla="*/ 13630 h 792303"/>
                <a:gd name="connsiteX3" fmla="*/ 1472078 w 2345388"/>
                <a:gd name="connsiteY3" fmla="*/ 24781 h 792303"/>
                <a:gd name="connsiteX4" fmla="*/ 1371717 w 2345388"/>
                <a:gd name="connsiteY4" fmla="*/ 47084 h 792303"/>
                <a:gd name="connsiteX5" fmla="*/ 1260205 w 2345388"/>
                <a:gd name="connsiteY5" fmla="*/ 58235 h 792303"/>
                <a:gd name="connsiteX6" fmla="*/ 1193297 w 2345388"/>
                <a:gd name="connsiteY6" fmla="*/ 69386 h 792303"/>
                <a:gd name="connsiteX7" fmla="*/ 1059483 w 2345388"/>
                <a:gd name="connsiteY7" fmla="*/ 58235 h 792303"/>
                <a:gd name="connsiteX8" fmla="*/ 923926 w 2345388"/>
                <a:gd name="connsiteY8" fmla="*/ 24665 h 792303"/>
                <a:gd name="connsiteX9" fmla="*/ 723088 w 2345388"/>
                <a:gd name="connsiteY9" fmla="*/ 28673 h 792303"/>
                <a:gd name="connsiteX10" fmla="*/ 476367 w 2345388"/>
                <a:gd name="connsiteY10" fmla="*/ 69271 h 792303"/>
                <a:gd name="connsiteX11" fmla="*/ 174935 w 2345388"/>
                <a:gd name="connsiteY11" fmla="*/ 93198 h 792303"/>
                <a:gd name="connsiteX12" fmla="*/ 48498 w 2345388"/>
                <a:gd name="connsiteY12" fmla="*/ 140301 h 792303"/>
                <a:gd name="connsiteX13" fmla="*/ 0 w 2345388"/>
                <a:gd name="connsiteY13" fmla="*/ 221612 h 792303"/>
                <a:gd name="connsiteX14" fmla="*/ 19923 w 2345388"/>
                <a:gd name="connsiteY14" fmla="*/ 361177 h 792303"/>
                <a:gd name="connsiteX15" fmla="*/ 99491 w 2345388"/>
                <a:gd name="connsiteY15" fmla="*/ 521940 h 792303"/>
                <a:gd name="connsiteX16" fmla="*/ 200722 w 2345388"/>
                <a:gd name="connsiteY16" fmla="*/ 639725 h 792303"/>
                <a:gd name="connsiteX17" fmla="*/ 468468 w 2345388"/>
                <a:gd name="connsiteY17" fmla="*/ 727308 h 792303"/>
                <a:gd name="connsiteX18" fmla="*/ 761652 w 2345388"/>
                <a:gd name="connsiteY18" fmla="*/ 732826 h 792303"/>
                <a:gd name="connsiteX19" fmla="*/ 952385 w 2345388"/>
                <a:gd name="connsiteY19" fmla="*/ 696236 h 792303"/>
                <a:gd name="connsiteX20" fmla="*/ 1144336 w 2345388"/>
                <a:gd name="connsiteY20" fmla="*/ 655521 h 792303"/>
                <a:gd name="connsiteX21" fmla="*/ 1285644 w 2345388"/>
                <a:gd name="connsiteY21" fmla="*/ 649250 h 792303"/>
                <a:gd name="connsiteX22" fmla="*/ 1416322 w 2345388"/>
                <a:gd name="connsiteY22" fmla="*/ 682703 h 792303"/>
                <a:gd name="connsiteX23" fmla="*/ 1572439 w 2345388"/>
                <a:gd name="connsiteY23" fmla="*/ 716157 h 792303"/>
                <a:gd name="connsiteX24" fmla="*/ 1741101 w 2345388"/>
                <a:gd name="connsiteY24" fmla="*/ 758380 h 792303"/>
                <a:gd name="connsiteX25" fmla="*/ 1907615 w 2345388"/>
                <a:gd name="connsiteY25" fmla="*/ 791079 h 792303"/>
                <a:gd name="connsiteX26" fmla="*/ 2054845 w 2345388"/>
                <a:gd name="connsiteY26" fmla="*/ 787943 h 792303"/>
                <a:gd name="connsiteX27" fmla="*/ 2236517 w 2345388"/>
                <a:gd name="connsiteY27" fmla="*/ 749727 h 792303"/>
                <a:gd name="connsiteX28" fmla="*/ 2331477 w 2345388"/>
                <a:gd name="connsiteY28" fmla="*/ 658775 h 792303"/>
                <a:gd name="connsiteX29" fmla="*/ 2341873 w 2345388"/>
                <a:gd name="connsiteY29" fmla="*/ 604645 h 792303"/>
                <a:gd name="connsiteX30" fmla="*/ 2308419 w 2345388"/>
                <a:gd name="connsiteY30" fmla="*/ 359318 h 792303"/>
                <a:gd name="connsiteX31" fmla="*/ 2297268 w 2345388"/>
                <a:gd name="connsiteY31" fmla="*/ 325864 h 792303"/>
                <a:gd name="connsiteX32" fmla="*/ 2274966 w 2345388"/>
                <a:gd name="connsiteY32" fmla="*/ 292411 h 792303"/>
                <a:gd name="connsiteX33" fmla="*/ 2230361 w 2345388"/>
                <a:gd name="connsiteY33" fmla="*/ 192050 h 792303"/>
                <a:gd name="connsiteX34" fmla="*/ 2152302 w 2345388"/>
                <a:gd name="connsiteY34" fmla="*/ 69386 h 792303"/>
                <a:gd name="connsiteX35" fmla="*/ 2118849 w 2345388"/>
                <a:gd name="connsiteY35" fmla="*/ 58235 h 792303"/>
                <a:gd name="connsiteX36" fmla="*/ 2096546 w 2345388"/>
                <a:gd name="connsiteY36" fmla="*/ 35933 h 792303"/>
                <a:gd name="connsiteX37" fmla="*/ 2063093 w 2345388"/>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97268 w 2366243"/>
                <a:gd name="connsiteY31" fmla="*/ 325864 h 792303"/>
                <a:gd name="connsiteX32" fmla="*/ 2274966 w 2366243"/>
                <a:gd name="connsiteY32" fmla="*/ 292411 h 792303"/>
                <a:gd name="connsiteX33" fmla="*/ 2230361 w 2366243"/>
                <a:gd name="connsiteY33" fmla="*/ 192050 h 792303"/>
                <a:gd name="connsiteX34" fmla="*/ 2152302 w 2366243"/>
                <a:gd name="connsiteY34" fmla="*/ 69386 h 792303"/>
                <a:gd name="connsiteX35" fmla="*/ 2118849 w 2366243"/>
                <a:gd name="connsiteY35" fmla="*/ 58235 h 792303"/>
                <a:gd name="connsiteX36" fmla="*/ 2096546 w 2366243"/>
                <a:gd name="connsiteY36" fmla="*/ 35933 h 792303"/>
                <a:gd name="connsiteX37" fmla="*/ 2063093 w 2366243"/>
                <a:gd name="connsiteY37" fmla="*/ 2479 h 792303"/>
                <a:gd name="connsiteX0" fmla="*/ 2063093 w 2366243"/>
                <a:gd name="connsiteY0" fmla="*/ 2479 h 792303"/>
                <a:gd name="connsiteX1" fmla="*/ 1828917 w 2366243"/>
                <a:gd name="connsiteY1" fmla="*/ 2479 h 792303"/>
                <a:gd name="connsiteX2" fmla="*/ 1527834 w 2366243"/>
                <a:gd name="connsiteY2" fmla="*/ 13630 h 792303"/>
                <a:gd name="connsiteX3" fmla="*/ 1472078 w 2366243"/>
                <a:gd name="connsiteY3" fmla="*/ 24781 h 792303"/>
                <a:gd name="connsiteX4" fmla="*/ 1371717 w 2366243"/>
                <a:gd name="connsiteY4" fmla="*/ 47084 h 792303"/>
                <a:gd name="connsiteX5" fmla="*/ 1260205 w 2366243"/>
                <a:gd name="connsiteY5" fmla="*/ 58235 h 792303"/>
                <a:gd name="connsiteX6" fmla="*/ 1193297 w 2366243"/>
                <a:gd name="connsiteY6" fmla="*/ 69386 h 792303"/>
                <a:gd name="connsiteX7" fmla="*/ 1059483 w 2366243"/>
                <a:gd name="connsiteY7" fmla="*/ 58235 h 792303"/>
                <a:gd name="connsiteX8" fmla="*/ 923926 w 2366243"/>
                <a:gd name="connsiteY8" fmla="*/ 24665 h 792303"/>
                <a:gd name="connsiteX9" fmla="*/ 723088 w 2366243"/>
                <a:gd name="connsiteY9" fmla="*/ 28673 h 792303"/>
                <a:gd name="connsiteX10" fmla="*/ 476367 w 2366243"/>
                <a:gd name="connsiteY10" fmla="*/ 69271 h 792303"/>
                <a:gd name="connsiteX11" fmla="*/ 174935 w 2366243"/>
                <a:gd name="connsiteY11" fmla="*/ 93198 h 792303"/>
                <a:gd name="connsiteX12" fmla="*/ 48498 w 2366243"/>
                <a:gd name="connsiteY12" fmla="*/ 140301 h 792303"/>
                <a:gd name="connsiteX13" fmla="*/ 0 w 2366243"/>
                <a:gd name="connsiteY13" fmla="*/ 221612 h 792303"/>
                <a:gd name="connsiteX14" fmla="*/ 19923 w 2366243"/>
                <a:gd name="connsiteY14" fmla="*/ 361177 h 792303"/>
                <a:gd name="connsiteX15" fmla="*/ 99491 w 2366243"/>
                <a:gd name="connsiteY15" fmla="*/ 521940 h 792303"/>
                <a:gd name="connsiteX16" fmla="*/ 200722 w 2366243"/>
                <a:gd name="connsiteY16" fmla="*/ 639725 h 792303"/>
                <a:gd name="connsiteX17" fmla="*/ 468468 w 2366243"/>
                <a:gd name="connsiteY17" fmla="*/ 727308 h 792303"/>
                <a:gd name="connsiteX18" fmla="*/ 761652 w 2366243"/>
                <a:gd name="connsiteY18" fmla="*/ 732826 h 792303"/>
                <a:gd name="connsiteX19" fmla="*/ 952385 w 2366243"/>
                <a:gd name="connsiteY19" fmla="*/ 696236 h 792303"/>
                <a:gd name="connsiteX20" fmla="*/ 1144336 w 2366243"/>
                <a:gd name="connsiteY20" fmla="*/ 655521 h 792303"/>
                <a:gd name="connsiteX21" fmla="*/ 1285644 w 2366243"/>
                <a:gd name="connsiteY21" fmla="*/ 649250 h 792303"/>
                <a:gd name="connsiteX22" fmla="*/ 1416322 w 2366243"/>
                <a:gd name="connsiteY22" fmla="*/ 682703 h 792303"/>
                <a:gd name="connsiteX23" fmla="*/ 1572439 w 2366243"/>
                <a:gd name="connsiteY23" fmla="*/ 716157 h 792303"/>
                <a:gd name="connsiteX24" fmla="*/ 1741101 w 2366243"/>
                <a:gd name="connsiteY24" fmla="*/ 758380 h 792303"/>
                <a:gd name="connsiteX25" fmla="*/ 1907615 w 2366243"/>
                <a:gd name="connsiteY25" fmla="*/ 791079 h 792303"/>
                <a:gd name="connsiteX26" fmla="*/ 2054845 w 2366243"/>
                <a:gd name="connsiteY26" fmla="*/ 787943 h 792303"/>
                <a:gd name="connsiteX27" fmla="*/ 2236517 w 2366243"/>
                <a:gd name="connsiteY27" fmla="*/ 749727 h 792303"/>
                <a:gd name="connsiteX28" fmla="*/ 2331477 w 2366243"/>
                <a:gd name="connsiteY28" fmla="*/ 658775 h 792303"/>
                <a:gd name="connsiteX29" fmla="*/ 2365686 w 2366243"/>
                <a:gd name="connsiteY29" fmla="*/ 545114 h 792303"/>
                <a:gd name="connsiteX30" fmla="*/ 2308419 w 2366243"/>
                <a:gd name="connsiteY30" fmla="*/ 359318 h 792303"/>
                <a:gd name="connsiteX31" fmla="*/ 2274966 w 2366243"/>
                <a:gd name="connsiteY31" fmla="*/ 292411 h 792303"/>
                <a:gd name="connsiteX32" fmla="*/ 2230361 w 2366243"/>
                <a:gd name="connsiteY32" fmla="*/ 192050 h 792303"/>
                <a:gd name="connsiteX33" fmla="*/ 2152302 w 2366243"/>
                <a:gd name="connsiteY33" fmla="*/ 69386 h 792303"/>
                <a:gd name="connsiteX34" fmla="*/ 2118849 w 2366243"/>
                <a:gd name="connsiteY34" fmla="*/ 58235 h 792303"/>
                <a:gd name="connsiteX35" fmla="*/ 2096546 w 2366243"/>
                <a:gd name="connsiteY35" fmla="*/ 35933 h 792303"/>
                <a:gd name="connsiteX36" fmla="*/ 2063093 w 23662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74966 w 2367643"/>
                <a:gd name="connsiteY31" fmla="*/ 292411 h 792303"/>
                <a:gd name="connsiteX32" fmla="*/ 2230361 w 2367643"/>
                <a:gd name="connsiteY32" fmla="*/ 192050 h 792303"/>
                <a:gd name="connsiteX33" fmla="*/ 2152302 w 2367643"/>
                <a:gd name="connsiteY33" fmla="*/ 69386 h 792303"/>
                <a:gd name="connsiteX34" fmla="*/ 2118849 w 2367643"/>
                <a:gd name="connsiteY34" fmla="*/ 58235 h 792303"/>
                <a:gd name="connsiteX35" fmla="*/ 2096546 w 2367643"/>
                <a:gd name="connsiteY35" fmla="*/ 35933 h 792303"/>
                <a:gd name="connsiteX36" fmla="*/ 2063093 w 2367643"/>
                <a:gd name="connsiteY36"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30361 w 2367643"/>
                <a:gd name="connsiteY31" fmla="*/ 192050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118849 w 2367643"/>
                <a:gd name="connsiteY33" fmla="*/ 58235 h 792303"/>
                <a:gd name="connsiteX34" fmla="*/ 2096546 w 2367643"/>
                <a:gd name="connsiteY34" fmla="*/ 35933 h 792303"/>
                <a:gd name="connsiteX35" fmla="*/ 2063093 w 2367643"/>
                <a:gd name="connsiteY35"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96546 w 2367643"/>
                <a:gd name="connsiteY33" fmla="*/ 35933 h 792303"/>
                <a:gd name="connsiteX34" fmla="*/ 2063093 w 2367643"/>
                <a:gd name="connsiteY34" fmla="*/ 2479 h 792303"/>
                <a:gd name="connsiteX0" fmla="*/ 2063093 w 2367643"/>
                <a:gd name="connsiteY0" fmla="*/ 2479 h 792303"/>
                <a:gd name="connsiteX1" fmla="*/ 1828917 w 2367643"/>
                <a:gd name="connsiteY1" fmla="*/ 2479 h 792303"/>
                <a:gd name="connsiteX2" fmla="*/ 1527834 w 2367643"/>
                <a:gd name="connsiteY2" fmla="*/ 13630 h 792303"/>
                <a:gd name="connsiteX3" fmla="*/ 1472078 w 2367643"/>
                <a:gd name="connsiteY3" fmla="*/ 24781 h 792303"/>
                <a:gd name="connsiteX4" fmla="*/ 1371717 w 2367643"/>
                <a:gd name="connsiteY4" fmla="*/ 47084 h 792303"/>
                <a:gd name="connsiteX5" fmla="*/ 1260205 w 2367643"/>
                <a:gd name="connsiteY5" fmla="*/ 58235 h 792303"/>
                <a:gd name="connsiteX6" fmla="*/ 1193297 w 2367643"/>
                <a:gd name="connsiteY6" fmla="*/ 69386 h 792303"/>
                <a:gd name="connsiteX7" fmla="*/ 1059483 w 2367643"/>
                <a:gd name="connsiteY7" fmla="*/ 58235 h 792303"/>
                <a:gd name="connsiteX8" fmla="*/ 923926 w 2367643"/>
                <a:gd name="connsiteY8" fmla="*/ 24665 h 792303"/>
                <a:gd name="connsiteX9" fmla="*/ 723088 w 2367643"/>
                <a:gd name="connsiteY9" fmla="*/ 28673 h 792303"/>
                <a:gd name="connsiteX10" fmla="*/ 476367 w 2367643"/>
                <a:gd name="connsiteY10" fmla="*/ 69271 h 792303"/>
                <a:gd name="connsiteX11" fmla="*/ 174935 w 2367643"/>
                <a:gd name="connsiteY11" fmla="*/ 93198 h 792303"/>
                <a:gd name="connsiteX12" fmla="*/ 48498 w 2367643"/>
                <a:gd name="connsiteY12" fmla="*/ 140301 h 792303"/>
                <a:gd name="connsiteX13" fmla="*/ 0 w 2367643"/>
                <a:gd name="connsiteY13" fmla="*/ 221612 h 792303"/>
                <a:gd name="connsiteX14" fmla="*/ 19923 w 2367643"/>
                <a:gd name="connsiteY14" fmla="*/ 361177 h 792303"/>
                <a:gd name="connsiteX15" fmla="*/ 99491 w 2367643"/>
                <a:gd name="connsiteY15" fmla="*/ 521940 h 792303"/>
                <a:gd name="connsiteX16" fmla="*/ 200722 w 2367643"/>
                <a:gd name="connsiteY16" fmla="*/ 639725 h 792303"/>
                <a:gd name="connsiteX17" fmla="*/ 468468 w 2367643"/>
                <a:gd name="connsiteY17" fmla="*/ 727308 h 792303"/>
                <a:gd name="connsiteX18" fmla="*/ 761652 w 2367643"/>
                <a:gd name="connsiteY18" fmla="*/ 732826 h 792303"/>
                <a:gd name="connsiteX19" fmla="*/ 952385 w 2367643"/>
                <a:gd name="connsiteY19" fmla="*/ 696236 h 792303"/>
                <a:gd name="connsiteX20" fmla="*/ 1144336 w 2367643"/>
                <a:gd name="connsiteY20" fmla="*/ 655521 h 792303"/>
                <a:gd name="connsiteX21" fmla="*/ 1285644 w 2367643"/>
                <a:gd name="connsiteY21" fmla="*/ 649250 h 792303"/>
                <a:gd name="connsiteX22" fmla="*/ 1416322 w 2367643"/>
                <a:gd name="connsiteY22" fmla="*/ 682703 h 792303"/>
                <a:gd name="connsiteX23" fmla="*/ 1572439 w 2367643"/>
                <a:gd name="connsiteY23" fmla="*/ 716157 h 792303"/>
                <a:gd name="connsiteX24" fmla="*/ 1741101 w 2367643"/>
                <a:gd name="connsiteY24" fmla="*/ 758380 h 792303"/>
                <a:gd name="connsiteX25" fmla="*/ 1907615 w 2367643"/>
                <a:gd name="connsiteY25" fmla="*/ 791079 h 792303"/>
                <a:gd name="connsiteX26" fmla="*/ 2054845 w 2367643"/>
                <a:gd name="connsiteY26" fmla="*/ 787943 h 792303"/>
                <a:gd name="connsiteX27" fmla="*/ 2236517 w 2367643"/>
                <a:gd name="connsiteY27" fmla="*/ 749727 h 792303"/>
                <a:gd name="connsiteX28" fmla="*/ 2331477 w 2367643"/>
                <a:gd name="connsiteY28" fmla="*/ 658775 h 792303"/>
                <a:gd name="connsiteX29" fmla="*/ 2365686 w 2367643"/>
                <a:gd name="connsiteY29" fmla="*/ 545114 h 792303"/>
                <a:gd name="connsiteX30" fmla="*/ 2279844 w 2367643"/>
                <a:gd name="connsiteY30" fmla="*/ 359318 h 792303"/>
                <a:gd name="connsiteX31" fmla="*/ 2201786 w 2367643"/>
                <a:gd name="connsiteY31" fmla="*/ 194431 h 792303"/>
                <a:gd name="connsiteX32" fmla="*/ 2152302 w 2367643"/>
                <a:gd name="connsiteY32" fmla="*/ 69386 h 792303"/>
                <a:gd name="connsiteX33" fmla="*/ 2063093 w 2367643"/>
                <a:gd name="connsiteY33" fmla="*/ 2479 h 792303"/>
                <a:gd name="connsiteX0" fmla="*/ 1998799 w 2367643"/>
                <a:gd name="connsiteY0" fmla="*/ 26194 h 789824"/>
                <a:gd name="connsiteX1" fmla="*/ 1828917 w 2367643"/>
                <a:gd name="connsiteY1" fmla="*/ 0 h 789824"/>
                <a:gd name="connsiteX2" fmla="*/ 1527834 w 2367643"/>
                <a:gd name="connsiteY2" fmla="*/ 11151 h 789824"/>
                <a:gd name="connsiteX3" fmla="*/ 1472078 w 2367643"/>
                <a:gd name="connsiteY3" fmla="*/ 22302 h 789824"/>
                <a:gd name="connsiteX4" fmla="*/ 1371717 w 2367643"/>
                <a:gd name="connsiteY4" fmla="*/ 44605 h 789824"/>
                <a:gd name="connsiteX5" fmla="*/ 1260205 w 2367643"/>
                <a:gd name="connsiteY5" fmla="*/ 55756 h 789824"/>
                <a:gd name="connsiteX6" fmla="*/ 1193297 w 2367643"/>
                <a:gd name="connsiteY6" fmla="*/ 66907 h 789824"/>
                <a:gd name="connsiteX7" fmla="*/ 1059483 w 2367643"/>
                <a:gd name="connsiteY7" fmla="*/ 55756 h 789824"/>
                <a:gd name="connsiteX8" fmla="*/ 923926 w 2367643"/>
                <a:gd name="connsiteY8" fmla="*/ 22186 h 789824"/>
                <a:gd name="connsiteX9" fmla="*/ 723088 w 2367643"/>
                <a:gd name="connsiteY9" fmla="*/ 26194 h 789824"/>
                <a:gd name="connsiteX10" fmla="*/ 476367 w 2367643"/>
                <a:gd name="connsiteY10" fmla="*/ 66792 h 789824"/>
                <a:gd name="connsiteX11" fmla="*/ 174935 w 2367643"/>
                <a:gd name="connsiteY11" fmla="*/ 90719 h 789824"/>
                <a:gd name="connsiteX12" fmla="*/ 48498 w 2367643"/>
                <a:gd name="connsiteY12" fmla="*/ 137822 h 789824"/>
                <a:gd name="connsiteX13" fmla="*/ 0 w 2367643"/>
                <a:gd name="connsiteY13" fmla="*/ 219133 h 789824"/>
                <a:gd name="connsiteX14" fmla="*/ 19923 w 2367643"/>
                <a:gd name="connsiteY14" fmla="*/ 358698 h 789824"/>
                <a:gd name="connsiteX15" fmla="*/ 99491 w 2367643"/>
                <a:gd name="connsiteY15" fmla="*/ 519461 h 789824"/>
                <a:gd name="connsiteX16" fmla="*/ 200722 w 2367643"/>
                <a:gd name="connsiteY16" fmla="*/ 637246 h 789824"/>
                <a:gd name="connsiteX17" fmla="*/ 468468 w 2367643"/>
                <a:gd name="connsiteY17" fmla="*/ 724829 h 789824"/>
                <a:gd name="connsiteX18" fmla="*/ 761652 w 2367643"/>
                <a:gd name="connsiteY18" fmla="*/ 730347 h 789824"/>
                <a:gd name="connsiteX19" fmla="*/ 952385 w 2367643"/>
                <a:gd name="connsiteY19" fmla="*/ 693757 h 789824"/>
                <a:gd name="connsiteX20" fmla="*/ 1144336 w 2367643"/>
                <a:gd name="connsiteY20" fmla="*/ 653042 h 789824"/>
                <a:gd name="connsiteX21" fmla="*/ 1285644 w 2367643"/>
                <a:gd name="connsiteY21" fmla="*/ 646771 h 789824"/>
                <a:gd name="connsiteX22" fmla="*/ 1416322 w 2367643"/>
                <a:gd name="connsiteY22" fmla="*/ 680224 h 789824"/>
                <a:gd name="connsiteX23" fmla="*/ 1572439 w 2367643"/>
                <a:gd name="connsiteY23" fmla="*/ 713678 h 789824"/>
                <a:gd name="connsiteX24" fmla="*/ 1741101 w 2367643"/>
                <a:gd name="connsiteY24" fmla="*/ 755901 h 789824"/>
                <a:gd name="connsiteX25" fmla="*/ 1907615 w 2367643"/>
                <a:gd name="connsiteY25" fmla="*/ 788600 h 789824"/>
                <a:gd name="connsiteX26" fmla="*/ 2054845 w 2367643"/>
                <a:gd name="connsiteY26" fmla="*/ 785464 h 789824"/>
                <a:gd name="connsiteX27" fmla="*/ 2236517 w 2367643"/>
                <a:gd name="connsiteY27" fmla="*/ 747248 h 789824"/>
                <a:gd name="connsiteX28" fmla="*/ 2331477 w 2367643"/>
                <a:gd name="connsiteY28" fmla="*/ 656296 h 789824"/>
                <a:gd name="connsiteX29" fmla="*/ 2365686 w 2367643"/>
                <a:gd name="connsiteY29" fmla="*/ 542635 h 789824"/>
                <a:gd name="connsiteX30" fmla="*/ 2279844 w 2367643"/>
                <a:gd name="connsiteY30" fmla="*/ 356839 h 789824"/>
                <a:gd name="connsiteX31" fmla="*/ 2201786 w 2367643"/>
                <a:gd name="connsiteY31" fmla="*/ 191952 h 789824"/>
                <a:gd name="connsiteX32" fmla="*/ 2152302 w 2367643"/>
                <a:gd name="connsiteY32" fmla="*/ 66907 h 789824"/>
                <a:gd name="connsiteX33" fmla="*/ 1998799 w 2367643"/>
                <a:gd name="connsiteY33" fmla="*/ 26194 h 789824"/>
                <a:gd name="connsiteX0" fmla="*/ 1998799 w 2367643"/>
                <a:gd name="connsiteY0" fmla="*/ 15050 h 778680"/>
                <a:gd name="connsiteX1" fmla="*/ 1769386 w 2367643"/>
                <a:gd name="connsiteY1" fmla="*/ 12669 h 778680"/>
                <a:gd name="connsiteX2" fmla="*/ 1527834 w 2367643"/>
                <a:gd name="connsiteY2" fmla="*/ 7 h 778680"/>
                <a:gd name="connsiteX3" fmla="*/ 1472078 w 2367643"/>
                <a:gd name="connsiteY3" fmla="*/ 11158 h 778680"/>
                <a:gd name="connsiteX4" fmla="*/ 1371717 w 2367643"/>
                <a:gd name="connsiteY4" fmla="*/ 33461 h 778680"/>
                <a:gd name="connsiteX5" fmla="*/ 1260205 w 2367643"/>
                <a:gd name="connsiteY5" fmla="*/ 44612 h 778680"/>
                <a:gd name="connsiteX6" fmla="*/ 1193297 w 2367643"/>
                <a:gd name="connsiteY6" fmla="*/ 55763 h 778680"/>
                <a:gd name="connsiteX7" fmla="*/ 1059483 w 2367643"/>
                <a:gd name="connsiteY7" fmla="*/ 44612 h 778680"/>
                <a:gd name="connsiteX8" fmla="*/ 923926 w 2367643"/>
                <a:gd name="connsiteY8" fmla="*/ 11042 h 778680"/>
                <a:gd name="connsiteX9" fmla="*/ 723088 w 2367643"/>
                <a:gd name="connsiteY9" fmla="*/ 15050 h 778680"/>
                <a:gd name="connsiteX10" fmla="*/ 476367 w 2367643"/>
                <a:gd name="connsiteY10" fmla="*/ 55648 h 778680"/>
                <a:gd name="connsiteX11" fmla="*/ 174935 w 2367643"/>
                <a:gd name="connsiteY11" fmla="*/ 79575 h 778680"/>
                <a:gd name="connsiteX12" fmla="*/ 48498 w 2367643"/>
                <a:gd name="connsiteY12" fmla="*/ 126678 h 778680"/>
                <a:gd name="connsiteX13" fmla="*/ 0 w 2367643"/>
                <a:gd name="connsiteY13" fmla="*/ 207989 h 778680"/>
                <a:gd name="connsiteX14" fmla="*/ 19923 w 2367643"/>
                <a:gd name="connsiteY14" fmla="*/ 347554 h 778680"/>
                <a:gd name="connsiteX15" fmla="*/ 99491 w 2367643"/>
                <a:gd name="connsiteY15" fmla="*/ 508317 h 778680"/>
                <a:gd name="connsiteX16" fmla="*/ 200722 w 2367643"/>
                <a:gd name="connsiteY16" fmla="*/ 626102 h 778680"/>
                <a:gd name="connsiteX17" fmla="*/ 468468 w 2367643"/>
                <a:gd name="connsiteY17" fmla="*/ 713685 h 778680"/>
                <a:gd name="connsiteX18" fmla="*/ 761652 w 2367643"/>
                <a:gd name="connsiteY18" fmla="*/ 719203 h 778680"/>
                <a:gd name="connsiteX19" fmla="*/ 952385 w 2367643"/>
                <a:gd name="connsiteY19" fmla="*/ 682613 h 778680"/>
                <a:gd name="connsiteX20" fmla="*/ 1144336 w 2367643"/>
                <a:gd name="connsiteY20" fmla="*/ 641898 h 778680"/>
                <a:gd name="connsiteX21" fmla="*/ 1285644 w 2367643"/>
                <a:gd name="connsiteY21" fmla="*/ 635627 h 778680"/>
                <a:gd name="connsiteX22" fmla="*/ 1416322 w 2367643"/>
                <a:gd name="connsiteY22" fmla="*/ 669080 h 778680"/>
                <a:gd name="connsiteX23" fmla="*/ 1572439 w 2367643"/>
                <a:gd name="connsiteY23" fmla="*/ 702534 h 778680"/>
                <a:gd name="connsiteX24" fmla="*/ 1741101 w 2367643"/>
                <a:gd name="connsiteY24" fmla="*/ 744757 h 778680"/>
                <a:gd name="connsiteX25" fmla="*/ 1907615 w 2367643"/>
                <a:gd name="connsiteY25" fmla="*/ 777456 h 778680"/>
                <a:gd name="connsiteX26" fmla="*/ 2054845 w 2367643"/>
                <a:gd name="connsiteY26" fmla="*/ 774320 h 778680"/>
                <a:gd name="connsiteX27" fmla="*/ 2236517 w 2367643"/>
                <a:gd name="connsiteY27" fmla="*/ 736104 h 778680"/>
                <a:gd name="connsiteX28" fmla="*/ 2331477 w 2367643"/>
                <a:gd name="connsiteY28" fmla="*/ 645152 h 778680"/>
                <a:gd name="connsiteX29" fmla="*/ 2365686 w 2367643"/>
                <a:gd name="connsiteY29" fmla="*/ 531491 h 778680"/>
                <a:gd name="connsiteX30" fmla="*/ 2279844 w 2367643"/>
                <a:gd name="connsiteY30" fmla="*/ 345695 h 778680"/>
                <a:gd name="connsiteX31" fmla="*/ 2201786 w 2367643"/>
                <a:gd name="connsiteY31" fmla="*/ 180808 h 778680"/>
                <a:gd name="connsiteX32" fmla="*/ 2152302 w 2367643"/>
                <a:gd name="connsiteY32" fmla="*/ 55763 h 778680"/>
                <a:gd name="connsiteX33" fmla="*/ 1998799 w 2367643"/>
                <a:gd name="connsiteY33" fmla="*/ 15050 h 778680"/>
                <a:gd name="connsiteX0" fmla="*/ 1998799 w 2367643"/>
                <a:gd name="connsiteY0" fmla="*/ 15451 h 779081"/>
                <a:gd name="connsiteX1" fmla="*/ 1769386 w 2367643"/>
                <a:gd name="connsiteY1" fmla="*/ 13070 h 779081"/>
                <a:gd name="connsiteX2" fmla="*/ 1527834 w 2367643"/>
                <a:gd name="connsiteY2" fmla="*/ 408 h 779081"/>
                <a:gd name="connsiteX3" fmla="*/ 1371717 w 2367643"/>
                <a:gd name="connsiteY3" fmla="*/ 33862 h 779081"/>
                <a:gd name="connsiteX4" fmla="*/ 1260205 w 2367643"/>
                <a:gd name="connsiteY4" fmla="*/ 45013 h 779081"/>
                <a:gd name="connsiteX5" fmla="*/ 1193297 w 2367643"/>
                <a:gd name="connsiteY5" fmla="*/ 56164 h 779081"/>
                <a:gd name="connsiteX6" fmla="*/ 1059483 w 2367643"/>
                <a:gd name="connsiteY6" fmla="*/ 45013 h 779081"/>
                <a:gd name="connsiteX7" fmla="*/ 923926 w 2367643"/>
                <a:gd name="connsiteY7" fmla="*/ 11443 h 779081"/>
                <a:gd name="connsiteX8" fmla="*/ 723088 w 2367643"/>
                <a:gd name="connsiteY8" fmla="*/ 15451 h 779081"/>
                <a:gd name="connsiteX9" fmla="*/ 476367 w 2367643"/>
                <a:gd name="connsiteY9" fmla="*/ 56049 h 779081"/>
                <a:gd name="connsiteX10" fmla="*/ 174935 w 2367643"/>
                <a:gd name="connsiteY10" fmla="*/ 79976 h 779081"/>
                <a:gd name="connsiteX11" fmla="*/ 48498 w 2367643"/>
                <a:gd name="connsiteY11" fmla="*/ 127079 h 779081"/>
                <a:gd name="connsiteX12" fmla="*/ 0 w 2367643"/>
                <a:gd name="connsiteY12" fmla="*/ 208390 h 779081"/>
                <a:gd name="connsiteX13" fmla="*/ 19923 w 2367643"/>
                <a:gd name="connsiteY13" fmla="*/ 347955 h 779081"/>
                <a:gd name="connsiteX14" fmla="*/ 99491 w 2367643"/>
                <a:gd name="connsiteY14" fmla="*/ 508718 h 779081"/>
                <a:gd name="connsiteX15" fmla="*/ 200722 w 2367643"/>
                <a:gd name="connsiteY15" fmla="*/ 626503 h 779081"/>
                <a:gd name="connsiteX16" fmla="*/ 468468 w 2367643"/>
                <a:gd name="connsiteY16" fmla="*/ 714086 h 779081"/>
                <a:gd name="connsiteX17" fmla="*/ 761652 w 2367643"/>
                <a:gd name="connsiteY17" fmla="*/ 719604 h 779081"/>
                <a:gd name="connsiteX18" fmla="*/ 952385 w 2367643"/>
                <a:gd name="connsiteY18" fmla="*/ 683014 h 779081"/>
                <a:gd name="connsiteX19" fmla="*/ 1144336 w 2367643"/>
                <a:gd name="connsiteY19" fmla="*/ 642299 h 779081"/>
                <a:gd name="connsiteX20" fmla="*/ 1285644 w 2367643"/>
                <a:gd name="connsiteY20" fmla="*/ 636028 h 779081"/>
                <a:gd name="connsiteX21" fmla="*/ 1416322 w 2367643"/>
                <a:gd name="connsiteY21" fmla="*/ 669481 h 779081"/>
                <a:gd name="connsiteX22" fmla="*/ 1572439 w 2367643"/>
                <a:gd name="connsiteY22" fmla="*/ 702935 h 779081"/>
                <a:gd name="connsiteX23" fmla="*/ 1741101 w 2367643"/>
                <a:gd name="connsiteY23" fmla="*/ 745158 h 779081"/>
                <a:gd name="connsiteX24" fmla="*/ 1907615 w 2367643"/>
                <a:gd name="connsiteY24" fmla="*/ 777857 h 779081"/>
                <a:gd name="connsiteX25" fmla="*/ 2054845 w 2367643"/>
                <a:gd name="connsiteY25" fmla="*/ 774721 h 779081"/>
                <a:gd name="connsiteX26" fmla="*/ 2236517 w 2367643"/>
                <a:gd name="connsiteY26" fmla="*/ 736505 h 779081"/>
                <a:gd name="connsiteX27" fmla="*/ 2331477 w 2367643"/>
                <a:gd name="connsiteY27" fmla="*/ 645553 h 779081"/>
                <a:gd name="connsiteX28" fmla="*/ 2365686 w 2367643"/>
                <a:gd name="connsiteY28" fmla="*/ 531892 h 779081"/>
                <a:gd name="connsiteX29" fmla="*/ 2279844 w 2367643"/>
                <a:gd name="connsiteY29" fmla="*/ 346096 h 779081"/>
                <a:gd name="connsiteX30" fmla="*/ 2201786 w 2367643"/>
                <a:gd name="connsiteY30" fmla="*/ 181209 h 779081"/>
                <a:gd name="connsiteX31" fmla="*/ 2152302 w 2367643"/>
                <a:gd name="connsiteY31" fmla="*/ 56164 h 779081"/>
                <a:gd name="connsiteX32" fmla="*/ 1998799 w 2367643"/>
                <a:gd name="connsiteY32" fmla="*/ 15451 h 779081"/>
                <a:gd name="connsiteX0" fmla="*/ 1998799 w 2367643"/>
                <a:gd name="connsiteY0" fmla="*/ 6869 h 770499"/>
                <a:gd name="connsiteX1" fmla="*/ 1769386 w 2367643"/>
                <a:gd name="connsiteY1" fmla="*/ 4488 h 770499"/>
                <a:gd name="connsiteX2" fmla="*/ 1489734 w 2367643"/>
                <a:gd name="connsiteY2" fmla="*/ 10876 h 770499"/>
                <a:gd name="connsiteX3" fmla="*/ 1371717 w 2367643"/>
                <a:gd name="connsiteY3" fmla="*/ 25280 h 770499"/>
                <a:gd name="connsiteX4" fmla="*/ 1260205 w 2367643"/>
                <a:gd name="connsiteY4" fmla="*/ 36431 h 770499"/>
                <a:gd name="connsiteX5" fmla="*/ 1193297 w 2367643"/>
                <a:gd name="connsiteY5" fmla="*/ 47582 h 770499"/>
                <a:gd name="connsiteX6" fmla="*/ 1059483 w 2367643"/>
                <a:gd name="connsiteY6" fmla="*/ 36431 h 770499"/>
                <a:gd name="connsiteX7" fmla="*/ 923926 w 2367643"/>
                <a:gd name="connsiteY7" fmla="*/ 2861 h 770499"/>
                <a:gd name="connsiteX8" fmla="*/ 723088 w 2367643"/>
                <a:gd name="connsiteY8" fmla="*/ 6869 h 770499"/>
                <a:gd name="connsiteX9" fmla="*/ 476367 w 2367643"/>
                <a:gd name="connsiteY9" fmla="*/ 47467 h 770499"/>
                <a:gd name="connsiteX10" fmla="*/ 174935 w 2367643"/>
                <a:gd name="connsiteY10" fmla="*/ 71394 h 770499"/>
                <a:gd name="connsiteX11" fmla="*/ 48498 w 2367643"/>
                <a:gd name="connsiteY11" fmla="*/ 118497 h 770499"/>
                <a:gd name="connsiteX12" fmla="*/ 0 w 2367643"/>
                <a:gd name="connsiteY12" fmla="*/ 199808 h 770499"/>
                <a:gd name="connsiteX13" fmla="*/ 19923 w 2367643"/>
                <a:gd name="connsiteY13" fmla="*/ 339373 h 770499"/>
                <a:gd name="connsiteX14" fmla="*/ 99491 w 2367643"/>
                <a:gd name="connsiteY14" fmla="*/ 500136 h 770499"/>
                <a:gd name="connsiteX15" fmla="*/ 200722 w 2367643"/>
                <a:gd name="connsiteY15" fmla="*/ 617921 h 770499"/>
                <a:gd name="connsiteX16" fmla="*/ 468468 w 2367643"/>
                <a:gd name="connsiteY16" fmla="*/ 705504 h 770499"/>
                <a:gd name="connsiteX17" fmla="*/ 761652 w 2367643"/>
                <a:gd name="connsiteY17" fmla="*/ 711022 h 770499"/>
                <a:gd name="connsiteX18" fmla="*/ 952385 w 2367643"/>
                <a:gd name="connsiteY18" fmla="*/ 674432 h 770499"/>
                <a:gd name="connsiteX19" fmla="*/ 1144336 w 2367643"/>
                <a:gd name="connsiteY19" fmla="*/ 633717 h 770499"/>
                <a:gd name="connsiteX20" fmla="*/ 1285644 w 2367643"/>
                <a:gd name="connsiteY20" fmla="*/ 627446 h 770499"/>
                <a:gd name="connsiteX21" fmla="*/ 1416322 w 2367643"/>
                <a:gd name="connsiteY21" fmla="*/ 660899 h 770499"/>
                <a:gd name="connsiteX22" fmla="*/ 1572439 w 2367643"/>
                <a:gd name="connsiteY22" fmla="*/ 694353 h 770499"/>
                <a:gd name="connsiteX23" fmla="*/ 1741101 w 2367643"/>
                <a:gd name="connsiteY23" fmla="*/ 736576 h 770499"/>
                <a:gd name="connsiteX24" fmla="*/ 1907615 w 2367643"/>
                <a:gd name="connsiteY24" fmla="*/ 769275 h 770499"/>
                <a:gd name="connsiteX25" fmla="*/ 2054845 w 2367643"/>
                <a:gd name="connsiteY25" fmla="*/ 766139 h 770499"/>
                <a:gd name="connsiteX26" fmla="*/ 2236517 w 2367643"/>
                <a:gd name="connsiteY26" fmla="*/ 727923 h 770499"/>
                <a:gd name="connsiteX27" fmla="*/ 2331477 w 2367643"/>
                <a:gd name="connsiteY27" fmla="*/ 636971 h 770499"/>
                <a:gd name="connsiteX28" fmla="*/ 2365686 w 2367643"/>
                <a:gd name="connsiteY28" fmla="*/ 523310 h 770499"/>
                <a:gd name="connsiteX29" fmla="*/ 2279844 w 2367643"/>
                <a:gd name="connsiteY29" fmla="*/ 337514 h 770499"/>
                <a:gd name="connsiteX30" fmla="*/ 2201786 w 2367643"/>
                <a:gd name="connsiteY30" fmla="*/ 172627 h 770499"/>
                <a:gd name="connsiteX31" fmla="*/ 2152302 w 2367643"/>
                <a:gd name="connsiteY31" fmla="*/ 47582 h 770499"/>
                <a:gd name="connsiteX32" fmla="*/ 1998799 w 2367643"/>
                <a:gd name="connsiteY32"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201786 w 2367643"/>
                <a:gd name="connsiteY29" fmla="*/ 172627 h 770499"/>
                <a:gd name="connsiteX30" fmla="*/ 2152302 w 2367643"/>
                <a:gd name="connsiteY30" fmla="*/ 47582 h 770499"/>
                <a:gd name="connsiteX31" fmla="*/ 1998799 w 2367643"/>
                <a:gd name="connsiteY31" fmla="*/ 6869 h 770499"/>
                <a:gd name="connsiteX0" fmla="*/ 1998799 w 2367643"/>
                <a:gd name="connsiteY0" fmla="*/ 6869 h 770499"/>
                <a:gd name="connsiteX1" fmla="*/ 1769386 w 2367643"/>
                <a:gd name="connsiteY1" fmla="*/ 4488 h 770499"/>
                <a:gd name="connsiteX2" fmla="*/ 1489734 w 2367643"/>
                <a:gd name="connsiteY2" fmla="*/ 10876 h 770499"/>
                <a:gd name="connsiteX3" fmla="*/ 1260205 w 2367643"/>
                <a:gd name="connsiteY3" fmla="*/ 36431 h 770499"/>
                <a:gd name="connsiteX4" fmla="*/ 1193297 w 2367643"/>
                <a:gd name="connsiteY4" fmla="*/ 47582 h 770499"/>
                <a:gd name="connsiteX5" fmla="*/ 1059483 w 2367643"/>
                <a:gd name="connsiteY5" fmla="*/ 36431 h 770499"/>
                <a:gd name="connsiteX6" fmla="*/ 923926 w 2367643"/>
                <a:gd name="connsiteY6" fmla="*/ 2861 h 770499"/>
                <a:gd name="connsiteX7" fmla="*/ 723088 w 2367643"/>
                <a:gd name="connsiteY7" fmla="*/ 6869 h 770499"/>
                <a:gd name="connsiteX8" fmla="*/ 476367 w 2367643"/>
                <a:gd name="connsiteY8" fmla="*/ 47467 h 770499"/>
                <a:gd name="connsiteX9" fmla="*/ 174935 w 2367643"/>
                <a:gd name="connsiteY9" fmla="*/ 71394 h 770499"/>
                <a:gd name="connsiteX10" fmla="*/ 48498 w 2367643"/>
                <a:gd name="connsiteY10" fmla="*/ 118497 h 770499"/>
                <a:gd name="connsiteX11" fmla="*/ 0 w 2367643"/>
                <a:gd name="connsiteY11" fmla="*/ 199808 h 770499"/>
                <a:gd name="connsiteX12" fmla="*/ 19923 w 2367643"/>
                <a:gd name="connsiteY12" fmla="*/ 339373 h 770499"/>
                <a:gd name="connsiteX13" fmla="*/ 99491 w 2367643"/>
                <a:gd name="connsiteY13" fmla="*/ 500136 h 770499"/>
                <a:gd name="connsiteX14" fmla="*/ 200722 w 2367643"/>
                <a:gd name="connsiteY14" fmla="*/ 617921 h 770499"/>
                <a:gd name="connsiteX15" fmla="*/ 468468 w 2367643"/>
                <a:gd name="connsiteY15" fmla="*/ 705504 h 770499"/>
                <a:gd name="connsiteX16" fmla="*/ 761652 w 2367643"/>
                <a:gd name="connsiteY16" fmla="*/ 711022 h 770499"/>
                <a:gd name="connsiteX17" fmla="*/ 952385 w 2367643"/>
                <a:gd name="connsiteY17" fmla="*/ 674432 h 770499"/>
                <a:gd name="connsiteX18" fmla="*/ 1144336 w 2367643"/>
                <a:gd name="connsiteY18" fmla="*/ 633717 h 770499"/>
                <a:gd name="connsiteX19" fmla="*/ 1285644 w 2367643"/>
                <a:gd name="connsiteY19" fmla="*/ 627446 h 770499"/>
                <a:gd name="connsiteX20" fmla="*/ 1416322 w 2367643"/>
                <a:gd name="connsiteY20" fmla="*/ 660899 h 770499"/>
                <a:gd name="connsiteX21" fmla="*/ 1572439 w 2367643"/>
                <a:gd name="connsiteY21" fmla="*/ 694353 h 770499"/>
                <a:gd name="connsiteX22" fmla="*/ 1741101 w 2367643"/>
                <a:gd name="connsiteY22" fmla="*/ 736576 h 770499"/>
                <a:gd name="connsiteX23" fmla="*/ 1907615 w 2367643"/>
                <a:gd name="connsiteY23" fmla="*/ 769275 h 770499"/>
                <a:gd name="connsiteX24" fmla="*/ 2054845 w 2367643"/>
                <a:gd name="connsiteY24" fmla="*/ 766139 h 770499"/>
                <a:gd name="connsiteX25" fmla="*/ 2236517 w 2367643"/>
                <a:gd name="connsiteY25" fmla="*/ 727923 h 770499"/>
                <a:gd name="connsiteX26" fmla="*/ 2331477 w 2367643"/>
                <a:gd name="connsiteY26" fmla="*/ 636971 h 770499"/>
                <a:gd name="connsiteX27" fmla="*/ 2365686 w 2367643"/>
                <a:gd name="connsiteY27" fmla="*/ 523310 h 770499"/>
                <a:gd name="connsiteX28" fmla="*/ 2279844 w 2367643"/>
                <a:gd name="connsiteY28" fmla="*/ 337514 h 770499"/>
                <a:gd name="connsiteX29" fmla="*/ 2192261 w 2367643"/>
                <a:gd name="connsiteY29" fmla="*/ 179771 h 770499"/>
                <a:gd name="connsiteX30" fmla="*/ 2152302 w 2367643"/>
                <a:gd name="connsiteY30" fmla="*/ 47582 h 770499"/>
                <a:gd name="connsiteX31" fmla="*/ 1998799 w 2367643"/>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52385 w 2367911"/>
                <a:gd name="connsiteY17" fmla="*/ 674432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 name="connsiteX0" fmla="*/ 1998799 w 2367911"/>
                <a:gd name="connsiteY0" fmla="*/ 6869 h 770499"/>
                <a:gd name="connsiteX1" fmla="*/ 1769386 w 2367911"/>
                <a:gd name="connsiteY1" fmla="*/ 4488 h 770499"/>
                <a:gd name="connsiteX2" fmla="*/ 1489734 w 2367911"/>
                <a:gd name="connsiteY2" fmla="*/ 10876 h 770499"/>
                <a:gd name="connsiteX3" fmla="*/ 1260205 w 2367911"/>
                <a:gd name="connsiteY3" fmla="*/ 36431 h 770499"/>
                <a:gd name="connsiteX4" fmla="*/ 1193297 w 2367911"/>
                <a:gd name="connsiteY4" fmla="*/ 47582 h 770499"/>
                <a:gd name="connsiteX5" fmla="*/ 1059483 w 2367911"/>
                <a:gd name="connsiteY5" fmla="*/ 36431 h 770499"/>
                <a:gd name="connsiteX6" fmla="*/ 923926 w 2367911"/>
                <a:gd name="connsiteY6" fmla="*/ 2861 h 770499"/>
                <a:gd name="connsiteX7" fmla="*/ 723088 w 2367911"/>
                <a:gd name="connsiteY7" fmla="*/ 6869 h 770499"/>
                <a:gd name="connsiteX8" fmla="*/ 476367 w 2367911"/>
                <a:gd name="connsiteY8" fmla="*/ 47467 h 770499"/>
                <a:gd name="connsiteX9" fmla="*/ 174935 w 2367911"/>
                <a:gd name="connsiteY9" fmla="*/ 71394 h 770499"/>
                <a:gd name="connsiteX10" fmla="*/ 48498 w 2367911"/>
                <a:gd name="connsiteY10" fmla="*/ 118497 h 770499"/>
                <a:gd name="connsiteX11" fmla="*/ 0 w 2367911"/>
                <a:gd name="connsiteY11" fmla="*/ 199808 h 770499"/>
                <a:gd name="connsiteX12" fmla="*/ 19923 w 2367911"/>
                <a:gd name="connsiteY12" fmla="*/ 339373 h 770499"/>
                <a:gd name="connsiteX13" fmla="*/ 99491 w 2367911"/>
                <a:gd name="connsiteY13" fmla="*/ 500136 h 770499"/>
                <a:gd name="connsiteX14" fmla="*/ 200722 w 2367911"/>
                <a:gd name="connsiteY14" fmla="*/ 617921 h 770499"/>
                <a:gd name="connsiteX15" fmla="*/ 468468 w 2367911"/>
                <a:gd name="connsiteY15" fmla="*/ 705504 h 770499"/>
                <a:gd name="connsiteX16" fmla="*/ 761652 w 2367911"/>
                <a:gd name="connsiteY16" fmla="*/ 711022 h 770499"/>
                <a:gd name="connsiteX17" fmla="*/ 940479 w 2367911"/>
                <a:gd name="connsiteY17" fmla="*/ 686338 h 770499"/>
                <a:gd name="connsiteX18" fmla="*/ 1144336 w 2367911"/>
                <a:gd name="connsiteY18" fmla="*/ 633717 h 770499"/>
                <a:gd name="connsiteX19" fmla="*/ 1285644 w 2367911"/>
                <a:gd name="connsiteY19" fmla="*/ 627446 h 770499"/>
                <a:gd name="connsiteX20" fmla="*/ 1416322 w 2367911"/>
                <a:gd name="connsiteY20" fmla="*/ 660899 h 770499"/>
                <a:gd name="connsiteX21" fmla="*/ 1572439 w 2367911"/>
                <a:gd name="connsiteY21" fmla="*/ 694353 h 770499"/>
                <a:gd name="connsiteX22" fmla="*/ 1741101 w 2367911"/>
                <a:gd name="connsiteY22" fmla="*/ 736576 h 770499"/>
                <a:gd name="connsiteX23" fmla="*/ 1907615 w 2367911"/>
                <a:gd name="connsiteY23" fmla="*/ 769275 h 770499"/>
                <a:gd name="connsiteX24" fmla="*/ 2054845 w 2367911"/>
                <a:gd name="connsiteY24" fmla="*/ 766139 h 770499"/>
                <a:gd name="connsiteX25" fmla="*/ 2236517 w 2367911"/>
                <a:gd name="connsiteY25" fmla="*/ 727923 h 770499"/>
                <a:gd name="connsiteX26" fmla="*/ 2331477 w 2367911"/>
                <a:gd name="connsiteY26" fmla="*/ 636971 h 770499"/>
                <a:gd name="connsiteX27" fmla="*/ 2365686 w 2367911"/>
                <a:gd name="connsiteY27" fmla="*/ 523310 h 770499"/>
                <a:gd name="connsiteX28" fmla="*/ 2275082 w 2367911"/>
                <a:gd name="connsiteY28" fmla="*/ 351802 h 770499"/>
                <a:gd name="connsiteX29" fmla="*/ 2192261 w 2367911"/>
                <a:gd name="connsiteY29" fmla="*/ 179771 h 770499"/>
                <a:gd name="connsiteX30" fmla="*/ 2152302 w 2367911"/>
                <a:gd name="connsiteY30" fmla="*/ 47582 h 770499"/>
                <a:gd name="connsiteX31" fmla="*/ 1998799 w 2367911"/>
                <a:gd name="connsiteY31" fmla="*/ 6869 h 77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7911" h="770499">
                  <a:moveTo>
                    <a:pt x="1998799" y="6869"/>
                  </a:moveTo>
                  <a:cubicBezTo>
                    <a:pt x="1934980" y="-313"/>
                    <a:pt x="1847445" y="4488"/>
                    <a:pt x="1769386" y="4488"/>
                  </a:cubicBezTo>
                  <a:cubicBezTo>
                    <a:pt x="1669025" y="8205"/>
                    <a:pt x="1574598" y="5552"/>
                    <a:pt x="1489734" y="10876"/>
                  </a:cubicBezTo>
                  <a:cubicBezTo>
                    <a:pt x="1404871" y="16200"/>
                    <a:pt x="1309611" y="30313"/>
                    <a:pt x="1260205" y="36431"/>
                  </a:cubicBezTo>
                  <a:cubicBezTo>
                    <a:pt x="1210799" y="42549"/>
                    <a:pt x="1215600" y="43865"/>
                    <a:pt x="1193297" y="47582"/>
                  </a:cubicBezTo>
                  <a:cubicBezTo>
                    <a:pt x="1148692" y="43865"/>
                    <a:pt x="1104378" y="43885"/>
                    <a:pt x="1059483" y="36431"/>
                  </a:cubicBezTo>
                  <a:cubicBezTo>
                    <a:pt x="1014588" y="28977"/>
                    <a:pt x="979992" y="7788"/>
                    <a:pt x="923926" y="2861"/>
                  </a:cubicBezTo>
                  <a:cubicBezTo>
                    <a:pt x="867860" y="-2066"/>
                    <a:pt x="797681" y="-565"/>
                    <a:pt x="723088" y="6869"/>
                  </a:cubicBezTo>
                  <a:cubicBezTo>
                    <a:pt x="648495" y="14303"/>
                    <a:pt x="555026" y="32347"/>
                    <a:pt x="476367" y="47467"/>
                  </a:cubicBezTo>
                  <a:cubicBezTo>
                    <a:pt x="397708" y="62587"/>
                    <a:pt x="246247" y="59556"/>
                    <a:pt x="174935" y="71394"/>
                  </a:cubicBezTo>
                  <a:cubicBezTo>
                    <a:pt x="103624" y="83232"/>
                    <a:pt x="77654" y="97095"/>
                    <a:pt x="48498" y="118497"/>
                  </a:cubicBezTo>
                  <a:cubicBezTo>
                    <a:pt x="19342" y="139899"/>
                    <a:pt x="7668" y="161469"/>
                    <a:pt x="0" y="199808"/>
                  </a:cubicBezTo>
                  <a:cubicBezTo>
                    <a:pt x="4977" y="269490"/>
                    <a:pt x="3341" y="289318"/>
                    <a:pt x="19923" y="339373"/>
                  </a:cubicBezTo>
                  <a:cubicBezTo>
                    <a:pt x="36505" y="389428"/>
                    <a:pt x="69358" y="453711"/>
                    <a:pt x="99491" y="500136"/>
                  </a:cubicBezTo>
                  <a:cubicBezTo>
                    <a:pt x="129624" y="546561"/>
                    <a:pt x="139226" y="583693"/>
                    <a:pt x="200722" y="617921"/>
                  </a:cubicBezTo>
                  <a:cubicBezTo>
                    <a:pt x="262218" y="652149"/>
                    <a:pt x="372202" y="690384"/>
                    <a:pt x="468468" y="705504"/>
                  </a:cubicBezTo>
                  <a:cubicBezTo>
                    <a:pt x="566196" y="707343"/>
                    <a:pt x="682984" y="714216"/>
                    <a:pt x="761652" y="711022"/>
                  </a:cubicBezTo>
                  <a:cubicBezTo>
                    <a:pt x="840320" y="707828"/>
                    <a:pt x="876698" y="699222"/>
                    <a:pt x="940479" y="686338"/>
                  </a:cubicBezTo>
                  <a:cubicBezTo>
                    <a:pt x="1004260" y="673454"/>
                    <a:pt x="1079287" y="643010"/>
                    <a:pt x="1144336" y="633717"/>
                  </a:cubicBezTo>
                  <a:cubicBezTo>
                    <a:pt x="1197498" y="625886"/>
                    <a:pt x="1240313" y="622916"/>
                    <a:pt x="1285644" y="627446"/>
                  </a:cubicBezTo>
                  <a:cubicBezTo>
                    <a:pt x="1330975" y="631976"/>
                    <a:pt x="1368523" y="649748"/>
                    <a:pt x="1416322" y="660899"/>
                  </a:cubicBezTo>
                  <a:cubicBezTo>
                    <a:pt x="1464121" y="672050"/>
                    <a:pt x="1527834" y="681343"/>
                    <a:pt x="1572439" y="694353"/>
                  </a:cubicBezTo>
                  <a:cubicBezTo>
                    <a:pt x="1617044" y="707363"/>
                    <a:pt x="1685238" y="724089"/>
                    <a:pt x="1741101" y="736576"/>
                  </a:cubicBezTo>
                  <a:cubicBezTo>
                    <a:pt x="1796964" y="749063"/>
                    <a:pt x="1855324" y="764348"/>
                    <a:pt x="1907615" y="769275"/>
                  </a:cubicBezTo>
                  <a:cubicBezTo>
                    <a:pt x="1959906" y="774202"/>
                    <a:pt x="2017674" y="762422"/>
                    <a:pt x="2054845" y="766139"/>
                  </a:cubicBezTo>
                  <a:cubicBezTo>
                    <a:pt x="2116440" y="762033"/>
                    <a:pt x="2190412" y="749451"/>
                    <a:pt x="2236517" y="727923"/>
                  </a:cubicBezTo>
                  <a:cubicBezTo>
                    <a:pt x="2282622" y="706395"/>
                    <a:pt x="2309949" y="671073"/>
                    <a:pt x="2331477" y="636971"/>
                  </a:cubicBezTo>
                  <a:cubicBezTo>
                    <a:pt x="2353005" y="602869"/>
                    <a:pt x="2375085" y="570838"/>
                    <a:pt x="2365686" y="523310"/>
                  </a:cubicBezTo>
                  <a:cubicBezTo>
                    <a:pt x="2356287" y="475782"/>
                    <a:pt x="2342289" y="435942"/>
                    <a:pt x="2275082" y="351802"/>
                  </a:cubicBezTo>
                  <a:cubicBezTo>
                    <a:pt x="2252528" y="292958"/>
                    <a:pt x="2213518" y="228093"/>
                    <a:pt x="2192261" y="179771"/>
                  </a:cubicBezTo>
                  <a:cubicBezTo>
                    <a:pt x="2177831" y="136483"/>
                    <a:pt x="2184546" y="76399"/>
                    <a:pt x="2152302" y="47582"/>
                  </a:cubicBezTo>
                  <a:cubicBezTo>
                    <a:pt x="2120058" y="18765"/>
                    <a:pt x="2062618" y="14051"/>
                    <a:pt x="1998799" y="6869"/>
                  </a:cubicBezTo>
                  <a:close/>
                </a:path>
              </a:pathLst>
            </a:custGeom>
            <a:solidFill>
              <a:schemeClr val="accent3">
                <a:alpha val="5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Pensées 146"/>
            <p:cNvSpPr/>
            <p:nvPr/>
          </p:nvSpPr>
          <p:spPr>
            <a:xfrm>
              <a:off x="10490388" y="833449"/>
              <a:ext cx="1260000" cy="720000"/>
            </a:xfrm>
            <a:prstGeom prst="cloudCallout">
              <a:avLst>
                <a:gd name="adj1" fmla="val -45216"/>
                <a:gd name="adj2" fmla="val 9047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changer pneus !</a:t>
              </a:r>
            </a:p>
          </p:txBody>
        </p:sp>
      </p:grpSp>
      <p:grpSp>
        <p:nvGrpSpPr>
          <p:cNvPr id="150" name="Groupe 149"/>
          <p:cNvGrpSpPr/>
          <p:nvPr/>
        </p:nvGrpSpPr>
        <p:grpSpPr>
          <a:xfrm>
            <a:off x="8096250" y="4216957"/>
            <a:ext cx="2597798" cy="876715"/>
            <a:chOff x="8096250" y="4216957"/>
            <a:chExt cx="2597798" cy="876715"/>
          </a:xfrm>
        </p:grpSpPr>
        <p:sp>
          <p:nvSpPr>
            <p:cNvPr id="126" name="Forme libre 125"/>
            <p:cNvSpPr/>
            <p:nvPr/>
          </p:nvSpPr>
          <p:spPr>
            <a:xfrm>
              <a:off x="8096250" y="4216957"/>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sp>
          <p:nvSpPr>
            <p:cNvPr id="149" name="Pensées 148"/>
            <p:cNvSpPr/>
            <p:nvPr/>
          </p:nvSpPr>
          <p:spPr>
            <a:xfrm>
              <a:off x="9434048" y="4329480"/>
              <a:ext cx="1260000" cy="720000"/>
            </a:xfrm>
            <a:prstGeom prst="cloudCallout">
              <a:avLst>
                <a:gd name="adj1" fmla="val -74446"/>
                <a:gd name="adj2" fmla="val -3013"/>
              </a:avLst>
            </a:prstGeom>
            <a:solidFill>
              <a:srgbClr val="9933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smtClean="0">
                  <a:solidFill>
                    <a:schemeClr val="bg1"/>
                  </a:solidFill>
                  <a:latin typeface="Segoe UI" panose="020B0502040204020203" pitchFamily="34" charset="0"/>
                  <a:cs typeface="Segoe UI" panose="020B0502040204020203" pitchFamily="34" charset="0"/>
                </a:rPr>
                <a:t>??</a:t>
              </a:r>
            </a:p>
          </p:txBody>
        </p:sp>
      </p:grpSp>
      <p:grpSp>
        <p:nvGrpSpPr>
          <p:cNvPr id="5" name="Groupe 4"/>
          <p:cNvGrpSpPr/>
          <p:nvPr/>
        </p:nvGrpSpPr>
        <p:grpSpPr>
          <a:xfrm>
            <a:off x="821530" y="1443245"/>
            <a:ext cx="3307504" cy="2017629"/>
            <a:chOff x="821530" y="1443245"/>
            <a:chExt cx="3307504" cy="2017629"/>
          </a:xfrm>
        </p:grpSpPr>
        <p:grpSp>
          <p:nvGrpSpPr>
            <p:cNvPr id="65" name="Groupe 64"/>
            <p:cNvGrpSpPr/>
            <p:nvPr/>
          </p:nvGrpSpPr>
          <p:grpSpPr>
            <a:xfrm>
              <a:off x="821530" y="1443245"/>
              <a:ext cx="3307504" cy="2017629"/>
              <a:chOff x="821530" y="1443245"/>
              <a:chExt cx="3307504" cy="2017629"/>
            </a:xfrm>
          </p:grpSpPr>
          <p:pic>
            <p:nvPicPr>
              <p:cNvPr id="66" name="Image 65"/>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68" name="Bulle ronde 6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2835574" y="1546648"/>
              <a:ext cx="890093" cy="890093"/>
            </a:xfrm>
            <a:prstGeom prst="rect">
              <a:avLst/>
            </a:prstGeom>
          </p:spPr>
        </p:pic>
      </p:grpSp>
    </p:spTree>
    <p:extLst>
      <p:ext uri="{BB962C8B-B14F-4D97-AF65-F5344CB8AC3E}">
        <p14:creationId xmlns:p14="http://schemas.microsoft.com/office/powerpoint/2010/main" val="426263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par>
                                <p:cTn id="13" presetID="10"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500"/>
                                        <p:tgtEl>
                                          <p:spTgt spid="1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p:cTn id="20" dur="500"/>
                                        <p:tgtEl>
                                          <p:spTgt spid="130"/>
                                        </p:tgtEl>
                                      </p:cBhvr>
                                    </p:animEffect>
                                  </p:childTnLst>
                                </p:cTn>
                              </p:par>
                              <p:par>
                                <p:cTn id="21" presetID="10"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fade">
                                      <p:cBhvr>
                                        <p:cTn id="26" dur="500"/>
                                        <p:tgtEl>
                                          <p:spTgt spid="151"/>
                                        </p:tgtEl>
                                      </p:cBhvr>
                                    </p:animEffect>
                                  </p:childTnLst>
                                </p:cTn>
                              </p:par>
                              <p:par>
                                <p:cTn id="27" presetID="10"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animEffect transition="in" filter="fade">
                                      <p:cBhvr>
                                        <p:cTn id="29" dur="500"/>
                                        <p:tgtEl>
                                          <p:spTgt spid="150"/>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(2)</a:t>
            </a:r>
            <a:r>
              <a:rPr lang="fr-FR" dirty="0" smtClean="0"/>
              <a:t> </a:t>
            </a:r>
            <a:r>
              <a:rPr lang="fr-FR" b="1" dirty="0" smtClean="0"/>
              <a:t>Mieux former les annotateurs</a:t>
            </a:r>
            <a:r>
              <a:rPr lang="fr-FR" dirty="0" smtClean="0"/>
              <a:t> et augmenter le contrôle leur cohérence</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35</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12" name="Groupe 11"/>
          <p:cNvGrpSpPr/>
          <p:nvPr/>
        </p:nvGrpSpPr>
        <p:grpSpPr>
          <a:xfrm>
            <a:off x="10093636" y="6308556"/>
            <a:ext cx="1759433" cy="360000"/>
            <a:chOff x="2009537" y="6220063"/>
            <a:chExt cx="1759433" cy="360000"/>
          </a:xfrm>
        </p:grpSpPr>
        <p:sp>
          <p:nvSpPr>
            <p:cNvPr id="13" name="Rectangle 12"/>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15" name="Image 1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17" name="Rectangle 1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Baledent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8" name="Groupe 17"/>
          <p:cNvGrpSpPr/>
          <p:nvPr/>
        </p:nvGrpSpPr>
        <p:grpSpPr>
          <a:xfrm>
            <a:off x="7295988" y="6308556"/>
            <a:ext cx="2700000" cy="360000"/>
            <a:chOff x="1398105" y="6348530"/>
            <a:chExt cx="2700000" cy="360000"/>
          </a:xfrm>
        </p:grpSpPr>
        <p:sp>
          <p:nvSpPr>
            <p:cNvPr id="19" name="Rectangle 18"/>
            <p:cNvSpPr/>
            <p:nvPr/>
          </p:nvSpPr>
          <p:spPr>
            <a:xfrm>
              <a:off x="1398105" y="6348530"/>
              <a:ext cx="270000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0" name="Image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21" name="Rectangle 20"/>
            <p:cNvSpPr/>
            <p:nvPr/>
          </p:nvSpPr>
          <p:spPr>
            <a:xfrm>
              <a:off x="1808225" y="6350996"/>
              <a:ext cx="227980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Pustejovsky et Stubbs </a:t>
              </a:r>
              <a:r>
                <a:rPr lang="en-US" sz="1400" dirty="0">
                  <a:solidFill>
                    <a:schemeClr val="accent3"/>
                  </a:solidFill>
                </a:rPr>
                <a:t>(2012)</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3" name="Groupe 32"/>
          <p:cNvGrpSpPr/>
          <p:nvPr/>
        </p:nvGrpSpPr>
        <p:grpSpPr>
          <a:xfrm>
            <a:off x="8758748" y="5122678"/>
            <a:ext cx="3079577" cy="1103685"/>
            <a:chOff x="8464588" y="5106477"/>
            <a:chExt cx="3079577" cy="1103685"/>
          </a:xfrm>
        </p:grpSpPr>
        <p:sp>
          <p:nvSpPr>
            <p:cNvPr id="34" name="Ellipse 33"/>
            <p:cNvSpPr/>
            <p:nvPr/>
          </p:nvSpPr>
          <p:spPr>
            <a:xfrm>
              <a:off x="9960277" y="5110349"/>
              <a:ext cx="1473841"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formation</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8464588" y="5670162"/>
              <a:ext cx="307957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annotateur </a:t>
              </a:r>
              <a:r>
                <a:rPr lang="fr-FR" sz="1800" dirty="0" smtClean="0">
                  <a:solidFill>
                    <a:schemeClr val="bg1"/>
                  </a:solidFill>
                  <a:latin typeface="Segoe UI" panose="020B0502040204020203" pitchFamily="34" charset="0"/>
                  <a:cs typeface="Segoe UI" panose="020B0502040204020203" pitchFamily="34" charset="0"/>
                </a:rPr>
                <a:t>« parfait »</a:t>
              </a:r>
              <a:endParaRPr lang="fr-FR" sz="1800" dirty="0">
                <a:solidFill>
                  <a:schemeClr val="bg1"/>
                </a:solidFill>
                <a:latin typeface="Segoe UI" panose="020B0502040204020203" pitchFamily="34" charset="0"/>
                <a:cs typeface="Segoe UI" panose="020B0502040204020203" pitchFamily="34" charset="0"/>
              </a:endParaRPr>
            </a:p>
          </p:txBody>
        </p:sp>
        <p:sp>
          <p:nvSpPr>
            <p:cNvPr id="36" name="Ellipse 35"/>
            <p:cNvSpPr/>
            <p:nvPr/>
          </p:nvSpPr>
          <p:spPr>
            <a:xfrm>
              <a:off x="8473473" y="5106477"/>
              <a:ext cx="139070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fastidieux</a:t>
              </a:r>
            </a:p>
          </p:txBody>
        </p:sp>
      </p:grpSp>
      <p:grpSp>
        <p:nvGrpSpPr>
          <p:cNvPr id="37" name="Groupe 36"/>
          <p:cNvGrpSpPr/>
          <p:nvPr/>
        </p:nvGrpSpPr>
        <p:grpSpPr>
          <a:xfrm>
            <a:off x="6126900" y="5122678"/>
            <a:ext cx="2521800" cy="1080000"/>
            <a:chOff x="3119366" y="4789539"/>
            <a:chExt cx="2521800" cy="1080000"/>
          </a:xfrm>
        </p:grpSpPr>
        <p:sp>
          <p:nvSpPr>
            <p:cNvPr id="38" name="Ellipse 37"/>
            <p:cNvSpPr/>
            <p:nvPr/>
          </p:nvSpPr>
          <p:spPr>
            <a:xfrm>
              <a:off x="3119366" y="4789539"/>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rigueur</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88454" y="4789539"/>
              <a:ext cx="135271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as à pas</a:t>
              </a:r>
              <a:endParaRPr lang="fr-FR" sz="1800" dirty="0">
                <a:solidFill>
                  <a:schemeClr val="bg1"/>
                </a:solidFill>
                <a:latin typeface="Segoe UI" panose="020B0502040204020203" pitchFamily="34" charset="0"/>
                <a:cs typeface="Segoe UI" panose="020B0502040204020203" pitchFamily="34" charset="0"/>
              </a:endParaRPr>
            </a:p>
          </p:txBody>
        </p:sp>
        <p:sp>
          <p:nvSpPr>
            <p:cNvPr id="40" name="Ellipse 39"/>
            <p:cNvSpPr/>
            <p:nvPr/>
          </p:nvSpPr>
          <p:spPr>
            <a:xfrm>
              <a:off x="3514772" y="5329539"/>
              <a:ext cx="149492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cohérence</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108" name="Image 107"/>
          <p:cNvPicPr>
            <a:picLocks noChangeAspect="1"/>
          </p:cNvPicPr>
          <p:nvPr/>
        </p:nvPicPr>
        <p:blipFill>
          <a:blip r:embed="rId5"/>
          <a:stretch>
            <a:fillRect/>
          </a:stretch>
        </p:blipFill>
        <p:spPr>
          <a:xfrm>
            <a:off x="8806523" y="3314510"/>
            <a:ext cx="1407883" cy="1405501"/>
          </a:xfrm>
          <a:prstGeom prst="rect">
            <a:avLst/>
          </a:prstGeom>
        </p:spPr>
      </p:pic>
      <p:sp>
        <p:nvSpPr>
          <p:cNvPr id="109" name="Flèche courbée vers la droite 108"/>
          <p:cNvSpPr/>
          <p:nvPr/>
        </p:nvSpPr>
        <p:spPr>
          <a:xfrm>
            <a:off x="8192113" y="2513328"/>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10" name="Flèche courbée vers la droite 109"/>
          <p:cNvSpPr/>
          <p:nvPr/>
        </p:nvSpPr>
        <p:spPr>
          <a:xfrm rot="10800000">
            <a:off x="10309472" y="2507649"/>
            <a:ext cx="527227" cy="1702579"/>
          </a:xfrm>
          <a:prstGeom prst="curvedRightArrow">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16" name="Groupe 115"/>
          <p:cNvGrpSpPr/>
          <p:nvPr/>
        </p:nvGrpSpPr>
        <p:grpSpPr>
          <a:xfrm>
            <a:off x="8695291" y="2217036"/>
            <a:ext cx="1632373" cy="696958"/>
            <a:chOff x="9063756" y="1770442"/>
            <a:chExt cx="1632373" cy="696958"/>
          </a:xfrm>
        </p:grpSpPr>
        <p:sp>
          <p:nvSpPr>
            <p:cNvPr id="113" name="Rectangle à coins arrondis 112"/>
            <p:cNvSpPr/>
            <p:nvPr/>
          </p:nvSpPr>
          <p:spPr>
            <a:xfrm>
              <a:off x="9063756" y="177044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4" name="Rectangle à coins arrondis 113"/>
            <p:cNvSpPr/>
            <p:nvPr/>
          </p:nvSpPr>
          <p:spPr>
            <a:xfrm>
              <a:off x="9127213" y="201092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décaler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115" name="Rectangle à coins arrondis 114"/>
            <p:cNvSpPr/>
            <p:nvPr/>
          </p:nvSpPr>
          <p:spPr>
            <a:xfrm>
              <a:off x="9256129" y="2251400"/>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annuler RDV</a:t>
              </a:r>
              <a:endParaRPr lang="fr-FR" sz="1200" b="1" dirty="0">
                <a:solidFill>
                  <a:srgbClr val="C00000"/>
                </a:solidFill>
                <a:latin typeface="Segoe UI" panose="020B0502040204020203" pitchFamily="34" charset="0"/>
                <a:cs typeface="Segoe UI" panose="020B0502040204020203" pitchFamily="34" charset="0"/>
              </a:endParaRPr>
            </a:p>
          </p:txBody>
        </p:sp>
      </p:grpSp>
      <p:sp>
        <p:nvSpPr>
          <p:cNvPr id="119" name="Rectangle à coins arrondis 118"/>
          <p:cNvSpPr/>
          <p:nvPr/>
        </p:nvSpPr>
        <p:spPr>
          <a:xfrm rot="20165734">
            <a:off x="8824012" y="2452982"/>
            <a:ext cx="1440000" cy="2160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1200" b="1" dirty="0" smtClean="0">
                <a:solidFill>
                  <a:schemeClr val="accent6">
                    <a:lumMod val="75000"/>
                  </a:schemeClr>
                </a:solidFill>
                <a:latin typeface="Segoe UI" panose="020B0502040204020203" pitchFamily="34" charset="0"/>
                <a:cs typeface="Segoe UI" panose="020B0502040204020203" pitchFamily="34" charset="0"/>
              </a:rPr>
              <a:t>gérer RDV</a:t>
            </a:r>
            <a:endParaRPr lang="fr-FR" sz="1200" b="1" dirty="0">
              <a:solidFill>
                <a:schemeClr val="accent6">
                  <a:lumMod val="75000"/>
                </a:schemeClr>
              </a:solidFill>
              <a:latin typeface="Segoe UI" panose="020B0502040204020203" pitchFamily="34" charset="0"/>
              <a:cs typeface="Segoe UI" panose="020B0502040204020203" pitchFamily="34" charset="0"/>
            </a:endParaRPr>
          </a:p>
        </p:txBody>
      </p:sp>
      <p:grpSp>
        <p:nvGrpSpPr>
          <p:cNvPr id="126" name="Groupe 125"/>
          <p:cNvGrpSpPr/>
          <p:nvPr/>
        </p:nvGrpSpPr>
        <p:grpSpPr>
          <a:xfrm>
            <a:off x="6322161" y="2917196"/>
            <a:ext cx="1714176" cy="1419315"/>
            <a:chOff x="6322161" y="2917196"/>
            <a:chExt cx="1714176" cy="1419315"/>
          </a:xfrm>
        </p:grpSpPr>
        <p:grpSp>
          <p:nvGrpSpPr>
            <p:cNvPr id="117" name="Groupe 116"/>
            <p:cNvGrpSpPr/>
            <p:nvPr/>
          </p:nvGrpSpPr>
          <p:grpSpPr>
            <a:xfrm>
              <a:off x="6322161" y="2917196"/>
              <a:ext cx="1714176" cy="1419315"/>
              <a:chOff x="6322161" y="2917196"/>
              <a:chExt cx="1714176" cy="1419315"/>
            </a:xfrm>
          </p:grpSpPr>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Ellipse 91"/>
              <p:cNvSpPr/>
              <p:nvPr/>
            </p:nvSpPr>
            <p:spPr>
              <a:xfrm>
                <a:off x="6322161" y="3796511"/>
                <a:ext cx="1714176"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Manuellement</a:t>
                </a:r>
                <a:endParaRPr lang="fr-FR" sz="1400" i="1" dirty="0">
                  <a:solidFill>
                    <a:schemeClr val="tx1"/>
                  </a:solidFill>
                  <a:latin typeface="Segoe UI" panose="020B0502040204020203" pitchFamily="34" charset="0"/>
                  <a:cs typeface="Segoe UI" panose="020B0502040204020203" pitchFamily="34" charset="0"/>
                </a:endParaRPr>
              </a:p>
            </p:txBody>
          </p:sp>
        </p:grpSp>
        <p:pic>
          <p:nvPicPr>
            <p:cNvPr id="125" name="Image 124"/>
            <p:cNvPicPr>
              <a:picLocks noChangeAspect="1"/>
            </p:cNvPicPr>
            <p:nvPr/>
          </p:nvPicPr>
          <p:blipFill>
            <a:blip r:embed="rId6">
              <a:lum bright="70000" contrast="-70000"/>
            </a:blip>
            <a:stretch>
              <a:fillRect/>
            </a:stretch>
          </p:blipFill>
          <p:spPr>
            <a:xfrm>
              <a:off x="6913042" y="3175072"/>
              <a:ext cx="322670" cy="331475"/>
            </a:xfrm>
            <a:prstGeom prst="rect">
              <a:avLst/>
            </a:prstGeom>
          </p:spPr>
        </p:pic>
      </p:grpSp>
      <p:grpSp>
        <p:nvGrpSpPr>
          <p:cNvPr id="5" name="Groupe 4"/>
          <p:cNvGrpSpPr/>
          <p:nvPr/>
        </p:nvGrpSpPr>
        <p:grpSpPr>
          <a:xfrm>
            <a:off x="821530" y="1443245"/>
            <a:ext cx="3307504" cy="2017629"/>
            <a:chOff x="821530" y="1443245"/>
            <a:chExt cx="3307504" cy="2017629"/>
          </a:xfrm>
        </p:grpSpPr>
        <p:grpSp>
          <p:nvGrpSpPr>
            <p:cNvPr id="44" name="Groupe 43"/>
            <p:cNvGrpSpPr/>
            <p:nvPr/>
          </p:nvGrpSpPr>
          <p:grpSpPr>
            <a:xfrm>
              <a:off x="821530" y="1443245"/>
              <a:ext cx="3307504" cy="2017629"/>
              <a:chOff x="821530" y="1443245"/>
              <a:chExt cx="3307504" cy="2017629"/>
            </a:xfrm>
          </p:grpSpPr>
          <p:pic>
            <p:nvPicPr>
              <p:cNvPr id="47" name="Image 46"/>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48" name="Bulle ronde 47"/>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42" name="Image 41"/>
            <p:cNvPicPr>
              <a:picLocks noChangeAspect="1"/>
            </p:cNvPicPr>
            <p:nvPr/>
          </p:nvPicPr>
          <p:blipFill rotWithShape="1">
            <a:blip r:embed="rId9">
              <a:clrChange>
                <a:clrFrom>
                  <a:srgbClr val="FFFFFF"/>
                </a:clrFrom>
                <a:clrTo>
                  <a:srgbClr val="FFFFFF">
                    <a:alpha val="0"/>
                  </a:srgbClr>
                </a:clrTo>
              </a:clrChange>
            </a:blip>
            <a:srcRect l="3709" t="3866" r="353"/>
            <a:stretch/>
          </p:blipFill>
          <p:spPr>
            <a:xfrm>
              <a:off x="2861809" y="1584880"/>
              <a:ext cx="837207" cy="792621"/>
            </a:xfrm>
            <a:prstGeom prst="rect">
              <a:avLst/>
            </a:prstGeom>
          </p:spPr>
        </p:pic>
      </p:grpSp>
    </p:spTree>
    <p:extLst>
      <p:ext uri="{BB962C8B-B14F-4D97-AF65-F5344CB8AC3E}">
        <p14:creationId xmlns:p14="http://schemas.microsoft.com/office/powerpoint/2010/main" val="107853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500"/>
                                        <p:tgtEl>
                                          <p:spTgt spid="1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e 94"/>
          <p:cNvGrpSpPr/>
          <p:nvPr/>
        </p:nvGrpSpPr>
        <p:grpSpPr>
          <a:xfrm>
            <a:off x="6219572" y="1567140"/>
            <a:ext cx="5359452" cy="3600000"/>
            <a:chOff x="6219572" y="1567140"/>
            <a:chExt cx="5359452" cy="3600000"/>
          </a:xfrm>
        </p:grpSpPr>
        <p:grpSp>
          <p:nvGrpSpPr>
            <p:cNvPr id="8" name="Groupe 7"/>
            <p:cNvGrpSpPr/>
            <p:nvPr/>
          </p:nvGrpSpPr>
          <p:grpSpPr>
            <a:xfrm>
              <a:off x="6219572" y="1567140"/>
              <a:ext cx="5359452" cy="3600000"/>
              <a:chOff x="6219572" y="1567140"/>
              <a:chExt cx="5359452" cy="3600000"/>
            </a:xfrm>
          </p:grpSpPr>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23" name="Flèche droite 22"/>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4" name="Rectangle 53"/>
              <p:cNvSpPr/>
              <p:nvPr/>
            </p:nvSpPr>
            <p:spPr>
              <a:xfrm>
                <a:off x="8134472" y="1809576"/>
                <a:ext cx="2700238" cy="749361"/>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Êtes vous </a:t>
                </a:r>
                <a:r>
                  <a:rPr lang="fr-FR" sz="1600" i="1" u="sng" dirty="0" smtClean="0">
                    <a:solidFill>
                      <a:schemeClr val="bg1"/>
                    </a:solidFill>
                    <a:latin typeface="Segoe UI" panose="020B0502040204020203" pitchFamily="34" charset="0"/>
                    <a:cs typeface="Segoe UI" panose="020B0502040204020203" pitchFamily="34" charset="0"/>
                  </a:rPr>
                  <a:t>disponible</a:t>
                </a:r>
                <a:r>
                  <a:rPr lang="fr-FR" sz="1600" i="1" dirty="0" smtClean="0">
                    <a:solidFill>
                      <a:schemeClr val="bg1"/>
                    </a:solidFill>
                    <a:latin typeface="Segoe UI" panose="020B0502040204020203" pitchFamily="34" charset="0"/>
                    <a:cs typeface="Segoe UI" panose="020B0502040204020203" pitchFamily="34" charset="0"/>
                  </a:rPr>
                  <a:t> lundi pour remplacer mes pneus ?</a:t>
                </a:r>
                <a:endParaRPr lang="fr-FR" sz="1600" dirty="0">
                  <a:solidFill>
                    <a:schemeClr val="bg1"/>
                  </a:solidFill>
                  <a:latin typeface="Segoe UI" panose="020B0502040204020203" pitchFamily="34" charset="0"/>
                  <a:cs typeface="Segoe UI" panose="020B0502040204020203" pitchFamily="34" charset="0"/>
                </a:endParaRPr>
              </a:p>
            </p:txBody>
          </p:sp>
          <p:sp>
            <p:nvSpPr>
              <p:cNvPr id="66" name="Ellipse 65"/>
              <p:cNvSpPr/>
              <p:nvPr/>
            </p:nvSpPr>
            <p:spPr>
              <a:xfrm>
                <a:off x="6219572" y="3796511"/>
                <a:ext cx="1914899"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err="1" smtClean="0">
                    <a:solidFill>
                      <a:schemeClr val="tx1"/>
                    </a:solidFill>
                    <a:latin typeface="Segoe UI" panose="020B0502040204020203" pitchFamily="34" charset="0"/>
                    <a:cs typeface="Segoe UI" panose="020B0502040204020203" pitchFamily="34" charset="0"/>
                  </a:rPr>
                  <a:t>Crowd-sourcing</a:t>
                </a:r>
                <a:endParaRPr lang="fr-FR" sz="1400" i="1" dirty="0">
                  <a:solidFill>
                    <a:schemeClr val="tx1"/>
                  </a:solidFill>
                  <a:latin typeface="Segoe UI" panose="020B0502040204020203" pitchFamily="34" charset="0"/>
                  <a:cs typeface="Segoe UI" panose="020B0502040204020203" pitchFamily="34" charset="0"/>
                </a:endParaRPr>
              </a:p>
            </p:txBody>
          </p:sp>
        </p:grpSp>
        <p:grpSp>
          <p:nvGrpSpPr>
            <p:cNvPr id="94" name="Groupe 93"/>
            <p:cNvGrpSpPr/>
            <p:nvPr/>
          </p:nvGrpSpPr>
          <p:grpSpPr>
            <a:xfrm>
              <a:off x="6457866" y="3055210"/>
              <a:ext cx="1418128" cy="589486"/>
              <a:chOff x="6457866" y="3055210"/>
              <a:chExt cx="1418128" cy="589486"/>
            </a:xfrm>
          </p:grpSpPr>
          <p:pic>
            <p:nvPicPr>
              <p:cNvPr id="75" name="Image 74"/>
              <p:cNvPicPr>
                <a:picLocks noChangeAspect="1"/>
              </p:cNvPicPr>
              <p:nvPr/>
            </p:nvPicPr>
            <p:blipFill>
              <a:blip r:embed="rId4">
                <a:lum bright="70000" contrast="-70000"/>
              </a:blip>
              <a:stretch>
                <a:fillRect/>
              </a:stretch>
            </p:blipFill>
            <p:spPr>
              <a:xfrm>
                <a:off x="6457866" y="3162912"/>
                <a:ext cx="177750" cy="182600"/>
              </a:xfrm>
              <a:prstGeom prst="rect">
                <a:avLst/>
              </a:prstGeom>
            </p:spPr>
          </p:pic>
          <p:pic>
            <p:nvPicPr>
              <p:cNvPr id="76" name="Image 75"/>
              <p:cNvPicPr>
                <a:picLocks noChangeAspect="1"/>
              </p:cNvPicPr>
              <p:nvPr/>
            </p:nvPicPr>
            <p:blipFill>
              <a:blip r:embed="rId4">
                <a:lum bright="70000" contrast="-70000"/>
              </a:blip>
              <a:stretch>
                <a:fillRect/>
              </a:stretch>
            </p:blipFill>
            <p:spPr>
              <a:xfrm rot="4844479">
                <a:off x="6658267" y="3157618"/>
                <a:ext cx="177750" cy="182600"/>
              </a:xfrm>
              <a:prstGeom prst="rect">
                <a:avLst/>
              </a:prstGeom>
            </p:spPr>
          </p:pic>
          <p:pic>
            <p:nvPicPr>
              <p:cNvPr id="77" name="Image 76"/>
              <p:cNvPicPr>
                <a:picLocks noChangeAspect="1"/>
              </p:cNvPicPr>
              <p:nvPr/>
            </p:nvPicPr>
            <p:blipFill>
              <a:blip r:embed="rId4">
                <a:lum bright="70000" contrast="-70000"/>
              </a:blip>
              <a:stretch>
                <a:fillRect/>
              </a:stretch>
            </p:blipFill>
            <p:spPr>
              <a:xfrm rot="18129987">
                <a:off x="6850120" y="3143799"/>
                <a:ext cx="177750" cy="182600"/>
              </a:xfrm>
              <a:prstGeom prst="rect">
                <a:avLst/>
              </a:prstGeom>
            </p:spPr>
          </p:pic>
          <p:pic>
            <p:nvPicPr>
              <p:cNvPr id="78" name="Image 77"/>
              <p:cNvPicPr>
                <a:picLocks noChangeAspect="1"/>
              </p:cNvPicPr>
              <p:nvPr/>
            </p:nvPicPr>
            <p:blipFill>
              <a:blip r:embed="rId4">
                <a:lum bright="70000" contrast="-70000"/>
              </a:blip>
              <a:stretch>
                <a:fillRect/>
              </a:stretch>
            </p:blipFill>
            <p:spPr>
              <a:xfrm rot="18880101">
                <a:off x="6572604" y="3301848"/>
                <a:ext cx="177750" cy="182600"/>
              </a:xfrm>
              <a:prstGeom prst="rect">
                <a:avLst/>
              </a:prstGeom>
            </p:spPr>
          </p:pic>
          <p:pic>
            <p:nvPicPr>
              <p:cNvPr id="79" name="Image 78"/>
              <p:cNvPicPr>
                <a:picLocks noChangeAspect="1"/>
              </p:cNvPicPr>
              <p:nvPr/>
            </p:nvPicPr>
            <p:blipFill>
              <a:blip r:embed="rId4">
                <a:lum bright="70000" contrast="-70000"/>
              </a:blip>
              <a:stretch>
                <a:fillRect/>
              </a:stretch>
            </p:blipFill>
            <p:spPr>
              <a:xfrm rot="3922681">
                <a:off x="6755654" y="3290845"/>
                <a:ext cx="177750" cy="182600"/>
              </a:xfrm>
              <a:prstGeom prst="rect">
                <a:avLst/>
              </a:prstGeom>
            </p:spPr>
          </p:pic>
          <p:pic>
            <p:nvPicPr>
              <p:cNvPr id="80" name="Image 79"/>
              <p:cNvPicPr>
                <a:picLocks noChangeAspect="1"/>
              </p:cNvPicPr>
              <p:nvPr/>
            </p:nvPicPr>
            <p:blipFill>
              <a:blip r:embed="rId4">
                <a:lum bright="70000" contrast="-70000"/>
              </a:blip>
              <a:stretch>
                <a:fillRect/>
              </a:stretch>
            </p:blipFill>
            <p:spPr>
              <a:xfrm rot="21106330">
                <a:off x="6464211" y="3387584"/>
                <a:ext cx="177750" cy="182600"/>
              </a:xfrm>
              <a:prstGeom prst="rect">
                <a:avLst/>
              </a:prstGeom>
            </p:spPr>
          </p:pic>
          <p:pic>
            <p:nvPicPr>
              <p:cNvPr id="81" name="Image 80"/>
              <p:cNvPicPr>
                <a:picLocks noChangeAspect="1"/>
              </p:cNvPicPr>
              <p:nvPr/>
            </p:nvPicPr>
            <p:blipFill>
              <a:blip r:embed="rId4">
                <a:lum bright="70000" contrast="-70000"/>
              </a:blip>
              <a:stretch>
                <a:fillRect/>
              </a:stretch>
            </p:blipFill>
            <p:spPr>
              <a:xfrm rot="14020516">
                <a:off x="6853881" y="3391100"/>
                <a:ext cx="177750" cy="182600"/>
              </a:xfrm>
              <a:prstGeom prst="rect">
                <a:avLst/>
              </a:prstGeom>
            </p:spPr>
          </p:pic>
          <p:pic>
            <p:nvPicPr>
              <p:cNvPr id="82" name="Image 81"/>
              <p:cNvPicPr>
                <a:picLocks noChangeAspect="1"/>
              </p:cNvPicPr>
              <p:nvPr/>
            </p:nvPicPr>
            <p:blipFill>
              <a:blip r:embed="rId4">
                <a:lum bright="70000" contrast="-70000"/>
              </a:blip>
              <a:stretch>
                <a:fillRect/>
              </a:stretch>
            </p:blipFill>
            <p:spPr>
              <a:xfrm rot="6234428">
                <a:off x="7041024" y="3387559"/>
                <a:ext cx="177750" cy="182600"/>
              </a:xfrm>
              <a:prstGeom prst="rect">
                <a:avLst/>
              </a:prstGeom>
            </p:spPr>
          </p:pic>
          <p:pic>
            <p:nvPicPr>
              <p:cNvPr id="83" name="Image 82"/>
              <p:cNvPicPr>
                <a:picLocks noChangeAspect="1"/>
              </p:cNvPicPr>
              <p:nvPr/>
            </p:nvPicPr>
            <p:blipFill>
              <a:blip r:embed="rId4">
                <a:lum bright="70000" contrast="-70000"/>
              </a:blip>
              <a:stretch>
                <a:fillRect/>
              </a:stretch>
            </p:blipFill>
            <p:spPr>
              <a:xfrm rot="555960">
                <a:off x="7212941" y="3387559"/>
                <a:ext cx="177750" cy="182600"/>
              </a:xfrm>
              <a:prstGeom prst="rect">
                <a:avLst/>
              </a:prstGeom>
            </p:spPr>
          </p:pic>
          <p:pic>
            <p:nvPicPr>
              <p:cNvPr id="84" name="Image 83"/>
              <p:cNvPicPr>
                <a:picLocks noChangeAspect="1"/>
              </p:cNvPicPr>
              <p:nvPr/>
            </p:nvPicPr>
            <p:blipFill>
              <a:blip r:embed="rId4">
                <a:lum bright="70000" contrast="-70000"/>
              </a:blip>
              <a:stretch>
                <a:fillRect/>
              </a:stretch>
            </p:blipFill>
            <p:spPr>
              <a:xfrm rot="11128466">
                <a:off x="7353097" y="3380349"/>
                <a:ext cx="177750" cy="182600"/>
              </a:xfrm>
              <a:prstGeom prst="rect">
                <a:avLst/>
              </a:prstGeom>
            </p:spPr>
          </p:pic>
          <p:pic>
            <p:nvPicPr>
              <p:cNvPr id="85" name="Image 84"/>
              <p:cNvPicPr>
                <a:picLocks noChangeAspect="1"/>
              </p:cNvPicPr>
              <p:nvPr/>
            </p:nvPicPr>
            <p:blipFill>
              <a:blip r:embed="rId4">
                <a:lum bright="70000" contrast="-70000"/>
              </a:blip>
              <a:stretch>
                <a:fillRect/>
              </a:stretch>
            </p:blipFill>
            <p:spPr>
              <a:xfrm rot="14720686">
                <a:off x="6997891" y="3219799"/>
                <a:ext cx="177750" cy="182600"/>
              </a:xfrm>
              <a:prstGeom prst="rect">
                <a:avLst/>
              </a:prstGeom>
            </p:spPr>
          </p:pic>
          <p:pic>
            <p:nvPicPr>
              <p:cNvPr id="86" name="Image 85"/>
              <p:cNvPicPr>
                <a:picLocks noChangeAspect="1"/>
              </p:cNvPicPr>
              <p:nvPr/>
            </p:nvPicPr>
            <p:blipFill>
              <a:blip r:embed="rId4">
                <a:lum bright="70000" contrast="-70000"/>
              </a:blip>
              <a:stretch>
                <a:fillRect/>
              </a:stretch>
            </p:blipFill>
            <p:spPr>
              <a:xfrm rot="6981277">
                <a:off x="7155318" y="3132813"/>
                <a:ext cx="177750" cy="182600"/>
              </a:xfrm>
              <a:prstGeom prst="rect">
                <a:avLst/>
              </a:prstGeom>
            </p:spPr>
          </p:pic>
          <p:pic>
            <p:nvPicPr>
              <p:cNvPr id="87" name="Image 86"/>
              <p:cNvPicPr>
                <a:picLocks noChangeAspect="1"/>
              </p:cNvPicPr>
              <p:nvPr/>
            </p:nvPicPr>
            <p:blipFill>
              <a:blip r:embed="rId4">
                <a:lum bright="70000" contrast="-70000"/>
              </a:blip>
              <a:stretch>
                <a:fillRect/>
              </a:stretch>
            </p:blipFill>
            <p:spPr>
              <a:xfrm rot="16200000">
                <a:off x="7288509" y="3223672"/>
                <a:ext cx="177750" cy="182600"/>
              </a:xfrm>
              <a:prstGeom prst="rect">
                <a:avLst/>
              </a:prstGeom>
            </p:spPr>
          </p:pic>
          <p:pic>
            <p:nvPicPr>
              <p:cNvPr id="88" name="Image 87"/>
              <p:cNvPicPr>
                <a:picLocks noChangeAspect="1"/>
              </p:cNvPicPr>
              <p:nvPr/>
            </p:nvPicPr>
            <p:blipFill>
              <a:blip r:embed="rId4">
                <a:lum bright="70000" contrast="-70000"/>
              </a:blip>
              <a:stretch>
                <a:fillRect/>
              </a:stretch>
            </p:blipFill>
            <p:spPr>
              <a:xfrm rot="11593341">
                <a:off x="7430971" y="3166418"/>
                <a:ext cx="177750" cy="182600"/>
              </a:xfrm>
              <a:prstGeom prst="rect">
                <a:avLst/>
              </a:prstGeom>
            </p:spPr>
          </p:pic>
          <p:pic>
            <p:nvPicPr>
              <p:cNvPr id="89" name="Image 88"/>
              <p:cNvPicPr>
                <a:picLocks noChangeAspect="1"/>
              </p:cNvPicPr>
              <p:nvPr/>
            </p:nvPicPr>
            <p:blipFill>
              <a:blip r:embed="rId4">
                <a:lum bright="70000" contrast="-70000"/>
              </a:blip>
              <a:stretch>
                <a:fillRect/>
              </a:stretch>
            </p:blipFill>
            <p:spPr>
              <a:xfrm rot="589312">
                <a:off x="7500765" y="3333296"/>
                <a:ext cx="177750" cy="182600"/>
              </a:xfrm>
              <a:prstGeom prst="rect">
                <a:avLst/>
              </a:prstGeom>
            </p:spPr>
          </p:pic>
          <p:pic>
            <p:nvPicPr>
              <p:cNvPr id="90" name="Image 89"/>
              <p:cNvPicPr>
                <a:picLocks noChangeAspect="1"/>
              </p:cNvPicPr>
              <p:nvPr/>
            </p:nvPicPr>
            <p:blipFill>
              <a:blip r:embed="rId4">
                <a:lum bright="70000" contrast="-70000"/>
              </a:blip>
              <a:stretch>
                <a:fillRect/>
              </a:stretch>
            </p:blipFill>
            <p:spPr>
              <a:xfrm rot="16433752">
                <a:off x="7569931" y="3464521"/>
                <a:ext cx="177750" cy="182600"/>
              </a:xfrm>
              <a:prstGeom prst="rect">
                <a:avLst/>
              </a:prstGeom>
            </p:spPr>
          </p:pic>
          <p:pic>
            <p:nvPicPr>
              <p:cNvPr id="91" name="Image 90"/>
              <p:cNvPicPr>
                <a:picLocks noChangeAspect="1"/>
              </p:cNvPicPr>
              <p:nvPr/>
            </p:nvPicPr>
            <p:blipFill>
              <a:blip r:embed="rId4">
                <a:lum bright="70000" contrast="-70000"/>
              </a:blip>
              <a:stretch>
                <a:fillRect/>
              </a:stretch>
            </p:blipFill>
            <p:spPr>
              <a:xfrm rot="174850">
                <a:off x="7553498" y="3055210"/>
                <a:ext cx="177750" cy="182600"/>
              </a:xfrm>
              <a:prstGeom prst="rect">
                <a:avLst/>
              </a:prstGeom>
            </p:spPr>
          </p:pic>
          <p:pic>
            <p:nvPicPr>
              <p:cNvPr id="92" name="Image 91"/>
              <p:cNvPicPr>
                <a:picLocks noChangeAspect="1"/>
              </p:cNvPicPr>
              <p:nvPr/>
            </p:nvPicPr>
            <p:blipFill>
              <a:blip r:embed="rId4">
                <a:lum bright="70000" contrast="-70000"/>
              </a:blip>
              <a:stretch>
                <a:fillRect/>
              </a:stretch>
            </p:blipFill>
            <p:spPr>
              <a:xfrm rot="4876995">
                <a:off x="7667010" y="3183320"/>
                <a:ext cx="177750" cy="182600"/>
              </a:xfrm>
              <a:prstGeom prst="rect">
                <a:avLst/>
              </a:prstGeom>
            </p:spPr>
          </p:pic>
          <p:pic>
            <p:nvPicPr>
              <p:cNvPr id="93" name="Image 92"/>
              <p:cNvPicPr>
                <a:picLocks noChangeAspect="1"/>
              </p:cNvPicPr>
              <p:nvPr/>
            </p:nvPicPr>
            <p:blipFill>
              <a:blip r:embed="rId4">
                <a:lum bright="70000" contrast="-70000"/>
              </a:blip>
              <a:stretch>
                <a:fillRect/>
              </a:stretch>
            </p:blipFill>
            <p:spPr>
              <a:xfrm rot="16200000">
                <a:off x="7695819" y="3322638"/>
                <a:ext cx="177750" cy="182600"/>
              </a:xfrm>
              <a:prstGeom prst="rect">
                <a:avLst/>
              </a:prstGeom>
            </p:spPr>
          </p:pic>
        </p:grpSp>
      </p:grpSp>
      <p:sp>
        <p:nvSpPr>
          <p:cNvPr id="67" name="Rectangle à coins arrondis 66"/>
          <p:cNvSpPr/>
          <p:nvPr/>
        </p:nvSpPr>
        <p:spPr>
          <a:xfrm>
            <a:off x="9550984" y="2508001"/>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Littérature </a:t>
            </a:r>
            <a:r>
              <a:rPr lang="fr-FR" dirty="0" smtClean="0"/>
              <a:t>: </a:t>
            </a:r>
            <a:r>
              <a:rPr lang="fr-FR" b="1" dirty="0" smtClean="0"/>
              <a:t>(3) Utiliser une foule d’annotateurs</a:t>
            </a:r>
            <a:r>
              <a:rPr lang="fr-FR" dirty="0" smtClean="0"/>
              <a:t> et miser sur l’intelligence collective</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36</a:t>
            </a:fld>
            <a:endParaRPr lang="fr-FR"/>
          </a:p>
        </p:txBody>
      </p:sp>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56" name="Rectangle à coins arrondis 55"/>
          <p:cNvSpPr/>
          <p:nvPr/>
        </p:nvSpPr>
        <p:spPr>
          <a:xfrm>
            <a:off x="9588756" y="25561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7" name="Rectangle à coins arrondis 56"/>
          <p:cNvSpPr/>
          <p:nvPr/>
        </p:nvSpPr>
        <p:spPr>
          <a:xfrm>
            <a:off x="9626528" y="2604223"/>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58" name="Rectangle à coins arrondis 57"/>
          <p:cNvSpPr/>
          <p:nvPr/>
        </p:nvSpPr>
        <p:spPr>
          <a:xfrm>
            <a:off x="9673727" y="265893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éditer devis</a:t>
            </a:r>
            <a:endParaRPr lang="fr-FR" sz="1200" b="1" dirty="0">
              <a:solidFill>
                <a:srgbClr val="C00000"/>
              </a:solidFill>
              <a:latin typeface="Segoe UI" panose="020B0502040204020203" pitchFamily="34" charset="0"/>
              <a:cs typeface="Segoe UI" panose="020B0502040204020203" pitchFamily="34" charset="0"/>
            </a:endParaRPr>
          </a:p>
        </p:txBody>
      </p:sp>
      <p:sp>
        <p:nvSpPr>
          <p:cNvPr id="59" name="Rectangle à coins arrondis 58"/>
          <p:cNvSpPr/>
          <p:nvPr/>
        </p:nvSpPr>
        <p:spPr>
          <a:xfrm>
            <a:off x="9741156" y="270851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0" name="Rectangle à coins arrondis 59"/>
          <p:cNvSpPr/>
          <p:nvPr/>
        </p:nvSpPr>
        <p:spPr>
          <a:xfrm>
            <a:off x="9787690" y="275750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1" name="Rectangle à coins arrondis 60"/>
          <p:cNvSpPr/>
          <p:nvPr/>
        </p:nvSpPr>
        <p:spPr>
          <a:xfrm>
            <a:off x="9834224" y="2806428"/>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louer voiture</a:t>
            </a:r>
            <a:endParaRPr lang="fr-FR" sz="1200" b="1" dirty="0">
              <a:solidFill>
                <a:srgbClr val="C00000"/>
              </a:solidFill>
              <a:latin typeface="Segoe UI" panose="020B0502040204020203" pitchFamily="34" charset="0"/>
              <a:cs typeface="Segoe UI" panose="020B0502040204020203" pitchFamily="34" charset="0"/>
            </a:endParaRPr>
          </a:p>
        </p:txBody>
      </p:sp>
      <p:sp>
        <p:nvSpPr>
          <p:cNvPr id="62" name="Rectangle à coins arrondis 61"/>
          <p:cNvSpPr/>
          <p:nvPr/>
        </p:nvSpPr>
        <p:spPr>
          <a:xfrm>
            <a:off x="9880758" y="2840972"/>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63" name="Rectangle à coins arrondis 62"/>
          <p:cNvSpPr/>
          <p:nvPr/>
        </p:nvSpPr>
        <p:spPr>
          <a:xfrm>
            <a:off x="9940090" y="2889969"/>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grpSp>
        <p:nvGrpSpPr>
          <p:cNvPr id="25" name="Groupe 24"/>
          <p:cNvGrpSpPr/>
          <p:nvPr/>
        </p:nvGrpSpPr>
        <p:grpSpPr>
          <a:xfrm>
            <a:off x="9524674" y="3041828"/>
            <a:ext cx="1966031" cy="624558"/>
            <a:chOff x="9524674" y="3041828"/>
            <a:chExt cx="1966031" cy="624558"/>
          </a:xfrm>
        </p:grpSpPr>
        <p:sp>
          <p:nvSpPr>
            <p:cNvPr id="64" name="Accolade ouvrante 63"/>
            <p:cNvSpPr/>
            <p:nvPr/>
          </p:nvSpPr>
          <p:spPr>
            <a:xfrm rot="16200000">
              <a:off x="10312439" y="2254063"/>
              <a:ext cx="390502" cy="1966031"/>
            </a:xfrm>
            <a:prstGeom prst="leftBrace">
              <a:avLst>
                <a:gd name="adj1" fmla="val 45207"/>
                <a:gd name="adj2" fmla="val 49513"/>
              </a:avLst>
            </a:prstGeom>
            <a:ln w="57150">
              <a:solidFill>
                <a:srgbClr val="02020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5" name="Rectangle à coins arrondis 64"/>
            <p:cNvSpPr/>
            <p:nvPr/>
          </p:nvSpPr>
          <p:spPr>
            <a:xfrm>
              <a:off x="9787690" y="3450386"/>
              <a:ext cx="1440000" cy="216000"/>
            </a:xfrm>
            <a:prstGeom prst="roundRect">
              <a:avLst/>
            </a:prstGeom>
            <a:solidFill>
              <a:srgbClr val="FFA7A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rgbClr val="C00000"/>
                  </a:solidFill>
                  <a:latin typeface="Segoe UI" panose="020B0502040204020203" pitchFamily="34" charset="0"/>
                  <a:cs typeface="Segoe UI" panose="020B0502040204020203" pitchFamily="34" charset="0"/>
                </a:rPr>
                <a:t>planifier RDV</a:t>
              </a:r>
              <a:endParaRPr lang="fr-FR" sz="1200" b="1" dirty="0">
                <a:solidFill>
                  <a:srgbClr val="C00000"/>
                </a:solidFill>
                <a:latin typeface="Segoe UI" panose="020B0502040204020203" pitchFamily="34" charset="0"/>
                <a:cs typeface="Segoe UI" panose="020B0502040204020203" pitchFamily="34" charset="0"/>
              </a:endParaRPr>
            </a:p>
          </p:txBody>
        </p:sp>
        <p:sp>
          <p:nvSpPr>
            <p:cNvPr id="72" name="Rectangle 71"/>
            <p:cNvSpPr/>
            <p:nvPr/>
          </p:nvSpPr>
          <p:spPr>
            <a:xfrm>
              <a:off x="10995746" y="3502506"/>
              <a:ext cx="219941" cy="109294"/>
            </a:xfrm>
            <a:prstGeom prst="rect">
              <a:avLst/>
            </a:prstGeom>
            <a:solidFill>
              <a:schemeClr val="accent1">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dirty="0" smtClean="0">
                  <a:solidFill>
                    <a:schemeClr val="accent1"/>
                  </a:solidFill>
                  <a:latin typeface="Segoe UI" panose="020B0502040204020203" pitchFamily="34" charset="0"/>
                  <a:cs typeface="Segoe UI" panose="020B0502040204020203" pitchFamily="34" charset="0"/>
                </a:rPr>
                <a:t>90%</a:t>
              </a:r>
              <a:endParaRPr lang="fr-FR" sz="800" b="1" dirty="0">
                <a:solidFill>
                  <a:schemeClr val="accent1"/>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821530" y="1443245"/>
            <a:ext cx="3307504" cy="2017629"/>
            <a:chOff x="821530" y="1443245"/>
            <a:chExt cx="3307504" cy="2017629"/>
          </a:xfrm>
        </p:grpSpPr>
        <p:grpSp>
          <p:nvGrpSpPr>
            <p:cNvPr id="96" name="Groupe 95"/>
            <p:cNvGrpSpPr/>
            <p:nvPr/>
          </p:nvGrpSpPr>
          <p:grpSpPr>
            <a:xfrm>
              <a:off x="821530" y="1443245"/>
              <a:ext cx="3307504" cy="2017629"/>
              <a:chOff x="821530" y="1443245"/>
              <a:chExt cx="3307504" cy="2017629"/>
            </a:xfrm>
          </p:grpSpPr>
          <p:pic>
            <p:nvPicPr>
              <p:cNvPr id="98" name="Image 97"/>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99" name="Bulle ronde 98"/>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2841671" y="1542241"/>
              <a:ext cx="877900" cy="877900"/>
            </a:xfrm>
            <a:prstGeom prst="rect">
              <a:avLst/>
            </a:prstGeom>
          </p:spPr>
        </p:pic>
      </p:grpSp>
      <p:grpSp>
        <p:nvGrpSpPr>
          <p:cNvPr id="12" name="Groupe 11"/>
          <p:cNvGrpSpPr/>
          <p:nvPr/>
        </p:nvGrpSpPr>
        <p:grpSpPr>
          <a:xfrm>
            <a:off x="4521708" y="4211528"/>
            <a:ext cx="7331361" cy="2450837"/>
            <a:chOff x="4521708" y="4211528"/>
            <a:chExt cx="7331361" cy="2450837"/>
          </a:xfrm>
        </p:grpSpPr>
        <p:grpSp>
          <p:nvGrpSpPr>
            <p:cNvPr id="27" name="Groupe 26"/>
            <p:cNvGrpSpPr/>
            <p:nvPr/>
          </p:nvGrpSpPr>
          <p:grpSpPr>
            <a:xfrm>
              <a:off x="7573641" y="6302365"/>
              <a:ext cx="2518220" cy="360000"/>
              <a:chOff x="2009537" y="6220063"/>
              <a:chExt cx="2518220" cy="360000"/>
            </a:xfrm>
          </p:grpSpPr>
          <p:sp>
            <p:nvSpPr>
              <p:cNvPr id="28" name="Rectangle 27"/>
              <p:cNvSpPr/>
              <p:nvPr/>
            </p:nvSpPr>
            <p:spPr>
              <a:xfrm>
                <a:off x="2009537" y="6220063"/>
                <a:ext cx="2518220"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9" name="Image 2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0" name="Rectangle 29"/>
              <p:cNvSpPr/>
              <p:nvPr/>
            </p:nvSpPr>
            <p:spPr>
              <a:xfrm>
                <a:off x="2419657" y="6222529"/>
                <a:ext cx="2108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Perrigo et </a:t>
                </a:r>
                <a:r>
                  <a:rPr lang="en-US" sz="1400" dirty="0" err="1" smtClean="0">
                    <a:solidFill>
                      <a:schemeClr val="accent3"/>
                    </a:solidFill>
                  </a:rPr>
                  <a:t>Zorthian</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1" name="Groupe 30"/>
            <p:cNvGrpSpPr/>
            <p:nvPr/>
          </p:nvGrpSpPr>
          <p:grpSpPr>
            <a:xfrm>
              <a:off x="10250547" y="6302365"/>
              <a:ext cx="1602522" cy="360000"/>
              <a:chOff x="2009537" y="6220063"/>
              <a:chExt cx="1602522" cy="360000"/>
            </a:xfrm>
          </p:grpSpPr>
          <p:sp>
            <p:nvSpPr>
              <p:cNvPr id="32" name="Rectangle 31"/>
              <p:cNvSpPr/>
              <p:nvPr/>
            </p:nvSpPr>
            <p:spPr>
              <a:xfrm>
                <a:off x="2009537" y="6220063"/>
                <a:ext cx="160252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1" name="Image 40"/>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2" name="Rectangle 41"/>
              <p:cNvSpPr/>
              <p:nvPr/>
            </p:nvSpPr>
            <p:spPr>
              <a:xfrm>
                <a:off x="2419657" y="6222529"/>
                <a:ext cx="119240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Dzieza</a:t>
                </a:r>
                <a:r>
                  <a:rPr lang="en-US" sz="1400" dirty="0" smtClean="0">
                    <a:solidFill>
                      <a:schemeClr val="accent3"/>
                    </a:solidFill>
                  </a:rPr>
                  <a:t> (2023)</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9" name="Groupe 8"/>
            <p:cNvGrpSpPr/>
            <p:nvPr/>
          </p:nvGrpSpPr>
          <p:grpSpPr>
            <a:xfrm>
              <a:off x="4521708" y="4211528"/>
              <a:ext cx="7288092" cy="2048618"/>
              <a:chOff x="4521708" y="4211528"/>
              <a:chExt cx="7288092" cy="2048618"/>
            </a:xfrm>
          </p:grpSpPr>
          <p:sp>
            <p:nvSpPr>
              <p:cNvPr id="69" name="Ellipse 68"/>
              <p:cNvSpPr/>
              <p:nvPr/>
            </p:nvSpPr>
            <p:spPr>
              <a:xfrm>
                <a:off x="6135749" y="5163983"/>
                <a:ext cx="1329532"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éthique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sp>
            <p:nvSpPr>
              <p:cNvPr id="71" name="Ellipse 70"/>
              <p:cNvSpPr/>
              <p:nvPr/>
            </p:nvSpPr>
            <p:spPr>
              <a:xfrm>
                <a:off x="4521708" y="5180146"/>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qualité </a:t>
                </a:r>
                <a:r>
                  <a:rPr lang="fr-FR" sz="1800" dirty="0" smtClean="0">
                    <a:solidFill>
                      <a:schemeClr val="bg1"/>
                    </a:solidFill>
                    <a:latin typeface="Segoe UI" panose="020B0502040204020203" pitchFamily="34" charset="0"/>
                    <a:cs typeface="Segoe UI" panose="020B0502040204020203" pitchFamily="34" charset="0"/>
                  </a:rPr>
                  <a:t>?</a:t>
                </a:r>
                <a:endParaRPr lang="fr-FR" sz="1800" dirty="0">
                  <a:solidFill>
                    <a:schemeClr val="bg1"/>
                  </a:solidFill>
                  <a:latin typeface="Segoe UI" panose="020B0502040204020203" pitchFamily="34" charset="0"/>
                  <a:cs typeface="Segoe UI" panose="020B0502040204020203" pitchFamily="34" charset="0"/>
                </a:endParaRPr>
              </a:p>
            </p:txBody>
          </p:sp>
          <p:pic>
            <p:nvPicPr>
              <p:cNvPr id="73" name="Image 72"/>
              <p:cNvPicPr>
                <a:picLocks noChangeAspect="1"/>
              </p:cNvPicPr>
              <p:nvPr/>
            </p:nvPicPr>
            <p:blipFill>
              <a:blip r:embed="rId10"/>
              <a:stretch>
                <a:fillRect/>
              </a:stretch>
            </p:blipFill>
            <p:spPr>
              <a:xfrm>
                <a:off x="7794159" y="4211528"/>
                <a:ext cx="2172974" cy="2033838"/>
              </a:xfrm>
              <a:prstGeom prst="rect">
                <a:avLst/>
              </a:prstGeom>
              <a:ln w="38100">
                <a:solidFill>
                  <a:schemeClr val="tx1"/>
                </a:solidFill>
              </a:ln>
            </p:spPr>
          </p:pic>
          <p:pic>
            <p:nvPicPr>
              <p:cNvPr id="74" name="Image 73"/>
              <p:cNvPicPr>
                <a:picLocks noChangeAspect="1"/>
              </p:cNvPicPr>
              <p:nvPr/>
            </p:nvPicPr>
            <p:blipFill>
              <a:blip r:embed="rId11"/>
              <a:stretch>
                <a:fillRect/>
              </a:stretch>
            </p:blipFill>
            <p:spPr>
              <a:xfrm>
                <a:off x="10293815" y="4211528"/>
                <a:ext cx="1515985" cy="2033838"/>
              </a:xfrm>
              <a:prstGeom prst="rect">
                <a:avLst/>
              </a:prstGeom>
              <a:ln w="38100">
                <a:solidFill>
                  <a:schemeClr val="tx1"/>
                </a:solidFill>
              </a:ln>
            </p:spPr>
          </p:pic>
          <p:sp>
            <p:nvSpPr>
              <p:cNvPr id="100" name="Ellipse 99"/>
              <p:cNvSpPr/>
              <p:nvPr/>
            </p:nvSpPr>
            <p:spPr>
              <a:xfrm>
                <a:off x="4721789" y="5720146"/>
                <a:ext cx="2937017"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connaissance métier</a:t>
                </a:r>
                <a:endParaRPr lang="fr-FR" sz="1800" dirty="0">
                  <a:solidFill>
                    <a:schemeClr val="bg1"/>
                  </a:solidFill>
                  <a:latin typeface="Segoe UI" panose="020B0502040204020203" pitchFamily="34" charset="0"/>
                  <a:cs typeface="Segoe UI" panose="020B0502040204020203" pitchFamily="34" charset="0"/>
                </a:endParaRPr>
              </a:p>
            </p:txBody>
          </p:sp>
        </p:grpSp>
      </p:grpSp>
      <p:grpSp>
        <p:nvGrpSpPr>
          <p:cNvPr id="11" name="Groupe 10"/>
          <p:cNvGrpSpPr/>
          <p:nvPr/>
        </p:nvGrpSpPr>
        <p:grpSpPr>
          <a:xfrm>
            <a:off x="2780508" y="5201352"/>
            <a:ext cx="4636831" cy="1462431"/>
            <a:chOff x="2780508" y="5201352"/>
            <a:chExt cx="4636831" cy="1462431"/>
          </a:xfrm>
        </p:grpSpPr>
        <p:grpSp>
          <p:nvGrpSpPr>
            <p:cNvPr id="43" name="Groupe 42"/>
            <p:cNvGrpSpPr/>
            <p:nvPr/>
          </p:nvGrpSpPr>
          <p:grpSpPr>
            <a:xfrm>
              <a:off x="5657906" y="6303783"/>
              <a:ext cx="1759433" cy="360000"/>
              <a:chOff x="2009537" y="6220063"/>
              <a:chExt cx="1759433" cy="360000"/>
            </a:xfrm>
          </p:grpSpPr>
          <p:sp>
            <p:nvSpPr>
              <p:cNvPr id="44" name="Rectangle 43"/>
              <p:cNvSpPr/>
              <p:nvPr/>
            </p:nvSpPr>
            <p:spPr>
              <a:xfrm>
                <a:off x="2009537" y="6220063"/>
                <a:ext cx="175943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8" y="6222529"/>
                <a:ext cx="1349312"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Fort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2780508" y="5201352"/>
              <a:ext cx="1829910" cy="1108750"/>
              <a:chOff x="2780508" y="5201352"/>
              <a:chExt cx="1829910" cy="1108750"/>
            </a:xfrm>
          </p:grpSpPr>
          <p:grpSp>
            <p:nvGrpSpPr>
              <p:cNvPr id="37" name="Groupe 36"/>
              <p:cNvGrpSpPr/>
              <p:nvPr/>
            </p:nvGrpSpPr>
            <p:grpSpPr>
              <a:xfrm>
                <a:off x="3161249" y="5201352"/>
                <a:ext cx="1449169" cy="1080000"/>
                <a:chOff x="3756840" y="5125795"/>
                <a:chExt cx="1449169" cy="1080000"/>
              </a:xfrm>
            </p:grpSpPr>
            <p:sp>
              <p:nvSpPr>
                <p:cNvPr id="38" name="Ellipse 37"/>
                <p:cNvSpPr/>
                <p:nvPr/>
              </p:nvSpPr>
              <p:spPr>
                <a:xfrm>
                  <a:off x="3756840" y="5125795"/>
                  <a:ext cx="111664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simple</a:t>
                  </a:r>
                  <a:endParaRPr lang="fr-FR" sz="1800" dirty="0">
                    <a:solidFill>
                      <a:schemeClr val="bg1"/>
                    </a:solidFill>
                    <a:latin typeface="Segoe UI" panose="020B0502040204020203" pitchFamily="34" charset="0"/>
                    <a:cs typeface="Segoe UI" panose="020B0502040204020203" pitchFamily="34" charset="0"/>
                  </a:endParaRPr>
                </a:p>
              </p:txBody>
            </p:sp>
            <p:sp>
              <p:nvSpPr>
                <p:cNvPr id="39" name="Ellipse 38"/>
                <p:cNvSpPr/>
                <p:nvPr/>
              </p:nvSpPr>
              <p:spPr>
                <a:xfrm>
                  <a:off x="4243240" y="5665795"/>
                  <a:ext cx="96276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coûts</a:t>
                  </a:r>
                  <a:endParaRPr lang="fr-FR" sz="1800" dirty="0">
                    <a:solidFill>
                      <a:schemeClr val="bg1"/>
                    </a:solidFill>
                    <a:latin typeface="Segoe UI" panose="020B0502040204020203" pitchFamily="34" charset="0"/>
                    <a:cs typeface="Segoe UI" panose="020B0502040204020203" pitchFamily="34" charset="0"/>
                  </a:endParaRPr>
                </a:p>
              </p:txBody>
            </p:sp>
          </p:grpSp>
          <p:pic>
            <p:nvPicPr>
              <p:cNvPr id="2" name="Image 1"/>
              <p:cNvPicPr>
                <a:picLocks noChangeAspect="1"/>
              </p:cNvPicPr>
              <p:nvPr/>
            </p:nvPicPr>
            <p:blipFill rotWithShape="1">
              <a:blip r:embed="rId12">
                <a:clrChange>
                  <a:clrFrom>
                    <a:srgbClr val="FFFFFF"/>
                  </a:clrFrom>
                  <a:clrTo>
                    <a:srgbClr val="FFFFFF">
                      <a:alpha val="0"/>
                    </a:srgbClr>
                  </a:clrTo>
                </a:clrChange>
              </a:blip>
              <a:srcRect l="8119" t="17814" r="10430" b="17097"/>
              <a:stretch/>
            </p:blipFill>
            <p:spPr>
              <a:xfrm>
                <a:off x="2780508" y="5927266"/>
                <a:ext cx="851683" cy="382836"/>
              </a:xfrm>
              <a:prstGeom prst="rect">
                <a:avLst/>
              </a:prstGeom>
            </p:spPr>
          </p:pic>
        </p:grpSp>
      </p:grpSp>
    </p:spTree>
    <p:extLst>
      <p:ext uri="{BB962C8B-B14F-4D97-AF65-F5344CB8AC3E}">
        <p14:creationId xmlns:p14="http://schemas.microsoft.com/office/powerpoint/2010/main" val="4028566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250"/>
                                        <p:tgtEl>
                                          <p:spTgt spid="67"/>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250"/>
                                        <p:tgtEl>
                                          <p:spTgt spid="61"/>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250"/>
                                        <p:tgtEl>
                                          <p:spTgt spid="62"/>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50"/>
                                        <p:tgtEl>
                                          <p:spTgt spid="63"/>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250"/>
                                        <p:tgtEl>
                                          <p:spTgt spid="25"/>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3915543" y="3380222"/>
            <a:ext cx="6480000" cy="2922143"/>
            <a:chOff x="3915543" y="3380222"/>
            <a:chExt cx="6480000" cy="2922143"/>
          </a:xfrm>
        </p:grpSpPr>
        <p:pic>
          <p:nvPicPr>
            <p:cNvPr id="33" name="Image 32"/>
            <p:cNvPicPr>
              <a:picLocks noChangeAspect="1"/>
            </p:cNvPicPr>
            <p:nvPr/>
          </p:nvPicPr>
          <p:blipFill>
            <a:blip r:embed="rId3"/>
            <a:stretch>
              <a:fillRect/>
            </a:stretch>
          </p:blipFill>
          <p:spPr>
            <a:xfrm flipH="1">
              <a:off x="3915543" y="3380222"/>
              <a:ext cx="6480000" cy="2922143"/>
            </a:xfrm>
            <a:prstGeom prst="rect">
              <a:avLst/>
            </a:prstGeom>
          </p:spPr>
        </p:pic>
        <p:sp>
          <p:nvSpPr>
            <p:cNvPr id="15" name="Rectangle à coins arrondis 14"/>
            <p:cNvSpPr/>
            <p:nvPr/>
          </p:nvSpPr>
          <p:spPr>
            <a:xfrm>
              <a:off x="4082874" y="33969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657154"/>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smtClean="0"/>
              <a:t>Bilan mitigé : </a:t>
            </a:r>
            <a:r>
              <a:rPr lang="fr-FR" dirty="0" smtClean="0"/>
              <a:t>La tâche est toujours aussi difficile pour nos annotateurs !</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37</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a:t>
            </a:r>
            <a:r>
              <a:rPr lang="fr-FR" sz="2000" b="1" dirty="0" smtClean="0">
                <a:solidFill>
                  <a:schemeClr val="bg1"/>
                </a:solidFill>
                <a:latin typeface="Segoe UI" panose="020B0502040204020203" pitchFamily="34" charset="0"/>
                <a:cs typeface="Segoe UI" panose="020B0502040204020203" pitchFamily="34" charset="0"/>
              </a:rPr>
              <a:t>entre </a:t>
            </a:r>
            <a:r>
              <a:rPr lang="fr-FR" sz="2000" b="1" dirty="0" smtClean="0">
                <a:solidFill>
                  <a:schemeClr val="bg1"/>
                </a:solidFill>
                <a:latin typeface="Segoe UI" panose="020B0502040204020203" pitchFamily="34" charset="0"/>
                <a:cs typeface="Segoe UI" panose="020B0502040204020203" pitchFamily="34" charset="0"/>
              </a:rPr>
              <a:t>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27" name="Groupe 26"/>
          <p:cNvGrpSpPr/>
          <p:nvPr/>
        </p:nvGrpSpPr>
        <p:grpSpPr>
          <a:xfrm>
            <a:off x="3797191" y="1717172"/>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87162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pic>
        <p:nvPicPr>
          <p:cNvPr id="22" name="Image 21"/>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Tree>
    <p:extLst>
      <p:ext uri="{BB962C8B-B14F-4D97-AF65-F5344CB8AC3E}">
        <p14:creationId xmlns:p14="http://schemas.microsoft.com/office/powerpoint/2010/main" val="2644140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anim calcmode="lin" valueType="num">
                                      <p:cBhvr>
                                        <p:cTn id="8" dur="750" fill="hold"/>
                                        <p:tgtEl>
                                          <p:spTgt spid="27"/>
                                        </p:tgtEl>
                                        <p:attrNameLst>
                                          <p:attrName>ppt_x</p:attrName>
                                        </p:attrNameLst>
                                      </p:cBhvr>
                                      <p:tavLst>
                                        <p:tav tm="0">
                                          <p:val>
                                            <p:strVal val="#ppt_x"/>
                                          </p:val>
                                        </p:tav>
                                        <p:tav tm="100000">
                                          <p:val>
                                            <p:strVal val="#ppt_x"/>
                                          </p:val>
                                        </p:tav>
                                      </p:tavLst>
                                    </p:anim>
                                    <p:anim calcmode="lin" valueType="num">
                                      <p:cBhvr>
                                        <p:cTn id="9" dur="750" fill="hold"/>
                                        <p:tgtEl>
                                          <p:spTgt spid="2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750"/>
                                        <p:tgtEl>
                                          <p:spTgt spid="46"/>
                                        </p:tgtEl>
                                      </p:cBhvr>
                                    </p:animEffect>
                                    <p:anim calcmode="lin" valueType="num">
                                      <p:cBhvr>
                                        <p:cTn id="13" dur="750" fill="hold"/>
                                        <p:tgtEl>
                                          <p:spTgt spid="46"/>
                                        </p:tgtEl>
                                        <p:attrNameLst>
                                          <p:attrName>ppt_x</p:attrName>
                                        </p:attrNameLst>
                                      </p:cBhvr>
                                      <p:tavLst>
                                        <p:tav tm="0">
                                          <p:val>
                                            <p:strVal val="#ppt_x"/>
                                          </p:val>
                                        </p:tav>
                                        <p:tav tm="100000">
                                          <p:val>
                                            <p:strVal val="#ppt_x"/>
                                          </p:val>
                                        </p:tav>
                                      </p:tavLst>
                                    </p:anim>
                                    <p:anim calcmode="lin" valueType="num">
                                      <p:cBhvr>
                                        <p:cTn id="14"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a:picLocks noChangeAspect="1"/>
          </p:cNvPicPr>
          <p:nvPr/>
        </p:nvPicPr>
        <p:blipFill>
          <a:blip r:embed="rId3"/>
          <a:stretch>
            <a:fillRect/>
          </a:stretch>
        </p:blipFill>
        <p:spPr>
          <a:xfrm flipH="1">
            <a:off x="3915543" y="3662333"/>
            <a:ext cx="6480000" cy="2617642"/>
          </a:xfrm>
          <a:prstGeom prst="rect">
            <a:avLst/>
          </a:prstGeom>
        </p:spPr>
      </p:pic>
      <p:grpSp>
        <p:nvGrpSpPr>
          <p:cNvPr id="2" name="Groupe 1"/>
          <p:cNvGrpSpPr/>
          <p:nvPr/>
        </p:nvGrpSpPr>
        <p:grpSpPr>
          <a:xfrm>
            <a:off x="4082874" y="3663630"/>
            <a:ext cx="6127044" cy="838049"/>
            <a:chOff x="4082874" y="3663630"/>
            <a:chExt cx="6127044" cy="838049"/>
          </a:xfrm>
        </p:grpSpPr>
        <p:sp>
          <p:nvSpPr>
            <p:cNvPr id="15" name="Rectangle à coins arrondis 14"/>
            <p:cNvSpPr/>
            <p:nvPr/>
          </p:nvSpPr>
          <p:spPr>
            <a:xfrm>
              <a:off x="4082874" y="366363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4285679"/>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III. Aider nos garagistes dans leur tâche d’annotation</a:t>
            </a:r>
          </a:p>
        </p:txBody>
      </p:sp>
      <p:sp>
        <p:nvSpPr>
          <p:cNvPr id="10" name="Espace réservé du texte 9"/>
          <p:cNvSpPr>
            <a:spLocks noGrp="1"/>
          </p:cNvSpPr>
          <p:nvPr>
            <p:ph type="body" sz="quarter" idx="14"/>
          </p:nvPr>
        </p:nvSpPr>
        <p:spPr/>
        <p:txBody>
          <a:bodyPr/>
          <a:lstStyle/>
          <a:p>
            <a:r>
              <a:rPr lang="fr-FR" i="1" dirty="0"/>
              <a:t>Bilan mitigé : </a:t>
            </a:r>
            <a:r>
              <a:rPr lang="fr-FR" dirty="0"/>
              <a:t>La tâche </a:t>
            </a:r>
            <a:r>
              <a:rPr lang="fr-FR" dirty="0" smtClean="0"/>
              <a:t>est </a:t>
            </a:r>
            <a:r>
              <a:rPr lang="fr-FR" dirty="0"/>
              <a:t>toujours aussi difficile pour nos annotateurs</a:t>
            </a:r>
            <a:endParaRPr lang="fr-FR" b="1" strike="sngStrike" dirty="0">
              <a:solidFill>
                <a:srgbClr val="C00000"/>
              </a:solidFill>
            </a:endParaRPr>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38</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Il y a un déséquilibre </a:t>
            </a:r>
            <a:r>
              <a:rPr lang="fr-FR" sz="2000" b="1" dirty="0" smtClean="0">
                <a:solidFill>
                  <a:schemeClr val="bg1"/>
                </a:solidFill>
                <a:latin typeface="Segoe UI" panose="020B0502040204020203" pitchFamily="34" charset="0"/>
                <a:cs typeface="Segoe UI" panose="020B0502040204020203" pitchFamily="34" charset="0"/>
              </a:rPr>
              <a:t>entre </a:t>
            </a:r>
            <a:r>
              <a:rPr lang="fr-FR" sz="2000" b="1" dirty="0" smtClean="0">
                <a:solidFill>
                  <a:schemeClr val="bg1"/>
                </a:solidFill>
                <a:latin typeface="Segoe UI" panose="020B0502040204020203" pitchFamily="34" charset="0"/>
                <a:cs typeface="Segoe UI" panose="020B0502040204020203" pitchFamily="34" charset="0"/>
              </a:rPr>
              <a:t>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27" name="Groupe 26"/>
          <p:cNvGrpSpPr/>
          <p:nvPr/>
        </p:nvGrpSpPr>
        <p:grpSpPr>
          <a:xfrm>
            <a:off x="3797191" y="1993397"/>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332562" y="1509672"/>
            <a:ext cx="3408743" cy="2712457"/>
            <a:chOff x="6256204" y="1692124"/>
            <a:chExt cx="3408743" cy="2712457"/>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256204" y="1945356"/>
              <a:ext cx="3408743" cy="2459225"/>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a:solidFill>
                    <a:schemeClr val="bg1"/>
                  </a:solidFill>
                  <a:latin typeface="Segoe UI" panose="020B0502040204020203" pitchFamily="34" charset="0"/>
                  <a:cs typeface="Segoe UI" panose="020B0502040204020203" pitchFamily="34" charset="0"/>
                </a:rPr>
                <a:t>Compétences</a:t>
              </a:r>
            </a:p>
            <a:p>
              <a:pPr algn="ctr"/>
              <a:r>
                <a:rPr lang="fr-FR" sz="2000" b="1" dirty="0">
                  <a:solidFill>
                    <a:schemeClr val="bg1"/>
                  </a:solidFill>
                  <a:latin typeface="Segoe UI" panose="020B0502040204020203" pitchFamily="34" charset="0"/>
                  <a:cs typeface="Segoe UI" panose="020B0502040204020203" pitchFamily="34" charset="0"/>
                </a:rPr>
                <a:t>A</a:t>
              </a:r>
              <a:r>
                <a:rPr lang="fr-FR" sz="2000" b="1" dirty="0" smtClean="0">
                  <a:solidFill>
                    <a:schemeClr val="bg1"/>
                  </a:solidFill>
                  <a:latin typeface="Segoe UI" panose="020B0502040204020203" pitchFamily="34" charset="0"/>
                  <a:cs typeface="Segoe UI" panose="020B0502040204020203" pitchFamily="34" charset="0"/>
                </a:rPr>
                <a:t>nalytiques,</a:t>
              </a:r>
            </a:p>
            <a:p>
              <a:pPr algn="ctr"/>
              <a:r>
                <a:rPr lang="fr-FR" sz="2000" b="1" dirty="0">
                  <a:solidFill>
                    <a:schemeClr val="bg1"/>
                  </a:solidFill>
                  <a:latin typeface="Segoe UI" panose="020B0502040204020203" pitchFamily="34" charset="0"/>
                  <a:cs typeface="Segoe UI" panose="020B0502040204020203" pitchFamily="34" charset="0"/>
                </a:rPr>
                <a:t>L</a:t>
              </a:r>
              <a:r>
                <a:rPr lang="fr-FR" sz="2000" b="1" dirty="0" smtClean="0">
                  <a:solidFill>
                    <a:schemeClr val="bg1"/>
                  </a:solidFill>
                  <a:latin typeface="Segoe UI" panose="020B0502040204020203" pitchFamily="34" charset="0"/>
                  <a:cs typeface="Segoe UI" panose="020B0502040204020203" pitchFamily="34" charset="0"/>
                </a:rPr>
                <a:t>inguistiques</a:t>
              </a:r>
            </a:p>
            <a:p>
              <a:pPr algn="ctr"/>
              <a:r>
                <a:rPr lang="fr-FR" sz="2000" b="1" dirty="0" smtClean="0">
                  <a:solidFill>
                    <a:schemeClr val="bg1"/>
                  </a:solidFill>
                  <a:latin typeface="Segoe UI" panose="020B0502040204020203" pitchFamily="34" charset="0"/>
                  <a:cs typeface="Segoe UI" panose="020B0502040204020203" pitchFamily="34" charset="0"/>
                </a:rPr>
                <a:t>et Techniques</a:t>
              </a:r>
            </a:p>
            <a:p>
              <a:pPr algn="ct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23" name="Groupe 22"/>
          <p:cNvGrpSpPr/>
          <p:nvPr/>
        </p:nvGrpSpPr>
        <p:grpSpPr>
          <a:xfrm>
            <a:off x="4077908" y="1279022"/>
            <a:ext cx="2340000" cy="883233"/>
            <a:chOff x="12309556" y="1039488"/>
            <a:chExt cx="2340000" cy="883233"/>
          </a:xfrm>
        </p:grpSpPr>
        <p:sp>
          <p:nvSpPr>
            <p:cNvPr id="24" name="Bouée 23"/>
            <p:cNvSpPr/>
            <p:nvPr/>
          </p:nvSpPr>
          <p:spPr>
            <a:xfrm>
              <a:off x="13227556" y="1039488"/>
              <a:ext cx="504000" cy="504000"/>
            </a:xfrm>
            <a:prstGeom prst="donu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5" name="Trapèze 24"/>
            <p:cNvSpPr/>
            <p:nvPr/>
          </p:nvSpPr>
          <p:spPr>
            <a:xfrm>
              <a:off x="12309556" y="1292721"/>
              <a:ext cx="2340000" cy="630000"/>
            </a:xfrm>
            <a:prstGeom prst="trapezoid">
              <a:avLst/>
            </a:prstGeom>
            <a:ln/>
          </p:spPr>
          <p:style>
            <a:lnRef idx="0">
              <a:schemeClr val="accent5"/>
            </a:lnRef>
            <a:fillRef idx="3">
              <a:schemeClr val="accent5"/>
            </a:fillRef>
            <a:effectRef idx="3">
              <a:schemeClr val="accent5"/>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Formation, Nombre, </a:t>
              </a:r>
            </a:p>
            <a:p>
              <a:pPr algn="ctr"/>
              <a:r>
                <a:rPr lang="fr-FR" sz="1500" dirty="0" smtClean="0">
                  <a:solidFill>
                    <a:schemeClr val="bg1"/>
                  </a:solidFill>
                  <a:latin typeface="Segoe UI" panose="020B0502040204020203" pitchFamily="34" charset="0"/>
                  <a:cs typeface="Segoe UI" panose="020B0502040204020203" pitchFamily="34" charset="0"/>
                </a:rPr>
                <a:t>Logiciel, Rigueur, …</a:t>
              </a:r>
              <a:endParaRPr lang="fr-FR" sz="1500" dirty="0">
                <a:solidFill>
                  <a:schemeClr val="bg1"/>
                </a:solidFill>
                <a:latin typeface="Segoe UI" panose="020B0502040204020203" pitchFamily="34" charset="0"/>
                <a:cs typeface="Segoe UI" panose="020B0502040204020203" pitchFamily="34" charset="0"/>
              </a:endParaRPr>
            </a:p>
          </p:txBody>
        </p:sp>
      </p:grpSp>
      <p:pic>
        <p:nvPicPr>
          <p:cNvPr id="35" name="Image 34"/>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grpSp>
        <p:nvGrpSpPr>
          <p:cNvPr id="5" name="Groupe 4"/>
          <p:cNvGrpSpPr/>
          <p:nvPr/>
        </p:nvGrpSpPr>
        <p:grpSpPr>
          <a:xfrm>
            <a:off x="2432209" y="1443245"/>
            <a:ext cx="1696825" cy="1075893"/>
            <a:chOff x="2432209" y="1443245"/>
            <a:chExt cx="1696825" cy="1075893"/>
          </a:xfrm>
        </p:grpSpPr>
        <p:sp>
          <p:nvSpPr>
            <p:cNvPr id="36" name="Bulle ronde 35"/>
            <p:cNvSpPr/>
            <p:nvPr/>
          </p:nvSpPr>
          <p:spPr>
            <a:xfrm>
              <a:off x="2432209" y="1443245"/>
              <a:ext cx="1696825" cy="1075893"/>
            </a:xfrm>
            <a:prstGeom prst="wedgeEllipseCallout">
              <a:avLst>
                <a:gd name="adj1" fmla="val -63611"/>
                <a:gd name="adj2" fmla="val -4090"/>
              </a:avLst>
            </a:prstGeom>
            <a:solidFill>
              <a:schemeClr val="bg1"/>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4" name="Image 33"/>
            <p:cNvPicPr>
              <a:picLocks noChangeAspect="1"/>
            </p:cNvPicPr>
            <p:nvPr/>
          </p:nvPicPr>
          <p:blipFill>
            <a:blip r:embed="rId7"/>
            <a:stretch>
              <a:fillRect/>
            </a:stretch>
          </p:blipFill>
          <p:spPr>
            <a:xfrm>
              <a:off x="2841671" y="1542241"/>
              <a:ext cx="877900" cy="877900"/>
            </a:xfrm>
            <a:prstGeom prst="rect">
              <a:avLst/>
            </a:prstGeom>
          </p:spPr>
        </p:pic>
      </p:grpSp>
    </p:spTree>
    <p:extLst>
      <p:ext uri="{BB962C8B-B14F-4D97-AF65-F5344CB8AC3E}">
        <p14:creationId xmlns:p14="http://schemas.microsoft.com/office/powerpoint/2010/main" val="361185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ppt_x</p:attrName>
                                        </p:attrNameLst>
                                      </p:cBhvr>
                                      <p:tavLst>
                                        <p:tav tm="0">
                                          <p:val>
                                            <p:strVal val="#ppt_x"/>
                                          </p:val>
                                        </p:tav>
                                        <p:tav tm="100000">
                                          <p:val>
                                            <p:strVal val="#ppt_x"/>
                                          </p:val>
                                        </p:tav>
                                      </p:tavLst>
                                    </p:anim>
                                    <p:anim calcmode="lin" valueType="num">
                                      <p:cBhvr>
                                        <p:cTn id="9" dur="750" fill="hold"/>
                                        <p:tgtEl>
                                          <p:spTgt spid="2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IV. Adapter la </a:t>
            </a:r>
            <a:r>
              <a:rPr lang="fr-FR" b="1" dirty="0" smtClean="0"/>
              <a:t>tâche d’annotation </a:t>
            </a:r>
            <a:r>
              <a:rPr lang="fr-FR" dirty="0" smtClean="0"/>
              <a:t>à nos garagistes</a:t>
            </a:r>
            <a:endParaRPr lang="fr-FR" b="1" dirty="0"/>
          </a:p>
        </p:txBody>
      </p:sp>
    </p:spTree>
    <p:extLst>
      <p:ext uri="{BB962C8B-B14F-4D97-AF65-F5344CB8AC3E}">
        <p14:creationId xmlns:p14="http://schemas.microsoft.com/office/powerpoint/2010/main" val="355144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fr-FR" dirty="0" smtClean="0"/>
              <a:t>Thèse CIFRE en partenariat avec Euro Information et le LORIA </a:t>
            </a:r>
            <a:endParaRPr lang="fr-FR" dirty="0"/>
          </a:p>
        </p:txBody>
      </p:sp>
      <p:sp>
        <p:nvSpPr>
          <p:cNvPr id="73" name="Espace réservé du numéro de diapositive 3"/>
          <p:cNvSpPr>
            <a:spLocks noGrp="1"/>
          </p:cNvSpPr>
          <p:nvPr>
            <p:ph type="sldNum" sz="quarter" idx="12"/>
          </p:nvPr>
        </p:nvSpPr>
        <p:spPr/>
        <p:txBody>
          <a:bodyPr/>
          <a:lstStyle/>
          <a:p>
            <a:fld id="{3EE1DE5A-27D4-4895-8E04-340D57AD09FB}" type="slidenum">
              <a:rPr lang="fr-FR" smtClean="0"/>
              <a:pPr/>
              <a:t>4</a:t>
            </a:fld>
            <a:endParaRPr lang="fr-FR"/>
          </a:p>
        </p:txBody>
      </p:sp>
      <p:sp>
        <p:nvSpPr>
          <p:cNvPr id="5" name="Espace réservé du texte 4"/>
          <p:cNvSpPr>
            <a:spLocks noGrp="1"/>
          </p:cNvSpPr>
          <p:nvPr>
            <p:ph type="body" sz="quarter" idx="14"/>
          </p:nvPr>
        </p:nvSpPr>
        <p:spPr/>
        <p:txBody>
          <a:bodyPr/>
          <a:lstStyle/>
          <a:p>
            <a:r>
              <a:rPr lang="fr-FR" dirty="0" smtClean="0"/>
              <a:t>Contexte industriel : Les assistants conversationnels dans le milieu bancaire</a:t>
            </a:r>
            <a:endParaRPr lang="fr-FR" dirty="0"/>
          </a:p>
        </p:txBody>
      </p:sp>
      <p:grpSp>
        <p:nvGrpSpPr>
          <p:cNvPr id="78" name="Groupe 77"/>
          <p:cNvGrpSpPr/>
          <p:nvPr/>
        </p:nvGrpSpPr>
        <p:grpSpPr>
          <a:xfrm>
            <a:off x="896520" y="1846494"/>
            <a:ext cx="5325011" cy="4445519"/>
            <a:chOff x="896520" y="1846494"/>
            <a:chExt cx="5325011" cy="4445519"/>
          </a:xfrm>
        </p:grpSpPr>
        <p:sp>
          <p:nvSpPr>
            <p:cNvPr id="77" name="Rectangle 76"/>
            <p:cNvSpPr/>
            <p:nvPr/>
          </p:nvSpPr>
          <p:spPr>
            <a:xfrm>
              <a:off x="896520" y="2734733"/>
              <a:ext cx="5325011" cy="35572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fr-FR" sz="2000" b="1" dirty="0">
                  <a:solidFill>
                    <a:srgbClr val="003A8D"/>
                  </a:solidFill>
                </a:rPr>
                <a:t>Nombreux domaines d’activité </a:t>
              </a:r>
              <a:r>
                <a:rPr lang="fr-FR" sz="2000" dirty="0">
                  <a:solidFill>
                    <a:srgbClr val="003A8D"/>
                  </a:solidFill>
                </a:rPr>
                <a:t>:</a:t>
              </a:r>
              <a:endParaRPr lang="fr-FR" sz="2000" b="1" dirty="0">
                <a:solidFill>
                  <a:srgbClr val="003A8D"/>
                </a:solidFill>
              </a:endParaRPr>
            </a:p>
            <a:p>
              <a:pPr marL="342900" indent="-342900" algn="just">
                <a:buFont typeface="Wingdings" panose="05000000000000000000" pitchFamily="2" charset="2"/>
                <a:buChar char="Ø"/>
              </a:pPr>
              <a:r>
                <a:rPr lang="fr-FR" sz="2000" dirty="0">
                  <a:solidFill>
                    <a:srgbClr val="003A8D"/>
                  </a:solidFill>
                </a:rPr>
                <a:t>Banque, Assurance, Monétique, Téléphonie, Immobilier, Automobile, Protection du domicile, Epargne salariale…</a:t>
              </a:r>
            </a:p>
            <a:p>
              <a:pPr marL="342900" indent="-342900" algn="just">
                <a:buFont typeface="Wingdings" panose="05000000000000000000" pitchFamily="2" charset="2"/>
                <a:buChar char="Ø"/>
              </a:pPr>
              <a:endParaRPr lang="fr-FR" sz="2000" dirty="0">
                <a:solidFill>
                  <a:srgbClr val="003A8D"/>
                </a:solidFill>
              </a:endParaRPr>
            </a:p>
            <a:p>
              <a:pPr algn="just"/>
              <a:r>
                <a:rPr lang="fr-FR" sz="2000" b="1" dirty="0">
                  <a:solidFill>
                    <a:srgbClr val="003A8D"/>
                  </a:solidFill>
                </a:rPr>
                <a:t>Quelques chiffres au 31 décembre 2022 </a:t>
              </a:r>
              <a:r>
                <a:rPr lang="fr-FR" sz="2000" dirty="0">
                  <a:solidFill>
                    <a:srgbClr val="003A8D"/>
                  </a:solidFill>
                </a:rPr>
                <a:t>:</a:t>
              </a:r>
              <a:endParaRPr lang="fr-FR" sz="2000" b="1" dirty="0">
                <a:solidFill>
                  <a:srgbClr val="003A8D"/>
                </a:solidFill>
              </a:endParaRPr>
            </a:p>
            <a:p>
              <a:pPr marL="342900" indent="-342900" algn="just">
                <a:buFont typeface="Wingdings" panose="05000000000000000000" pitchFamily="2" charset="2"/>
                <a:buChar char="Ø"/>
              </a:pPr>
              <a:r>
                <a:rPr lang="fr-FR" sz="2000" dirty="0">
                  <a:solidFill>
                    <a:srgbClr val="003A8D"/>
                  </a:solidFill>
                </a:rPr>
                <a:t>~75 000 collaborateurs</a:t>
              </a:r>
            </a:p>
            <a:p>
              <a:pPr marL="342900" indent="-342900" algn="just">
                <a:buFont typeface="Wingdings" panose="05000000000000000000" pitchFamily="2" charset="2"/>
                <a:buChar char="Ø"/>
              </a:pPr>
              <a:r>
                <a:rPr lang="fr-FR" sz="2000" dirty="0">
                  <a:solidFill>
                    <a:srgbClr val="003A8D"/>
                  </a:solidFill>
                </a:rPr>
                <a:t>~30M de clients / ~6M de sociétaires</a:t>
              </a:r>
            </a:p>
            <a:p>
              <a:pPr algn="just"/>
              <a:endParaRPr lang="fr-FR" sz="2000" dirty="0">
                <a:solidFill>
                  <a:srgbClr val="003A8D"/>
                </a:solidFill>
              </a:endParaRPr>
            </a:p>
            <a:p>
              <a:pPr algn="just"/>
              <a:r>
                <a:rPr lang="fr-FR" sz="2000" b="1" dirty="0">
                  <a:solidFill>
                    <a:srgbClr val="003A8D"/>
                  </a:solidFill>
                </a:rPr>
                <a:t>Le mot d’ordre </a:t>
              </a:r>
              <a:r>
                <a:rPr lang="fr-FR" sz="2000" dirty="0">
                  <a:solidFill>
                    <a:srgbClr val="003A8D"/>
                  </a:solidFill>
                </a:rPr>
                <a:t>:</a:t>
              </a:r>
            </a:p>
            <a:p>
              <a:pPr marL="342900" indent="-342900" algn="just">
                <a:buFont typeface="Wingdings" panose="05000000000000000000" pitchFamily="2" charset="2"/>
                <a:buChar char="Ø"/>
              </a:pPr>
              <a:r>
                <a:rPr lang="fr-FR" sz="2000" dirty="0">
                  <a:solidFill>
                    <a:srgbClr val="003A8D"/>
                  </a:solidFill>
                </a:rPr>
                <a:t>« </a:t>
              </a:r>
              <a:r>
                <a:rPr lang="fr-FR" sz="2000" i="1" dirty="0">
                  <a:solidFill>
                    <a:srgbClr val="003A8D"/>
                  </a:solidFill>
                </a:rPr>
                <a:t>La technologie au service de l’humain</a:t>
              </a:r>
              <a:r>
                <a:rPr lang="fr-FR" sz="2000" dirty="0">
                  <a:solidFill>
                    <a:srgbClr val="003A8D"/>
                  </a:solidFill>
                </a:rPr>
                <a:t> </a:t>
              </a:r>
              <a:r>
                <a:rPr lang="fr-FR" sz="2000" dirty="0" smtClean="0">
                  <a:solidFill>
                    <a:srgbClr val="003A8D"/>
                  </a:solidFill>
                </a:rPr>
                <a:t>»</a:t>
              </a:r>
              <a:endParaRPr lang="fr-FR" sz="2000" dirty="0">
                <a:solidFill>
                  <a:srgbClr val="003A8D"/>
                </a:solidFill>
              </a:endParaRPr>
            </a:p>
          </p:txBody>
        </p:sp>
        <p:pic>
          <p:nvPicPr>
            <p:cNvPr id="59" name="Image 58"/>
            <p:cNvPicPr>
              <a:picLocks noChangeAspect="1"/>
            </p:cNvPicPr>
            <p:nvPr/>
          </p:nvPicPr>
          <p:blipFill>
            <a:blip r:embed="rId2"/>
            <a:stretch>
              <a:fillRect/>
            </a:stretch>
          </p:blipFill>
          <p:spPr>
            <a:xfrm>
              <a:off x="1749206" y="1846494"/>
              <a:ext cx="3544650" cy="511599"/>
            </a:xfrm>
            <a:prstGeom prst="rect">
              <a:avLst/>
            </a:prstGeom>
          </p:spPr>
        </p:pic>
      </p:grpSp>
      <p:sp>
        <p:nvSpPr>
          <p:cNvPr id="74" name="Rectangle à coins arrondis 73"/>
          <p:cNvSpPr/>
          <p:nvPr/>
        </p:nvSpPr>
        <p:spPr>
          <a:xfrm>
            <a:off x="6451600" y="5461001"/>
            <a:ext cx="5401469" cy="831012"/>
          </a:xfrm>
          <a:prstGeom prst="roundRect">
            <a:avLst/>
          </a:prstGeom>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b="1" dirty="0" smtClean="0">
                <a:solidFill>
                  <a:srgbClr val="003A8D"/>
                </a:solidFill>
                <a:latin typeface="Segoe UI" panose="020B0502040204020203" pitchFamily="34" charset="0"/>
                <a:cs typeface="Segoe UI" panose="020B0502040204020203" pitchFamily="34" charset="0"/>
              </a:rPr>
              <a:t>Thématique de recherche :</a:t>
            </a:r>
          </a:p>
          <a:p>
            <a:pPr algn="ctr"/>
            <a:r>
              <a:rPr lang="fr-FR" sz="2000" b="1" dirty="0" smtClean="0">
                <a:solidFill>
                  <a:srgbClr val="003A8D"/>
                </a:solidFill>
                <a:latin typeface="Segoe UI" panose="020B0502040204020203" pitchFamily="34" charset="0"/>
                <a:cs typeface="Segoe UI" panose="020B0502040204020203" pitchFamily="34" charset="0"/>
              </a:rPr>
              <a:t>annotation des données d’entrainement</a:t>
            </a:r>
            <a:endParaRPr lang="fr-FR" sz="2000" b="1" dirty="0">
              <a:solidFill>
                <a:srgbClr val="003A8D"/>
              </a:solidFill>
              <a:latin typeface="Segoe UI" panose="020B0502040204020203" pitchFamily="34" charset="0"/>
              <a:cs typeface="Segoe UI" panose="020B0502040204020203" pitchFamily="34" charset="0"/>
            </a:endParaRPr>
          </a:p>
        </p:txBody>
      </p:sp>
      <p:grpSp>
        <p:nvGrpSpPr>
          <p:cNvPr id="80" name="Groupe 79"/>
          <p:cNvGrpSpPr/>
          <p:nvPr/>
        </p:nvGrpSpPr>
        <p:grpSpPr>
          <a:xfrm>
            <a:off x="6528058" y="1600449"/>
            <a:ext cx="5325011" cy="3620885"/>
            <a:chOff x="6528058" y="1600449"/>
            <a:chExt cx="5325011" cy="3620885"/>
          </a:xfrm>
        </p:grpSpPr>
        <p:pic>
          <p:nvPicPr>
            <p:cNvPr id="70" name="Image 69"/>
            <p:cNvPicPr>
              <a:picLocks noChangeAspect="1"/>
            </p:cNvPicPr>
            <p:nvPr/>
          </p:nvPicPr>
          <p:blipFill rotWithShape="1">
            <a:blip r:embed="rId3"/>
            <a:srcRect l="-561"/>
            <a:stretch/>
          </p:blipFill>
          <p:spPr>
            <a:xfrm>
              <a:off x="8483600" y="1600449"/>
              <a:ext cx="1111095" cy="990600"/>
            </a:xfrm>
            <a:prstGeom prst="rect">
              <a:avLst/>
            </a:prstGeom>
          </p:spPr>
        </p:pic>
        <p:grpSp>
          <p:nvGrpSpPr>
            <p:cNvPr id="72" name="Groupe 71"/>
            <p:cNvGrpSpPr/>
            <p:nvPr/>
          </p:nvGrpSpPr>
          <p:grpSpPr>
            <a:xfrm>
              <a:off x="7250355" y="3984703"/>
              <a:ext cx="3577584" cy="1236631"/>
              <a:chOff x="12045809" y="4070305"/>
              <a:chExt cx="3577584" cy="1236631"/>
            </a:xfrm>
          </p:grpSpPr>
          <p:grpSp>
            <p:nvGrpSpPr>
              <p:cNvPr id="69" name="Groupe 68"/>
              <p:cNvGrpSpPr/>
              <p:nvPr/>
            </p:nvGrpSpPr>
            <p:grpSpPr>
              <a:xfrm>
                <a:off x="12502128" y="4070305"/>
                <a:ext cx="2664947" cy="720000"/>
                <a:chOff x="1391973" y="4395835"/>
                <a:chExt cx="2664947" cy="720000"/>
              </a:xfrm>
            </p:grpSpPr>
            <p:pic>
              <p:nvPicPr>
                <p:cNvPr id="63" name="Image 62">
                  <a:extLst>
                    <a:ext uri="{FF2B5EF4-FFF2-40B4-BE49-F238E27FC236}">
                      <a16:creationId xmlns:a16="http://schemas.microsoft.com/office/drawing/2014/main" id="{D5187B6F-CA54-4338-3360-B11210A4DAB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64447" y="4395835"/>
                  <a:ext cx="719999" cy="720000"/>
                </a:xfrm>
                <a:prstGeom prst="rect">
                  <a:avLst/>
                </a:prstGeom>
              </p:spPr>
            </p:pic>
            <p:pic>
              <p:nvPicPr>
                <p:cNvPr id="65" name="Picture 28" descr="A picture containing graphics, screenshot, clipart, graphic design&#10;&#10;Description automatically generated">
                  <a:extLst>
                    <a:ext uri="{FF2B5EF4-FFF2-40B4-BE49-F238E27FC236}">
                      <a16:creationId xmlns:a16="http://schemas.microsoft.com/office/drawing/2014/main" id="{93913FB2-4CC1-A496-90CE-8A3B93F361F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91973" y="4395835"/>
                  <a:ext cx="720000" cy="720000"/>
                </a:xfrm>
                <a:prstGeom prst="rect">
                  <a:avLst/>
                </a:prstGeom>
              </p:spPr>
            </p:pic>
            <p:pic>
              <p:nvPicPr>
                <p:cNvPr id="68" name="Image 67" descr="Une image contenant clipart, dessin humoristique, émoticône, smiley&#10;&#10;Description générée automatiquement">
                  <a:extLst>
                    <a:ext uri="{FF2B5EF4-FFF2-40B4-BE49-F238E27FC236}">
                      <a16:creationId xmlns:a16="http://schemas.microsoft.com/office/drawing/2014/main" id="{40AEDAE1-2031-4112-DA92-796C05D49A6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36920" y="4395835"/>
                  <a:ext cx="720000" cy="720000"/>
                </a:xfrm>
                <a:prstGeom prst="rect">
                  <a:avLst/>
                </a:prstGeom>
              </p:spPr>
            </p:pic>
          </p:grpSp>
          <p:sp>
            <p:nvSpPr>
              <p:cNvPr id="71" name="Rectangle à coins arrondis 70"/>
              <p:cNvSpPr/>
              <p:nvPr/>
            </p:nvSpPr>
            <p:spPr>
              <a:xfrm>
                <a:off x="12045809" y="4834988"/>
                <a:ext cx="3577584" cy="4719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rgbClr val="003A8D"/>
                    </a:solidFill>
                    <a:latin typeface="Segoe UI" panose="020B0502040204020203" pitchFamily="34" charset="0"/>
                    <a:cs typeface="Segoe UI" panose="020B0502040204020203" pitchFamily="34" charset="0"/>
                  </a:rPr>
                  <a:t>Analyseur d’emails, Assistants conversationnels, Serveur vocal interactif, …</a:t>
                </a:r>
                <a:endParaRPr lang="fr-FR" sz="1200" dirty="0">
                  <a:solidFill>
                    <a:srgbClr val="003A8D"/>
                  </a:solidFill>
                  <a:latin typeface="Segoe UI" panose="020B0502040204020203" pitchFamily="34" charset="0"/>
                  <a:cs typeface="Segoe UI" panose="020B0502040204020203" pitchFamily="34" charset="0"/>
                </a:endParaRPr>
              </a:p>
            </p:txBody>
          </p:sp>
        </p:grpSp>
        <p:sp>
          <p:nvSpPr>
            <p:cNvPr id="79" name="Rectangle 78"/>
            <p:cNvSpPr/>
            <p:nvPr/>
          </p:nvSpPr>
          <p:spPr>
            <a:xfrm>
              <a:off x="6528058" y="2734733"/>
              <a:ext cx="5325011" cy="11062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2000" b="1" dirty="0">
                  <a:solidFill>
                    <a:srgbClr val="003A8D"/>
                  </a:solidFill>
                </a:rPr>
                <a:t>Filiale technologique de CMAF </a:t>
              </a:r>
              <a:r>
                <a:rPr lang="fr-FR" sz="2000" dirty="0">
                  <a:solidFill>
                    <a:srgbClr val="003A8D"/>
                  </a:solidFill>
                </a:rPr>
                <a:t>:</a:t>
              </a:r>
              <a:endParaRPr lang="fr-FR" sz="2000" b="1" dirty="0">
                <a:solidFill>
                  <a:srgbClr val="003A8D"/>
                </a:solidFill>
              </a:endParaRPr>
            </a:p>
            <a:p>
              <a:pPr marL="342900" indent="-342900">
                <a:buFont typeface="Wingdings" panose="05000000000000000000" pitchFamily="2" charset="2"/>
                <a:buChar char="Ø"/>
              </a:pPr>
              <a:r>
                <a:rPr lang="fr-FR" sz="2000" dirty="0">
                  <a:solidFill>
                    <a:srgbClr val="003A8D"/>
                  </a:solidFill>
                </a:rPr>
                <a:t>~11 000 collaborateurs</a:t>
              </a:r>
            </a:p>
            <a:p>
              <a:pPr marL="342900" indent="-342900">
                <a:buFont typeface="Wingdings" panose="05000000000000000000" pitchFamily="2" charset="2"/>
                <a:buChar char="Ø"/>
              </a:pPr>
              <a:r>
                <a:rPr lang="fr-FR" sz="2000" dirty="0">
                  <a:solidFill>
                    <a:srgbClr val="003A8D"/>
                  </a:solidFill>
                </a:rPr>
                <a:t>~150 collaborateurs dédiés au </a:t>
              </a:r>
              <a:r>
                <a:rPr lang="fr-FR" sz="2000" dirty="0" smtClean="0">
                  <a:solidFill>
                    <a:srgbClr val="003A8D"/>
                  </a:solidFill>
                </a:rPr>
                <a:t>NLP</a:t>
              </a:r>
              <a:endParaRPr lang="fr-FR" sz="2000" dirty="0">
                <a:solidFill>
                  <a:srgbClr val="003A8D"/>
                </a:solidFill>
              </a:endParaRPr>
            </a:p>
          </p:txBody>
        </p:sp>
      </p:grpSp>
    </p:spTree>
    <p:extLst>
      <p:ext uri="{BB962C8B-B14F-4D97-AF65-F5344CB8AC3E}">
        <p14:creationId xmlns:p14="http://schemas.microsoft.com/office/powerpoint/2010/main" val="1823092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40</a:t>
            </a:fld>
            <a:endParaRPr lang="fr-FR"/>
          </a:p>
        </p:txBody>
      </p:sp>
      <p:grpSp>
        <p:nvGrpSpPr>
          <p:cNvPr id="7" name="Groupe 6"/>
          <p:cNvGrpSpPr/>
          <p:nvPr/>
        </p:nvGrpSpPr>
        <p:grpSpPr>
          <a:xfrm>
            <a:off x="6450751" y="1558940"/>
            <a:ext cx="5128274" cy="3600000"/>
            <a:chOff x="6450751" y="1558940"/>
            <a:chExt cx="5128274" cy="3600000"/>
          </a:xfrm>
        </p:grpSpPr>
        <p:grpSp>
          <p:nvGrpSpPr>
            <p:cNvPr id="8" name="Groupe 7"/>
            <p:cNvGrpSpPr/>
            <p:nvPr/>
          </p:nvGrpSpPr>
          <p:grpSpPr>
            <a:xfrm>
              <a:off x="7979025" y="1558940"/>
              <a:ext cx="3600000" cy="3600000"/>
              <a:chOff x="7979025" y="1558940"/>
              <a:chExt cx="3600000" cy="3600000"/>
            </a:xfrm>
          </p:grpSpPr>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5" y="1558940"/>
                <a:ext cx="3600000" cy="3600000"/>
              </a:xfrm>
              <a:prstGeom prst="rect">
                <a:avLst/>
              </a:prstGeom>
            </p:spPr>
          </p:pic>
          <p:grpSp>
            <p:nvGrpSpPr>
              <p:cNvPr id="12" name="Groupe 11"/>
              <p:cNvGrpSpPr/>
              <p:nvPr/>
            </p:nvGrpSpPr>
            <p:grpSpPr>
              <a:xfrm>
                <a:off x="8159025" y="1738939"/>
                <a:ext cx="3240000" cy="3240000"/>
                <a:chOff x="3125585" y="1663863"/>
                <a:chExt cx="4505498" cy="4538749"/>
              </a:xfrm>
            </p:grpSpPr>
            <p:sp>
              <p:nvSpPr>
                <p:cNvPr id="13" name="Forme libre 12"/>
                <p:cNvSpPr/>
                <p:nvPr/>
              </p:nvSpPr>
              <p:spPr>
                <a:xfrm>
                  <a:off x="3158836" y="1663863"/>
                  <a:ext cx="2211185" cy="1604356"/>
                </a:xfrm>
                <a:custGeom>
                  <a:avLst/>
                  <a:gdLst>
                    <a:gd name="connsiteX0" fmla="*/ 232756 w 2211185"/>
                    <a:gd name="connsiteY0" fmla="*/ 16625 h 1604356"/>
                    <a:gd name="connsiteX1" fmla="*/ 1604356 w 2211185"/>
                    <a:gd name="connsiteY1" fmla="*/ 0 h 1604356"/>
                    <a:gd name="connsiteX2" fmla="*/ 2211185 w 2211185"/>
                    <a:gd name="connsiteY2" fmla="*/ 24938 h 1604356"/>
                    <a:gd name="connsiteX3" fmla="*/ 2202872 w 2211185"/>
                    <a:gd name="connsiteY3" fmla="*/ 989214 h 1604356"/>
                    <a:gd name="connsiteX4" fmla="*/ 1670858 w 2211185"/>
                    <a:gd name="connsiteY4" fmla="*/ 1554480 h 1604356"/>
                    <a:gd name="connsiteX5" fmla="*/ 0 w 2211185"/>
                    <a:gd name="connsiteY5" fmla="*/ 1604356 h 1604356"/>
                    <a:gd name="connsiteX6" fmla="*/ 16625 w 2211185"/>
                    <a:gd name="connsiteY6" fmla="*/ 532014 h 1604356"/>
                    <a:gd name="connsiteX7" fmla="*/ 232756 w 2211185"/>
                    <a:gd name="connsiteY7" fmla="*/ 16625 h 16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1185" h="1604356">
                      <a:moveTo>
                        <a:pt x="232756" y="16625"/>
                      </a:moveTo>
                      <a:lnTo>
                        <a:pt x="1604356" y="0"/>
                      </a:lnTo>
                      <a:lnTo>
                        <a:pt x="2211185" y="24938"/>
                      </a:lnTo>
                      <a:lnTo>
                        <a:pt x="2202872" y="989214"/>
                      </a:lnTo>
                      <a:lnTo>
                        <a:pt x="1670858" y="1554480"/>
                      </a:lnTo>
                      <a:lnTo>
                        <a:pt x="0" y="1604356"/>
                      </a:lnTo>
                      <a:lnTo>
                        <a:pt x="16625" y="532014"/>
                      </a:lnTo>
                      <a:lnTo>
                        <a:pt x="232756" y="16625"/>
                      </a:lnTo>
                      <a:close/>
                    </a:path>
                  </a:pathLst>
                </a:custGeom>
                <a:solidFill>
                  <a:schemeClr val="accent1">
                    <a:alpha val="60000"/>
                  </a:schemeClr>
                </a:solid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Forme libre 14"/>
                <p:cNvSpPr/>
                <p:nvPr/>
              </p:nvSpPr>
              <p:spPr>
                <a:xfrm>
                  <a:off x="5419897" y="1688801"/>
                  <a:ext cx="2194560" cy="1903614"/>
                </a:xfrm>
                <a:custGeom>
                  <a:avLst/>
                  <a:gdLst>
                    <a:gd name="connsiteX0" fmla="*/ 0 w 2194560"/>
                    <a:gd name="connsiteY0" fmla="*/ 8313 h 1903615"/>
                    <a:gd name="connsiteX1" fmla="*/ 8313 w 2194560"/>
                    <a:gd name="connsiteY1" fmla="*/ 914400 h 1903615"/>
                    <a:gd name="connsiteX2" fmla="*/ 781397 w 2194560"/>
                    <a:gd name="connsiteY2" fmla="*/ 1895302 h 1903615"/>
                    <a:gd name="connsiteX3" fmla="*/ 2194560 w 2194560"/>
                    <a:gd name="connsiteY3" fmla="*/ 1903615 h 1903615"/>
                    <a:gd name="connsiteX4" fmla="*/ 2194560 w 2194560"/>
                    <a:gd name="connsiteY4" fmla="*/ 490451 h 1903615"/>
                    <a:gd name="connsiteX5" fmla="*/ 1845426 w 2194560"/>
                    <a:gd name="connsiteY5" fmla="*/ 0 h 1903615"/>
                    <a:gd name="connsiteX6" fmla="*/ 0 w 2194560"/>
                    <a:gd name="connsiteY6" fmla="*/ 8313 h 190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60" h="1903615">
                      <a:moveTo>
                        <a:pt x="0" y="8313"/>
                      </a:moveTo>
                      <a:lnTo>
                        <a:pt x="8313" y="914400"/>
                      </a:lnTo>
                      <a:lnTo>
                        <a:pt x="781397" y="1895302"/>
                      </a:lnTo>
                      <a:lnTo>
                        <a:pt x="2194560" y="1903615"/>
                      </a:lnTo>
                      <a:lnTo>
                        <a:pt x="2194560" y="490451"/>
                      </a:lnTo>
                      <a:lnTo>
                        <a:pt x="1845426" y="0"/>
                      </a:lnTo>
                      <a:lnTo>
                        <a:pt x="0" y="8313"/>
                      </a:lnTo>
                      <a:close/>
                    </a:path>
                  </a:pathLst>
                </a:custGeom>
                <a:solidFill>
                  <a:schemeClr val="accent2">
                    <a:alpha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6" name="Forme libre 15"/>
                <p:cNvSpPr/>
                <p:nvPr/>
              </p:nvSpPr>
              <p:spPr>
                <a:xfrm>
                  <a:off x="4322617" y="2711266"/>
                  <a:ext cx="1853739" cy="1853739"/>
                </a:xfrm>
                <a:custGeom>
                  <a:avLst/>
                  <a:gdLst>
                    <a:gd name="connsiteX0" fmla="*/ 1088968 w 1853739"/>
                    <a:gd name="connsiteY0" fmla="*/ 0 h 1853739"/>
                    <a:gd name="connsiteX1" fmla="*/ 590204 w 1853739"/>
                    <a:gd name="connsiteY1" fmla="*/ 565266 h 1853739"/>
                    <a:gd name="connsiteX2" fmla="*/ 8313 w 1853739"/>
                    <a:gd name="connsiteY2" fmla="*/ 590204 h 1853739"/>
                    <a:gd name="connsiteX3" fmla="*/ 0 w 1853739"/>
                    <a:gd name="connsiteY3" fmla="*/ 1479666 h 1853739"/>
                    <a:gd name="connsiteX4" fmla="*/ 839586 w 1853739"/>
                    <a:gd name="connsiteY4" fmla="*/ 1853739 h 1853739"/>
                    <a:gd name="connsiteX5" fmla="*/ 1853739 w 1853739"/>
                    <a:gd name="connsiteY5" fmla="*/ 947651 h 1853739"/>
                    <a:gd name="connsiteX6" fmla="*/ 1088968 w 1853739"/>
                    <a:gd name="connsiteY6" fmla="*/ 0 h 1853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3739" h="1853739">
                      <a:moveTo>
                        <a:pt x="1088968" y="0"/>
                      </a:moveTo>
                      <a:lnTo>
                        <a:pt x="590204" y="565266"/>
                      </a:lnTo>
                      <a:lnTo>
                        <a:pt x="8313" y="590204"/>
                      </a:lnTo>
                      <a:lnTo>
                        <a:pt x="0" y="1479666"/>
                      </a:lnTo>
                      <a:lnTo>
                        <a:pt x="839586" y="1853739"/>
                      </a:lnTo>
                      <a:lnTo>
                        <a:pt x="1853739" y="947651"/>
                      </a:lnTo>
                      <a:lnTo>
                        <a:pt x="1088968" y="0"/>
                      </a:lnTo>
                      <a:close/>
                    </a:path>
                  </a:pathLst>
                </a:custGeom>
                <a:solidFill>
                  <a:schemeClr val="accent6">
                    <a:alpha val="60000"/>
                  </a:schemeClr>
                </a:solidFill>
                <a:ln>
                  <a:solidFill>
                    <a:schemeClr val="accent6"/>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a:solidFill>
                      <a:schemeClr val="accent6"/>
                    </a:solidFill>
                    <a:latin typeface="Segoe UI" panose="020B0502040204020203" pitchFamily="34" charset="0"/>
                    <a:cs typeface="Segoe UI" panose="020B0502040204020203" pitchFamily="34" charset="0"/>
                  </a:endParaRPr>
                </a:p>
              </p:txBody>
            </p:sp>
            <p:sp>
              <p:nvSpPr>
                <p:cNvPr id="17" name="Forme libre 16"/>
                <p:cNvSpPr/>
                <p:nvPr/>
              </p:nvSpPr>
              <p:spPr>
                <a:xfrm>
                  <a:off x="5594465" y="3650605"/>
                  <a:ext cx="2011680" cy="1504603"/>
                </a:xfrm>
                <a:custGeom>
                  <a:avLst/>
                  <a:gdLst>
                    <a:gd name="connsiteX0" fmla="*/ 0 w 2011680"/>
                    <a:gd name="connsiteY0" fmla="*/ 615141 h 1504603"/>
                    <a:gd name="connsiteX1" fmla="*/ 648392 w 2011680"/>
                    <a:gd name="connsiteY1" fmla="*/ 24938 h 1504603"/>
                    <a:gd name="connsiteX2" fmla="*/ 1986741 w 2011680"/>
                    <a:gd name="connsiteY2" fmla="*/ 0 h 1504603"/>
                    <a:gd name="connsiteX3" fmla="*/ 2011680 w 2011680"/>
                    <a:gd name="connsiteY3" fmla="*/ 1213658 h 1504603"/>
                    <a:gd name="connsiteX4" fmla="*/ 1080654 w 2011680"/>
                    <a:gd name="connsiteY4" fmla="*/ 1504603 h 1504603"/>
                    <a:gd name="connsiteX5" fmla="*/ 0 w 2011680"/>
                    <a:gd name="connsiteY5" fmla="*/ 615141 h 150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1680" h="1504603">
                      <a:moveTo>
                        <a:pt x="0" y="615141"/>
                      </a:moveTo>
                      <a:lnTo>
                        <a:pt x="648392" y="24938"/>
                      </a:lnTo>
                      <a:lnTo>
                        <a:pt x="1986741" y="0"/>
                      </a:lnTo>
                      <a:lnTo>
                        <a:pt x="2011680" y="1213658"/>
                      </a:lnTo>
                      <a:lnTo>
                        <a:pt x="1080654" y="1504603"/>
                      </a:lnTo>
                      <a:lnTo>
                        <a:pt x="0" y="615141"/>
                      </a:lnTo>
                      <a:close/>
                    </a:path>
                  </a:pathLst>
                </a:custGeom>
                <a:solidFill>
                  <a:schemeClr val="accent4">
                    <a:alpha val="60000"/>
                  </a:schemeClr>
                </a:solidFill>
                <a:ln>
                  <a:solidFill>
                    <a:schemeClr val="accent4"/>
                  </a:solidFill>
                </a:ln>
                <a:effectLst>
                  <a:glow>
                    <a:schemeClr val="accent1"/>
                  </a:glo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8" name="Forme libre 17"/>
                <p:cNvSpPr/>
                <p:nvPr/>
              </p:nvSpPr>
              <p:spPr>
                <a:xfrm>
                  <a:off x="5295206" y="4972328"/>
                  <a:ext cx="2335877" cy="1213658"/>
                </a:xfrm>
                <a:custGeom>
                  <a:avLst/>
                  <a:gdLst>
                    <a:gd name="connsiteX0" fmla="*/ 2294313 w 2335877"/>
                    <a:gd name="connsiteY0" fmla="*/ 0 h 1213658"/>
                    <a:gd name="connsiteX1" fmla="*/ 2335877 w 2335877"/>
                    <a:gd name="connsiteY1" fmla="*/ 847898 h 1213658"/>
                    <a:gd name="connsiteX2" fmla="*/ 1920240 w 2335877"/>
                    <a:gd name="connsiteY2" fmla="*/ 1205346 h 1213658"/>
                    <a:gd name="connsiteX3" fmla="*/ 573579 w 2335877"/>
                    <a:gd name="connsiteY3" fmla="*/ 1213658 h 1213658"/>
                    <a:gd name="connsiteX4" fmla="*/ 0 w 2335877"/>
                    <a:gd name="connsiteY4" fmla="*/ 648393 h 1213658"/>
                    <a:gd name="connsiteX5" fmla="*/ 2294313 w 2335877"/>
                    <a:gd name="connsiteY5" fmla="*/ 0 h 12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877" h="1213658">
                      <a:moveTo>
                        <a:pt x="2294313" y="0"/>
                      </a:moveTo>
                      <a:lnTo>
                        <a:pt x="2335877" y="847898"/>
                      </a:lnTo>
                      <a:lnTo>
                        <a:pt x="1920240" y="1205346"/>
                      </a:lnTo>
                      <a:lnTo>
                        <a:pt x="573579" y="1213658"/>
                      </a:lnTo>
                      <a:lnTo>
                        <a:pt x="0" y="648393"/>
                      </a:lnTo>
                      <a:lnTo>
                        <a:pt x="2294313" y="0"/>
                      </a:lnTo>
                      <a:close/>
                    </a:path>
                  </a:pathLst>
                </a:custGeom>
                <a:solidFill>
                  <a:srgbClr val="C00000">
                    <a:alpha val="50000"/>
                  </a:srgbClr>
                </a:solidFill>
                <a:ln>
                  <a:solidFill>
                    <a:srgbClr val="C00000"/>
                  </a:solidFill>
                </a:ln>
                <a:effectLst>
                  <a:glow>
                    <a:schemeClr val="accent1"/>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a:p>
                  <a:pPr algn="ctr"/>
                  <a:r>
                    <a:rPr lang="fr-FR" sz="2000" dirty="0">
                      <a:solidFill>
                        <a:schemeClr val="bg1"/>
                      </a:solidFill>
                      <a:latin typeface="Segoe UI" panose="020B0502040204020203" pitchFamily="34" charset="0"/>
                      <a:cs typeface="Segoe UI" panose="020B0502040204020203" pitchFamily="34" charset="0"/>
                    </a:rPr>
                    <a:t> </a:t>
                  </a:r>
                  <a:r>
                    <a:rPr lang="fr-FR" sz="2000" dirty="0" smtClean="0">
                      <a:solidFill>
                        <a:schemeClr val="bg1"/>
                      </a:solidFill>
                      <a:latin typeface="Segoe UI" panose="020B0502040204020203" pitchFamily="34" charset="0"/>
                      <a:cs typeface="Segoe UI" panose="020B0502040204020203" pitchFamily="34" charset="0"/>
                    </a:rPr>
                    <a:t>      </a:t>
                  </a:r>
                  <a:endParaRPr lang="fr-FR" sz="2000" dirty="0">
                    <a:solidFill>
                      <a:schemeClr val="bg1"/>
                    </a:solidFill>
                    <a:latin typeface="Segoe UI" panose="020B0502040204020203" pitchFamily="34" charset="0"/>
                    <a:cs typeface="Segoe UI" panose="020B0502040204020203" pitchFamily="34" charset="0"/>
                  </a:endParaRPr>
                </a:p>
              </p:txBody>
            </p:sp>
            <p:sp>
              <p:nvSpPr>
                <p:cNvPr id="19" name="Forme libre 18"/>
                <p:cNvSpPr/>
                <p:nvPr/>
              </p:nvSpPr>
              <p:spPr>
                <a:xfrm>
                  <a:off x="4164676" y="4357186"/>
                  <a:ext cx="2419003" cy="1205346"/>
                </a:xfrm>
                <a:custGeom>
                  <a:avLst/>
                  <a:gdLst>
                    <a:gd name="connsiteX0" fmla="*/ 2419003 w 2419003"/>
                    <a:gd name="connsiteY0" fmla="*/ 814648 h 1205346"/>
                    <a:gd name="connsiteX1" fmla="*/ 1404850 w 2419003"/>
                    <a:gd name="connsiteY1" fmla="*/ 33251 h 1205346"/>
                    <a:gd name="connsiteX2" fmla="*/ 1055716 w 2419003"/>
                    <a:gd name="connsiteY2" fmla="*/ 324197 h 1205346"/>
                    <a:gd name="connsiteX3" fmla="*/ 216130 w 2419003"/>
                    <a:gd name="connsiteY3" fmla="*/ 0 h 1205346"/>
                    <a:gd name="connsiteX4" fmla="*/ 0 w 2419003"/>
                    <a:gd name="connsiteY4" fmla="*/ 889462 h 1205346"/>
                    <a:gd name="connsiteX5" fmla="*/ 1080654 w 2419003"/>
                    <a:gd name="connsiteY5" fmla="*/ 1205346 h 1205346"/>
                    <a:gd name="connsiteX6" fmla="*/ 2419003 w 2419003"/>
                    <a:gd name="connsiteY6" fmla="*/ 814648 h 12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03" h="1205346">
                      <a:moveTo>
                        <a:pt x="2419003" y="814648"/>
                      </a:moveTo>
                      <a:lnTo>
                        <a:pt x="1404850" y="33251"/>
                      </a:lnTo>
                      <a:lnTo>
                        <a:pt x="1055716" y="324197"/>
                      </a:lnTo>
                      <a:lnTo>
                        <a:pt x="216130" y="0"/>
                      </a:lnTo>
                      <a:lnTo>
                        <a:pt x="0" y="889462"/>
                      </a:lnTo>
                      <a:lnTo>
                        <a:pt x="1080654" y="1205346"/>
                      </a:lnTo>
                      <a:lnTo>
                        <a:pt x="2419003" y="814648"/>
                      </a:lnTo>
                      <a:close/>
                    </a:path>
                  </a:pathLst>
                </a:custGeom>
                <a:solidFill>
                  <a:schemeClr val="dk1">
                    <a:alpha val="50000"/>
                  </a:schemeClr>
                </a:solidFill>
                <a:ln/>
                <a:effectLst>
                  <a:glow>
                    <a:schemeClr val="accent1"/>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endParaRPr lang="fr-FR" sz="2000" dirty="0">
                    <a:solidFill>
                      <a:schemeClr val="bg1"/>
                    </a:solidFill>
                    <a:latin typeface="Segoe UI" panose="020B0502040204020203" pitchFamily="34" charset="0"/>
                    <a:cs typeface="Segoe UI" panose="020B0502040204020203" pitchFamily="34" charset="0"/>
                  </a:endParaRPr>
                </a:p>
              </p:txBody>
            </p:sp>
            <p:sp>
              <p:nvSpPr>
                <p:cNvPr id="20" name="Forme libre 19"/>
                <p:cNvSpPr/>
                <p:nvPr/>
              </p:nvSpPr>
              <p:spPr>
                <a:xfrm>
                  <a:off x="3133897" y="4731259"/>
                  <a:ext cx="2626822" cy="1471353"/>
                </a:xfrm>
                <a:custGeom>
                  <a:avLst/>
                  <a:gdLst>
                    <a:gd name="connsiteX0" fmla="*/ 2626822 w 2626822"/>
                    <a:gd name="connsiteY0" fmla="*/ 1471353 h 1471353"/>
                    <a:gd name="connsiteX1" fmla="*/ 2078182 w 2626822"/>
                    <a:gd name="connsiteY1" fmla="*/ 914400 h 1471353"/>
                    <a:gd name="connsiteX2" fmla="*/ 1005840 w 2626822"/>
                    <a:gd name="connsiteY2" fmla="*/ 598517 h 1471353"/>
                    <a:gd name="connsiteX3" fmla="*/ 939339 w 2626822"/>
                    <a:gd name="connsiteY3" fmla="*/ 556953 h 1471353"/>
                    <a:gd name="connsiteX4" fmla="*/ 1014153 w 2626822"/>
                    <a:gd name="connsiteY4" fmla="*/ 249382 h 1471353"/>
                    <a:gd name="connsiteX5" fmla="*/ 0 w 2626822"/>
                    <a:gd name="connsiteY5" fmla="*/ 0 h 1471353"/>
                    <a:gd name="connsiteX6" fmla="*/ 16626 w 2626822"/>
                    <a:gd name="connsiteY6" fmla="*/ 1022466 h 1471353"/>
                    <a:gd name="connsiteX7" fmla="*/ 440575 w 2626822"/>
                    <a:gd name="connsiteY7" fmla="*/ 1463040 h 1471353"/>
                    <a:gd name="connsiteX8" fmla="*/ 2626822 w 2626822"/>
                    <a:gd name="connsiteY8" fmla="*/ 1471353 h 147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6822" h="1471353">
                      <a:moveTo>
                        <a:pt x="2626822" y="1471353"/>
                      </a:moveTo>
                      <a:lnTo>
                        <a:pt x="2078182" y="914400"/>
                      </a:lnTo>
                      <a:lnTo>
                        <a:pt x="1005840" y="598517"/>
                      </a:lnTo>
                      <a:lnTo>
                        <a:pt x="939339" y="556953"/>
                      </a:lnTo>
                      <a:lnTo>
                        <a:pt x="1014153" y="249382"/>
                      </a:lnTo>
                      <a:lnTo>
                        <a:pt x="0" y="0"/>
                      </a:lnTo>
                      <a:lnTo>
                        <a:pt x="16626" y="1022466"/>
                      </a:lnTo>
                      <a:lnTo>
                        <a:pt x="440575" y="1463040"/>
                      </a:lnTo>
                      <a:lnTo>
                        <a:pt x="2626822" y="1471353"/>
                      </a:lnTo>
                      <a:close/>
                    </a:path>
                  </a:pathLst>
                </a:custGeom>
                <a:solidFill>
                  <a:schemeClr val="accent3">
                    <a:alpha val="60000"/>
                  </a:schemeClr>
                </a:solidFill>
                <a:ln/>
                <a:effectLst>
                  <a:glow>
                    <a:schemeClr val="accent1"/>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2000" dirty="0" smtClean="0">
                    <a:solidFill>
                      <a:schemeClr val="bg1"/>
                    </a:solidFill>
                    <a:latin typeface="Segoe UI" panose="020B0502040204020203" pitchFamily="34" charset="0"/>
                    <a:cs typeface="Segoe UI" panose="020B0502040204020203" pitchFamily="34" charset="0"/>
                  </a:endParaRPr>
                </a:p>
              </p:txBody>
            </p:sp>
            <p:sp>
              <p:nvSpPr>
                <p:cNvPr id="21" name="Forme libre 20"/>
                <p:cNvSpPr/>
                <p:nvPr/>
              </p:nvSpPr>
              <p:spPr>
                <a:xfrm>
                  <a:off x="3125585" y="3318096"/>
                  <a:ext cx="1147156" cy="1620981"/>
                </a:xfrm>
                <a:custGeom>
                  <a:avLst/>
                  <a:gdLst>
                    <a:gd name="connsiteX0" fmla="*/ 0 w 1147156"/>
                    <a:gd name="connsiteY0" fmla="*/ 0 h 1620981"/>
                    <a:gd name="connsiteX1" fmla="*/ 1122218 w 1147156"/>
                    <a:gd name="connsiteY1" fmla="*/ 0 h 1620981"/>
                    <a:gd name="connsiteX2" fmla="*/ 1147156 w 1147156"/>
                    <a:gd name="connsiteY2" fmla="*/ 897774 h 1620981"/>
                    <a:gd name="connsiteX3" fmla="*/ 1047403 w 1147156"/>
                    <a:gd name="connsiteY3" fmla="*/ 1620981 h 1620981"/>
                    <a:gd name="connsiteX4" fmla="*/ 33251 w 1147156"/>
                    <a:gd name="connsiteY4" fmla="*/ 1330036 h 1620981"/>
                    <a:gd name="connsiteX5" fmla="*/ 0 w 1147156"/>
                    <a:gd name="connsiteY5" fmla="*/ 0 h 162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7156" h="1620981">
                      <a:moveTo>
                        <a:pt x="0" y="0"/>
                      </a:moveTo>
                      <a:lnTo>
                        <a:pt x="1122218" y="0"/>
                      </a:lnTo>
                      <a:lnTo>
                        <a:pt x="1147156" y="897774"/>
                      </a:lnTo>
                      <a:lnTo>
                        <a:pt x="1047403" y="1620981"/>
                      </a:lnTo>
                      <a:lnTo>
                        <a:pt x="33251" y="1330036"/>
                      </a:lnTo>
                      <a:lnTo>
                        <a:pt x="0" y="0"/>
                      </a:lnTo>
                      <a:close/>
                    </a:path>
                  </a:pathLst>
                </a:custGeom>
                <a:solidFill>
                  <a:srgbClr val="9900FF">
                    <a:alpha val="60000"/>
                  </a:srgbClr>
                </a:solidFill>
                <a:ln>
                  <a:solidFill>
                    <a:srgbClr val="9900FF"/>
                  </a:solidFill>
                </a:ln>
                <a:effectLst>
                  <a:glow>
                    <a:schemeClr val="accent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2000" dirty="0">
                    <a:solidFill>
                      <a:srgbClr val="9900FF"/>
                    </a:solidFill>
                    <a:latin typeface="Segoe UI" panose="020B0502040204020203" pitchFamily="34" charset="0"/>
                    <a:cs typeface="Segoe UI" panose="020B0502040204020203" pitchFamily="34" charset="0"/>
                  </a:endParaRPr>
                </a:p>
              </p:txBody>
            </p:sp>
          </p:grpSp>
        </p:grpSp>
        <p:sp>
          <p:nvSpPr>
            <p:cNvPr id="9" name="Flèche droite 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556967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41</a:t>
            </a:fld>
            <a:endParaRPr lang="fr-FR"/>
          </a:p>
        </p:txBody>
      </p:sp>
      <p:sp>
        <p:nvSpPr>
          <p:cNvPr id="44" name="Rectangle 43"/>
          <p:cNvSpPr/>
          <p:nvPr/>
        </p:nvSpPr>
        <p:spPr>
          <a:xfrm>
            <a:off x="9228158" y="19478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Je vous </a:t>
            </a:r>
            <a:r>
              <a:rPr lang="fr-FR" sz="1600" i="1" dirty="0" smtClean="0">
                <a:solidFill>
                  <a:schemeClr val="bg1"/>
                </a:solidFill>
                <a:latin typeface="Segoe UI" panose="020B0502040204020203" pitchFamily="34" charset="0"/>
                <a:cs typeface="Segoe UI" panose="020B0502040204020203" pitchFamily="34" charset="0"/>
              </a:rPr>
              <a:t>appelle</a:t>
            </a:r>
          </a:p>
          <a:p>
            <a:pPr algn="ctr"/>
            <a:r>
              <a:rPr lang="fr-FR" sz="1600" i="1" dirty="0" smtClean="0">
                <a:solidFill>
                  <a:schemeClr val="bg1"/>
                </a:solidFill>
                <a:latin typeface="Segoe UI" panose="020B0502040204020203" pitchFamily="34" charset="0"/>
                <a:cs typeface="Segoe UI" panose="020B0502040204020203" pitchFamily="34" charset="0"/>
              </a:rPr>
              <a:t>pour </a:t>
            </a:r>
            <a:r>
              <a:rPr lang="fr-FR" sz="1600" b="1" i="1" dirty="0" smtClean="0">
                <a:solidFill>
                  <a:schemeClr val="bg1"/>
                </a:solidFill>
                <a:latin typeface="Segoe UI" panose="020B0502040204020203" pitchFamily="34" charset="0"/>
                <a:cs typeface="Segoe UI" panose="020B0502040204020203" pitchFamily="34" charset="0"/>
              </a:rPr>
              <a:t>annuler</a:t>
            </a:r>
          </a:p>
          <a:p>
            <a:pPr algn="ctr"/>
            <a:r>
              <a:rPr lang="fr-FR" sz="1600" i="1" dirty="0" smtClean="0">
                <a:solidFill>
                  <a:schemeClr val="bg1"/>
                </a:solidFill>
                <a:latin typeface="Segoe UI" panose="020B0502040204020203" pitchFamily="34" charset="0"/>
                <a:cs typeface="Segoe UI" panose="020B0502040204020203" pitchFamily="34" charset="0"/>
              </a:rPr>
              <a:t>mon RDV</a:t>
            </a:r>
            <a:endParaRPr lang="fr-FR" sz="1600" dirty="0">
              <a:solidFill>
                <a:schemeClr val="bg1"/>
              </a:solidFill>
              <a:latin typeface="Segoe UI" panose="020B0502040204020203" pitchFamily="34" charset="0"/>
              <a:cs typeface="Segoe UI" panose="020B0502040204020203" pitchFamily="34" charset="0"/>
            </a:endParaRPr>
          </a:p>
        </p:txBody>
      </p:sp>
      <p:sp>
        <p:nvSpPr>
          <p:cNvPr id="63" name="Rectangle 62"/>
          <p:cNvSpPr/>
          <p:nvPr/>
        </p:nvSpPr>
        <p:spPr>
          <a:xfrm>
            <a:off x="6964423" y="19478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a:t>
            </a:r>
          </a:p>
          <a:p>
            <a:pPr algn="ctr"/>
            <a:r>
              <a:rPr lang="fr-FR" sz="1600" i="1" dirty="0" smtClean="0">
                <a:solidFill>
                  <a:schemeClr val="bg1"/>
                </a:solidFill>
                <a:latin typeface="Segoe UI" panose="020B0502040204020203" pitchFamily="34" charset="0"/>
                <a:cs typeface="Segoe UI" panose="020B0502040204020203" pitchFamily="34" charset="0"/>
              </a:rPr>
              <a:t>me </a:t>
            </a:r>
            <a:r>
              <a:rPr lang="fr-FR" sz="1600" b="1" i="1" dirty="0" smtClean="0">
                <a:solidFill>
                  <a:schemeClr val="bg1"/>
                </a:solidFill>
                <a:latin typeface="Segoe UI" panose="020B0502040204020203" pitchFamily="34" charset="0"/>
                <a:cs typeface="Segoe UI" panose="020B0502040204020203" pitchFamily="34" charset="0"/>
              </a:rPr>
              <a:t>changer</a:t>
            </a:r>
          </a:p>
          <a:p>
            <a:pPr algn="ctr"/>
            <a:r>
              <a:rPr lang="fr-FR" sz="1600" i="1" dirty="0" smtClean="0">
                <a:solidFill>
                  <a:schemeClr val="bg1"/>
                </a:solidFill>
                <a:latin typeface="Segoe UI" panose="020B0502040204020203" pitchFamily="34" charset="0"/>
                <a:cs typeface="Segoe UI" panose="020B0502040204020203" pitchFamily="34" charset="0"/>
              </a:rPr>
              <a:t>les pneus neiges ?</a:t>
            </a:r>
          </a:p>
        </p:txBody>
      </p:sp>
      <p:sp>
        <p:nvSpPr>
          <p:cNvPr id="67" name="Rectangle 66"/>
          <p:cNvSpPr/>
          <p:nvPr/>
        </p:nvSpPr>
        <p:spPr>
          <a:xfrm>
            <a:off x="9228158" y="3373972"/>
            <a:ext cx="1980000" cy="1080000"/>
          </a:xfrm>
          <a:prstGeom prst="wedgeRectCallout">
            <a:avLst>
              <a:gd name="adj1" fmla="val 40026"/>
              <a:gd name="adj2" fmla="val 67308"/>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a:solidFill>
                  <a:schemeClr val="bg1"/>
                </a:solidFill>
                <a:latin typeface="Segoe UI" panose="020B0502040204020203" pitchFamily="34" charset="0"/>
                <a:cs typeface="Segoe UI" panose="020B0502040204020203" pitchFamily="34" charset="0"/>
              </a:rPr>
              <a:t>Faîtes-moi un </a:t>
            </a:r>
            <a:r>
              <a:rPr lang="fr-FR" sz="1600" b="1" i="1" dirty="0">
                <a:solidFill>
                  <a:schemeClr val="bg1"/>
                </a:solidFill>
                <a:latin typeface="Segoe UI" panose="020B0502040204020203" pitchFamily="34" charset="0"/>
                <a:cs typeface="Segoe UI" panose="020B0502040204020203" pitchFamily="34" charset="0"/>
              </a:rPr>
              <a:t>devis</a:t>
            </a:r>
            <a:r>
              <a:rPr lang="fr-FR" sz="1600" i="1" dirty="0">
                <a:solidFill>
                  <a:schemeClr val="bg1"/>
                </a:solidFill>
                <a:latin typeface="Segoe UI" panose="020B0502040204020203" pitchFamily="34" charset="0"/>
                <a:cs typeface="Segoe UI" panose="020B0502040204020203" pitchFamily="34" charset="0"/>
              </a:rPr>
              <a:t> pour </a:t>
            </a:r>
            <a:r>
              <a:rPr lang="fr-FR" sz="1600" b="1" i="1" dirty="0">
                <a:solidFill>
                  <a:schemeClr val="bg1"/>
                </a:solidFill>
                <a:latin typeface="Segoe UI" panose="020B0502040204020203" pitchFamily="34" charset="0"/>
                <a:cs typeface="Segoe UI" panose="020B0502040204020203" pitchFamily="34" charset="0"/>
              </a:rPr>
              <a:t>changer</a:t>
            </a:r>
            <a:r>
              <a:rPr lang="fr-FR" sz="1600" i="1" dirty="0">
                <a:solidFill>
                  <a:schemeClr val="bg1"/>
                </a:solidFill>
                <a:latin typeface="Segoe UI" panose="020B0502040204020203" pitchFamily="34" charset="0"/>
                <a:cs typeface="Segoe UI" panose="020B0502040204020203" pitchFamily="34" charset="0"/>
              </a:rPr>
              <a:t> la courroie</a:t>
            </a:r>
          </a:p>
        </p:txBody>
      </p:sp>
      <p:sp>
        <p:nvSpPr>
          <p:cNvPr id="68" name="Rectangle 67"/>
          <p:cNvSpPr/>
          <p:nvPr/>
        </p:nvSpPr>
        <p:spPr>
          <a:xfrm>
            <a:off x="6964296" y="3373972"/>
            <a:ext cx="1980000" cy="1080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600" i="1" dirty="0" smtClean="0">
                <a:solidFill>
                  <a:schemeClr val="bg1"/>
                </a:solidFill>
                <a:latin typeface="Segoe UI" panose="020B0502040204020203" pitchFamily="34" charset="0"/>
                <a:cs typeface="Segoe UI" panose="020B0502040204020203" pitchFamily="34" charset="0"/>
              </a:rPr>
              <a:t>Pouvez-vous me</a:t>
            </a:r>
          </a:p>
          <a:p>
            <a:pPr algn="ctr"/>
            <a:r>
              <a:rPr lang="fr-FR" sz="1600" b="1" i="1" dirty="0" smtClean="0">
                <a:solidFill>
                  <a:schemeClr val="bg1"/>
                </a:solidFill>
                <a:latin typeface="Segoe UI" panose="020B0502040204020203" pitchFamily="34" charset="0"/>
                <a:cs typeface="Segoe UI" panose="020B0502040204020203" pitchFamily="34" charset="0"/>
              </a:rPr>
              <a:t>remplacer</a:t>
            </a:r>
            <a:r>
              <a:rPr lang="fr-FR" sz="1600" i="1" dirty="0" smtClean="0">
                <a:solidFill>
                  <a:schemeClr val="bg1"/>
                </a:solidFill>
                <a:latin typeface="Segoe UI" panose="020B0502040204020203" pitchFamily="34" charset="0"/>
                <a:cs typeface="Segoe UI" panose="020B0502040204020203" pitchFamily="34" charset="0"/>
              </a:rPr>
              <a:t> les </a:t>
            </a:r>
          </a:p>
          <a:p>
            <a:pPr algn="ctr"/>
            <a:r>
              <a:rPr lang="fr-FR" sz="1600" i="1" dirty="0" smtClean="0">
                <a:solidFill>
                  <a:schemeClr val="bg1"/>
                </a:solidFill>
                <a:latin typeface="Segoe UI" panose="020B0502040204020203" pitchFamily="34" charset="0"/>
                <a:cs typeface="Segoe UI" panose="020B0502040204020203" pitchFamily="34" charset="0"/>
              </a:rPr>
              <a:t>plaquettes de freins ?</a:t>
            </a:r>
          </a:p>
        </p:txBody>
      </p:sp>
      <p:pic>
        <p:nvPicPr>
          <p:cNvPr id="11" name="Image 10"/>
          <p:cNvPicPr>
            <a:picLocks noChangeAspect="1"/>
          </p:cNvPicPr>
          <p:nvPr/>
        </p:nvPicPr>
        <p:blipFill rotWithShape="1">
          <a:blip r:embed="rId5"/>
          <a:srcRect l="156" t="15587" r="150" b="2860"/>
          <a:stretch/>
        </p:blipFill>
        <p:spPr>
          <a:xfrm>
            <a:off x="7954296" y="2984922"/>
            <a:ext cx="507790" cy="432000"/>
          </a:xfrm>
          <a:prstGeom prst="rect">
            <a:avLst/>
          </a:prstGeom>
          <a:ln w="28575">
            <a:solidFill>
              <a:srgbClr val="00B050"/>
            </a:solidFill>
          </a:ln>
        </p:spPr>
      </p:pic>
      <p:pic>
        <p:nvPicPr>
          <p:cNvPr id="9" name="Image 8"/>
          <p:cNvPicPr>
            <a:picLocks noChangeAspect="1"/>
          </p:cNvPicPr>
          <p:nvPr/>
        </p:nvPicPr>
        <p:blipFill rotWithShape="1">
          <a:blip r:embed="rId6"/>
          <a:srcRect l="165" t="15873" r="141" b="2861"/>
          <a:stretch/>
        </p:blipFill>
        <p:spPr>
          <a:xfrm>
            <a:off x="8801360" y="2271872"/>
            <a:ext cx="509578" cy="432000"/>
          </a:xfrm>
          <a:prstGeom prst="rect">
            <a:avLst/>
          </a:prstGeom>
          <a:ln w="28575">
            <a:solidFill>
              <a:srgbClr val="C00000"/>
            </a:solidFill>
          </a:ln>
        </p:spPr>
      </p:pic>
      <p:pic>
        <p:nvPicPr>
          <p:cNvPr id="26" name="Image 25"/>
          <p:cNvPicPr>
            <a:picLocks noChangeAspect="1"/>
          </p:cNvPicPr>
          <p:nvPr/>
        </p:nvPicPr>
        <p:blipFill rotWithShape="1">
          <a:blip r:embed="rId7"/>
          <a:srcRect b="7046"/>
          <a:stretch/>
        </p:blipFill>
        <p:spPr>
          <a:xfrm>
            <a:off x="8801360" y="3610937"/>
            <a:ext cx="508315" cy="432000"/>
          </a:xfrm>
          <a:prstGeom prst="rect">
            <a:avLst/>
          </a:prstGeom>
          <a:ln w="28575">
            <a:solidFill>
              <a:schemeClr val="accent2"/>
            </a:solidFill>
          </a:ln>
        </p:spPr>
      </p:pic>
      <p:pic>
        <p:nvPicPr>
          <p:cNvPr id="66" name="Image 65"/>
          <p:cNvPicPr>
            <a:picLocks noChangeAspect="1"/>
          </p:cNvPicPr>
          <p:nvPr/>
        </p:nvPicPr>
        <p:blipFill rotWithShape="1">
          <a:blip r:embed="rId6"/>
          <a:srcRect l="165" t="15873" r="141" b="2861"/>
          <a:stretch/>
        </p:blipFill>
        <p:spPr>
          <a:xfrm>
            <a:off x="9673354" y="2984922"/>
            <a:ext cx="509578" cy="432000"/>
          </a:xfrm>
          <a:prstGeom prst="rect">
            <a:avLst/>
          </a:prstGeom>
          <a:ln w="28575">
            <a:solidFill>
              <a:srgbClr val="C00000"/>
            </a:solidFill>
          </a:ln>
        </p:spPr>
      </p:pic>
      <p:sp>
        <p:nvSpPr>
          <p:cNvPr id="79" name="Ellipse 78"/>
          <p:cNvSpPr/>
          <p:nvPr/>
        </p:nvSpPr>
        <p:spPr>
          <a:xfrm>
            <a:off x="6964295" y="1412279"/>
            <a:ext cx="4415195" cy="540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b="1" i="1" dirty="0" smtClean="0">
                <a:solidFill>
                  <a:srgbClr val="00B050"/>
                </a:solidFill>
                <a:latin typeface="Segoe UI" panose="020B0502040204020203" pitchFamily="34" charset="0"/>
                <a:cs typeface="Segoe UI" panose="020B0502040204020203" pitchFamily="34" charset="0"/>
              </a:rPr>
              <a:t>Similaires</a:t>
            </a:r>
            <a:r>
              <a:rPr lang="fr-FR" sz="1400" i="1" dirty="0" smtClean="0">
                <a:solidFill>
                  <a:schemeClr val="tx1"/>
                </a:solidFill>
                <a:latin typeface="Segoe UI" panose="020B0502040204020203" pitchFamily="34" charset="0"/>
                <a:cs typeface="Segoe UI" panose="020B0502040204020203" pitchFamily="34" charset="0"/>
              </a:rPr>
              <a:t> ou </a:t>
            </a:r>
            <a:r>
              <a:rPr lang="fr-FR" sz="1400" b="1" i="1" dirty="0" smtClean="0">
                <a:solidFill>
                  <a:srgbClr val="C00000"/>
                </a:solidFill>
                <a:latin typeface="Segoe UI" panose="020B0502040204020203" pitchFamily="34" charset="0"/>
                <a:cs typeface="Segoe UI" panose="020B0502040204020203" pitchFamily="34" charset="0"/>
              </a:rPr>
              <a:t>Différentes</a:t>
            </a:r>
            <a:r>
              <a:rPr lang="fr-FR" sz="1400" i="1" dirty="0" smtClean="0">
                <a:solidFill>
                  <a:schemeClr val="tx1"/>
                </a:solidFill>
                <a:latin typeface="Segoe UI" panose="020B0502040204020203" pitchFamily="34" charset="0"/>
                <a:cs typeface="Segoe UI" panose="020B0502040204020203" pitchFamily="34" charset="0"/>
              </a:rPr>
              <a:t> ?</a:t>
            </a:r>
            <a:endParaRPr lang="fr-FR" sz="1400" i="1" dirty="0">
              <a:solidFill>
                <a:schemeClr val="tx1"/>
              </a:solidFill>
              <a:latin typeface="Segoe UI" panose="020B0502040204020203" pitchFamily="34" charset="0"/>
              <a:cs typeface="Segoe UI" panose="020B0502040204020203" pitchFamily="34" charset="0"/>
            </a:endParaRPr>
          </a:p>
        </p:txBody>
      </p:sp>
      <p:grpSp>
        <p:nvGrpSpPr>
          <p:cNvPr id="5" name="Groupe 4"/>
          <p:cNvGrpSpPr/>
          <p:nvPr/>
        </p:nvGrpSpPr>
        <p:grpSpPr>
          <a:xfrm>
            <a:off x="4258042" y="5471583"/>
            <a:ext cx="6950116" cy="720000"/>
            <a:chOff x="5507449" y="5460183"/>
            <a:chExt cx="6950116" cy="720000"/>
          </a:xfrm>
        </p:grpSpPr>
        <p:grpSp>
          <p:nvGrpSpPr>
            <p:cNvPr id="56" name="Groupe 55"/>
            <p:cNvGrpSpPr/>
            <p:nvPr/>
          </p:nvGrpSpPr>
          <p:grpSpPr>
            <a:xfrm>
              <a:off x="6227449" y="5472297"/>
              <a:ext cx="6230116" cy="707886"/>
              <a:chOff x="5446442" y="5239319"/>
              <a:chExt cx="6230116" cy="707886"/>
            </a:xfrm>
          </p:grpSpPr>
          <p:sp>
            <p:nvSpPr>
              <p:cNvPr id="55" name="ZoneTexte 54"/>
              <p:cNvSpPr txBox="1"/>
              <p:nvPr/>
            </p:nvSpPr>
            <p:spPr>
              <a:xfrm>
                <a:off x="7428309" y="5239319"/>
                <a:ext cx="4248249"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12 497 500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annotations binaires</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4 959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endParaRPr lang="fr-FR" sz="2000" dirty="0">
                  <a:solidFill>
                    <a:srgbClr val="0C4392"/>
                  </a:solidFill>
                  <a:latin typeface="Segoe UI" panose="020B0502040204020203" pitchFamily="34" charset="0"/>
                  <a:cs typeface="Segoe UI" panose="020B0502040204020203" pitchFamily="34" charset="0"/>
                </a:endParaRPr>
              </a:p>
            </p:txBody>
          </p:sp>
          <p:sp>
            <p:nvSpPr>
              <p:cNvPr id="77" name="ZoneTexte 76"/>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8"/>
            <a:stretch>
              <a:fillRect/>
            </a:stretch>
          </p:blipFill>
          <p:spPr>
            <a:xfrm>
              <a:off x="5507449" y="5460183"/>
              <a:ext cx="720000" cy="720000"/>
            </a:xfrm>
            <a:prstGeom prst="rect">
              <a:avLst/>
            </a:prstGeom>
          </p:spPr>
        </p:pic>
      </p:grpSp>
      <p:grpSp>
        <p:nvGrpSpPr>
          <p:cNvPr id="7" name="Groupe 6"/>
          <p:cNvGrpSpPr/>
          <p:nvPr/>
        </p:nvGrpSpPr>
        <p:grpSpPr>
          <a:xfrm>
            <a:off x="959504" y="2859600"/>
            <a:ext cx="1857080" cy="1206630"/>
            <a:chOff x="959504" y="2859600"/>
            <a:chExt cx="1857080" cy="1206630"/>
          </a:xfrm>
        </p:grpSpPr>
        <p:sp>
          <p:nvSpPr>
            <p:cNvPr id="2" name="Pensées 1"/>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spTree>
    <p:extLst>
      <p:ext uri="{BB962C8B-B14F-4D97-AF65-F5344CB8AC3E}">
        <p14:creationId xmlns:p14="http://schemas.microsoft.com/office/powerpoint/2010/main" val="230186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0"/>
              <a:ext cx="1714176" cy="737389"/>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pic>
        <p:nvPicPr>
          <p:cNvPr id="58" name="Imag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42</a:t>
            </a:fld>
            <a:endParaRPr lang="fr-FR"/>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grpSp>
        <p:nvGrpSpPr>
          <p:cNvPr id="7" name="Groupe 6"/>
          <p:cNvGrpSpPr/>
          <p:nvPr/>
        </p:nvGrpSpPr>
        <p:grpSpPr>
          <a:xfrm>
            <a:off x="959504" y="2859600"/>
            <a:ext cx="1857080" cy="1206630"/>
            <a:chOff x="959504" y="2859600"/>
            <a:chExt cx="1857080" cy="1206630"/>
          </a:xfrm>
        </p:grpSpPr>
        <p:sp>
          <p:nvSpPr>
            <p:cNvPr id="127" name="Pensées 126"/>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77" name="Image 76"/>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grpSp>
        <p:nvGrpSpPr>
          <p:cNvPr id="2" name="Groupe 1"/>
          <p:cNvGrpSpPr/>
          <p:nvPr/>
        </p:nvGrpSpPr>
        <p:grpSpPr>
          <a:xfrm>
            <a:off x="267234" y="1387405"/>
            <a:ext cx="1857080" cy="1206630"/>
            <a:chOff x="267234" y="1387405"/>
            <a:chExt cx="1857080" cy="1206630"/>
          </a:xfrm>
        </p:grpSpPr>
        <p:sp>
          <p:nvSpPr>
            <p:cNvPr id="130" name="Pensées 129"/>
            <p:cNvSpPr/>
            <p:nvPr/>
          </p:nvSpPr>
          <p:spPr>
            <a:xfrm>
              <a:off x="267234" y="1387405"/>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81" name="Image 80"/>
            <p:cNvPicPr>
              <a:picLocks noChangeAspect="1"/>
            </p:cNvPicPr>
            <p:nvPr/>
          </p:nvPicPr>
          <p:blipFill rotWithShape="1">
            <a:blip r:embed="rId9">
              <a:clrChange>
                <a:clrFrom>
                  <a:srgbClr val="FFFFFF"/>
                </a:clrFrom>
                <a:clrTo>
                  <a:srgbClr val="FFFFFF">
                    <a:alpha val="0"/>
                  </a:srgbClr>
                </a:clrTo>
              </a:clrChange>
            </a:blip>
            <a:srcRect l="2759" t="1619" r="8352" b="3190"/>
            <a:stretch/>
          </p:blipFill>
          <p:spPr>
            <a:xfrm>
              <a:off x="920468" y="1557556"/>
              <a:ext cx="550612" cy="849600"/>
            </a:xfrm>
            <a:prstGeom prst="rect">
              <a:avLst/>
            </a:prstGeom>
          </p:spPr>
        </p:pic>
      </p:grpSp>
    </p:spTree>
    <p:extLst>
      <p:ext uri="{BB962C8B-B14F-4D97-AF65-F5344CB8AC3E}">
        <p14:creationId xmlns:p14="http://schemas.microsoft.com/office/powerpoint/2010/main" val="3031394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e 134"/>
          <p:cNvGrpSpPr/>
          <p:nvPr/>
        </p:nvGrpSpPr>
        <p:grpSpPr>
          <a:xfrm>
            <a:off x="6322161" y="1567140"/>
            <a:ext cx="5256863" cy="3600000"/>
            <a:chOff x="6322161" y="1567140"/>
            <a:chExt cx="5256863" cy="3600000"/>
          </a:xfrm>
        </p:grpSpPr>
        <p:grpSp>
          <p:nvGrpSpPr>
            <p:cNvPr id="136" name="Groupe 135"/>
            <p:cNvGrpSpPr/>
            <p:nvPr/>
          </p:nvGrpSpPr>
          <p:grpSpPr>
            <a:xfrm>
              <a:off x="6450751" y="1567140"/>
              <a:ext cx="5128273" cy="3600000"/>
              <a:chOff x="6450751" y="1567140"/>
              <a:chExt cx="5128273" cy="3600000"/>
            </a:xfrm>
          </p:grpSpPr>
          <p:pic>
            <p:nvPicPr>
              <p:cNvPr id="138" name="Imag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024" y="1567140"/>
                <a:ext cx="3600000" cy="3600000"/>
              </a:xfrm>
              <a:prstGeom prst="rect">
                <a:avLst/>
              </a:prstGeom>
            </p:spPr>
          </p:pic>
          <p:sp>
            <p:nvSpPr>
              <p:cNvPr id="139" name="Flèche droite 138"/>
              <p:cNvSpPr/>
              <p:nvPr/>
            </p:nvSpPr>
            <p:spPr>
              <a:xfrm>
                <a:off x="6450751" y="2917196"/>
                <a:ext cx="1528273" cy="88348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0" name="Forme libre 139"/>
              <p:cNvSpPr/>
              <p:nvPr/>
            </p:nvSpPr>
            <p:spPr>
              <a:xfrm>
                <a:off x="9083999" y="171450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1" name="Forme libre 140"/>
              <p:cNvSpPr/>
              <p:nvPr/>
            </p:nvSpPr>
            <p:spPr>
              <a:xfrm>
                <a:off x="8191500" y="3313850"/>
                <a:ext cx="923925" cy="889988"/>
              </a:xfrm>
              <a:custGeom>
                <a:avLst/>
                <a:gdLst>
                  <a:gd name="connsiteX0" fmla="*/ 704850 w 923925"/>
                  <a:gd name="connsiteY0" fmla="*/ 29425 h 889988"/>
                  <a:gd name="connsiteX1" fmla="*/ 704850 w 923925"/>
                  <a:gd name="connsiteY1" fmla="*/ 29425 h 889988"/>
                  <a:gd name="connsiteX2" fmla="*/ 209550 w 923925"/>
                  <a:gd name="connsiteY2" fmla="*/ 850 h 889988"/>
                  <a:gd name="connsiteX3" fmla="*/ 95250 w 923925"/>
                  <a:gd name="connsiteY3" fmla="*/ 29425 h 889988"/>
                  <a:gd name="connsiteX4" fmla="*/ 85725 w 923925"/>
                  <a:gd name="connsiteY4" fmla="*/ 58000 h 889988"/>
                  <a:gd name="connsiteX5" fmla="*/ 47625 w 923925"/>
                  <a:gd name="connsiteY5" fmla="*/ 115150 h 889988"/>
                  <a:gd name="connsiteX6" fmla="*/ 28575 w 923925"/>
                  <a:gd name="connsiteY6" fmla="*/ 143725 h 889988"/>
                  <a:gd name="connsiteX7" fmla="*/ 0 w 923925"/>
                  <a:gd name="connsiteY7" fmla="*/ 210400 h 889988"/>
                  <a:gd name="connsiteX8" fmla="*/ 9525 w 923925"/>
                  <a:gd name="connsiteY8" fmla="*/ 553300 h 889988"/>
                  <a:gd name="connsiteX9" fmla="*/ 19050 w 923925"/>
                  <a:gd name="connsiteY9" fmla="*/ 581875 h 889988"/>
                  <a:gd name="connsiteX10" fmla="*/ 57150 w 923925"/>
                  <a:gd name="connsiteY10" fmla="*/ 686650 h 889988"/>
                  <a:gd name="connsiteX11" fmla="*/ 85725 w 923925"/>
                  <a:gd name="connsiteY11" fmla="*/ 715225 h 889988"/>
                  <a:gd name="connsiteX12" fmla="*/ 114300 w 923925"/>
                  <a:gd name="connsiteY12" fmla="*/ 734275 h 889988"/>
                  <a:gd name="connsiteX13" fmla="*/ 142875 w 923925"/>
                  <a:gd name="connsiteY13" fmla="*/ 772375 h 889988"/>
                  <a:gd name="connsiteX14" fmla="*/ 161925 w 923925"/>
                  <a:gd name="connsiteY14" fmla="*/ 800950 h 889988"/>
                  <a:gd name="connsiteX15" fmla="*/ 228600 w 923925"/>
                  <a:gd name="connsiteY15" fmla="*/ 848575 h 889988"/>
                  <a:gd name="connsiteX16" fmla="*/ 333375 w 923925"/>
                  <a:gd name="connsiteY16" fmla="*/ 877150 h 889988"/>
                  <a:gd name="connsiteX17" fmla="*/ 371475 w 923925"/>
                  <a:gd name="connsiteY17" fmla="*/ 886675 h 889988"/>
                  <a:gd name="connsiteX18" fmla="*/ 657225 w 923925"/>
                  <a:gd name="connsiteY18" fmla="*/ 867625 h 889988"/>
                  <a:gd name="connsiteX19" fmla="*/ 695325 w 923925"/>
                  <a:gd name="connsiteY19" fmla="*/ 848575 h 889988"/>
                  <a:gd name="connsiteX20" fmla="*/ 762000 w 923925"/>
                  <a:gd name="connsiteY20" fmla="*/ 820000 h 889988"/>
                  <a:gd name="connsiteX21" fmla="*/ 819150 w 923925"/>
                  <a:gd name="connsiteY21" fmla="*/ 781900 h 889988"/>
                  <a:gd name="connsiteX22" fmla="*/ 847725 w 923925"/>
                  <a:gd name="connsiteY22" fmla="*/ 686650 h 889988"/>
                  <a:gd name="connsiteX23" fmla="*/ 857250 w 923925"/>
                  <a:gd name="connsiteY23" fmla="*/ 658075 h 889988"/>
                  <a:gd name="connsiteX24" fmla="*/ 866775 w 923925"/>
                  <a:gd name="connsiteY24" fmla="*/ 619975 h 889988"/>
                  <a:gd name="connsiteX25" fmla="*/ 876300 w 923925"/>
                  <a:gd name="connsiteY25" fmla="*/ 591400 h 889988"/>
                  <a:gd name="connsiteX26" fmla="*/ 895350 w 923925"/>
                  <a:gd name="connsiteY26" fmla="*/ 524725 h 889988"/>
                  <a:gd name="connsiteX27" fmla="*/ 923925 w 923925"/>
                  <a:gd name="connsiteY27" fmla="*/ 467575 h 889988"/>
                  <a:gd name="connsiteX28" fmla="*/ 914400 w 923925"/>
                  <a:gd name="connsiteY28" fmla="*/ 162775 h 889988"/>
                  <a:gd name="connsiteX29" fmla="*/ 895350 w 923925"/>
                  <a:gd name="connsiteY29" fmla="*/ 134200 h 889988"/>
                  <a:gd name="connsiteX30" fmla="*/ 876300 w 923925"/>
                  <a:gd name="connsiteY30" fmla="*/ 96100 h 889988"/>
                  <a:gd name="connsiteX31" fmla="*/ 866775 w 923925"/>
                  <a:gd name="connsiteY31" fmla="*/ 67525 h 889988"/>
                  <a:gd name="connsiteX32" fmla="*/ 809625 w 923925"/>
                  <a:gd name="connsiteY32" fmla="*/ 38950 h 889988"/>
                  <a:gd name="connsiteX33" fmla="*/ 781050 w 923925"/>
                  <a:gd name="connsiteY33" fmla="*/ 10375 h 889988"/>
                  <a:gd name="connsiteX34" fmla="*/ 704850 w 923925"/>
                  <a:gd name="connsiteY34" fmla="*/ 29425 h 88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3925" h="889988">
                    <a:moveTo>
                      <a:pt x="704850" y="29425"/>
                    </a:moveTo>
                    <a:lnTo>
                      <a:pt x="704850" y="29425"/>
                    </a:lnTo>
                    <a:cubicBezTo>
                      <a:pt x="539750" y="19900"/>
                      <a:pt x="374836" y="6269"/>
                      <a:pt x="209550" y="850"/>
                    </a:cubicBezTo>
                    <a:cubicBezTo>
                      <a:pt x="132424" y="-1679"/>
                      <a:pt x="139793" y="-270"/>
                      <a:pt x="95250" y="29425"/>
                    </a:cubicBezTo>
                    <a:cubicBezTo>
                      <a:pt x="92075" y="38950"/>
                      <a:pt x="90601" y="49223"/>
                      <a:pt x="85725" y="58000"/>
                    </a:cubicBezTo>
                    <a:cubicBezTo>
                      <a:pt x="74606" y="78014"/>
                      <a:pt x="60325" y="96100"/>
                      <a:pt x="47625" y="115150"/>
                    </a:cubicBezTo>
                    <a:cubicBezTo>
                      <a:pt x="41275" y="124675"/>
                      <a:pt x="33695" y="133486"/>
                      <a:pt x="28575" y="143725"/>
                    </a:cubicBezTo>
                    <a:cubicBezTo>
                      <a:pt x="5035" y="190805"/>
                      <a:pt x="14015" y="168355"/>
                      <a:pt x="0" y="210400"/>
                    </a:cubicBezTo>
                    <a:cubicBezTo>
                      <a:pt x="3175" y="324700"/>
                      <a:pt x="3669" y="439106"/>
                      <a:pt x="9525" y="553300"/>
                    </a:cubicBezTo>
                    <a:cubicBezTo>
                      <a:pt x="10039" y="563327"/>
                      <a:pt x="16408" y="572189"/>
                      <a:pt x="19050" y="581875"/>
                    </a:cubicBezTo>
                    <a:cubicBezTo>
                      <a:pt x="34487" y="638479"/>
                      <a:pt x="26371" y="649715"/>
                      <a:pt x="57150" y="686650"/>
                    </a:cubicBezTo>
                    <a:cubicBezTo>
                      <a:pt x="65774" y="696998"/>
                      <a:pt x="75377" y="706601"/>
                      <a:pt x="85725" y="715225"/>
                    </a:cubicBezTo>
                    <a:cubicBezTo>
                      <a:pt x="94519" y="722554"/>
                      <a:pt x="106205" y="726180"/>
                      <a:pt x="114300" y="734275"/>
                    </a:cubicBezTo>
                    <a:cubicBezTo>
                      <a:pt x="125525" y="745500"/>
                      <a:pt x="133648" y="759457"/>
                      <a:pt x="142875" y="772375"/>
                    </a:cubicBezTo>
                    <a:cubicBezTo>
                      <a:pt x="149529" y="781690"/>
                      <a:pt x="153830" y="792855"/>
                      <a:pt x="161925" y="800950"/>
                    </a:cubicBezTo>
                    <a:cubicBezTo>
                      <a:pt x="164739" y="803764"/>
                      <a:pt x="218865" y="844248"/>
                      <a:pt x="228600" y="848575"/>
                    </a:cubicBezTo>
                    <a:cubicBezTo>
                      <a:pt x="273204" y="868399"/>
                      <a:pt x="288557" y="867190"/>
                      <a:pt x="333375" y="877150"/>
                    </a:cubicBezTo>
                    <a:cubicBezTo>
                      <a:pt x="346154" y="879990"/>
                      <a:pt x="358775" y="883500"/>
                      <a:pt x="371475" y="886675"/>
                    </a:cubicBezTo>
                    <a:cubicBezTo>
                      <a:pt x="410164" y="885242"/>
                      <a:pt x="574015" y="903287"/>
                      <a:pt x="657225" y="867625"/>
                    </a:cubicBezTo>
                    <a:cubicBezTo>
                      <a:pt x="670276" y="862032"/>
                      <a:pt x="682274" y="854168"/>
                      <a:pt x="695325" y="848575"/>
                    </a:cubicBezTo>
                    <a:cubicBezTo>
                      <a:pt x="741309" y="828867"/>
                      <a:pt x="709349" y="851590"/>
                      <a:pt x="762000" y="820000"/>
                    </a:cubicBezTo>
                    <a:cubicBezTo>
                      <a:pt x="781633" y="808220"/>
                      <a:pt x="819150" y="781900"/>
                      <a:pt x="819150" y="781900"/>
                    </a:cubicBezTo>
                    <a:cubicBezTo>
                      <a:pt x="864421" y="646087"/>
                      <a:pt x="818935" y="787417"/>
                      <a:pt x="847725" y="686650"/>
                    </a:cubicBezTo>
                    <a:cubicBezTo>
                      <a:pt x="850483" y="676996"/>
                      <a:pt x="854492" y="667729"/>
                      <a:pt x="857250" y="658075"/>
                    </a:cubicBezTo>
                    <a:cubicBezTo>
                      <a:pt x="860846" y="645488"/>
                      <a:pt x="863179" y="632562"/>
                      <a:pt x="866775" y="619975"/>
                    </a:cubicBezTo>
                    <a:cubicBezTo>
                      <a:pt x="869533" y="610321"/>
                      <a:pt x="873542" y="601054"/>
                      <a:pt x="876300" y="591400"/>
                    </a:cubicBezTo>
                    <a:cubicBezTo>
                      <a:pt x="880369" y="577158"/>
                      <a:pt x="887737" y="539950"/>
                      <a:pt x="895350" y="524725"/>
                    </a:cubicBezTo>
                    <a:cubicBezTo>
                      <a:pt x="932279" y="450867"/>
                      <a:pt x="899984" y="539399"/>
                      <a:pt x="923925" y="467575"/>
                    </a:cubicBezTo>
                    <a:cubicBezTo>
                      <a:pt x="920750" y="365975"/>
                      <a:pt x="923081" y="264053"/>
                      <a:pt x="914400" y="162775"/>
                    </a:cubicBezTo>
                    <a:cubicBezTo>
                      <a:pt x="913422" y="151369"/>
                      <a:pt x="901030" y="144139"/>
                      <a:pt x="895350" y="134200"/>
                    </a:cubicBezTo>
                    <a:cubicBezTo>
                      <a:pt x="888305" y="121872"/>
                      <a:pt x="881893" y="109151"/>
                      <a:pt x="876300" y="96100"/>
                    </a:cubicBezTo>
                    <a:cubicBezTo>
                      <a:pt x="872345" y="86872"/>
                      <a:pt x="873047" y="75365"/>
                      <a:pt x="866775" y="67525"/>
                    </a:cubicBezTo>
                    <a:cubicBezTo>
                      <a:pt x="853346" y="50739"/>
                      <a:pt x="828449" y="45225"/>
                      <a:pt x="809625" y="38950"/>
                    </a:cubicBezTo>
                    <a:cubicBezTo>
                      <a:pt x="800100" y="29425"/>
                      <a:pt x="792258" y="17847"/>
                      <a:pt x="781050" y="10375"/>
                    </a:cubicBezTo>
                    <a:cubicBezTo>
                      <a:pt x="757726" y="-5174"/>
                      <a:pt x="717550" y="26250"/>
                      <a:pt x="704850" y="2942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2" name="Forme libre 141"/>
              <p:cNvSpPr/>
              <p:nvPr/>
            </p:nvSpPr>
            <p:spPr>
              <a:xfrm>
                <a:off x="8096250" y="4219010"/>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3" name="Forme libre 142"/>
              <p:cNvSpPr/>
              <p:nvPr/>
            </p:nvSpPr>
            <p:spPr>
              <a:xfrm>
                <a:off x="10267950" y="1732628"/>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4" name="Forme libre 143"/>
              <p:cNvSpPr/>
              <p:nvPr/>
            </p:nvSpPr>
            <p:spPr>
              <a:xfrm>
                <a:off x="9839325" y="2428875"/>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5" name="Forme libre 144"/>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6" name="Forme libre 145"/>
              <p:cNvSpPr/>
              <p:nvPr/>
            </p:nvSpPr>
            <p:spPr>
              <a:xfrm>
                <a:off x="10771190" y="2600325"/>
                <a:ext cx="658810" cy="724006"/>
              </a:xfrm>
              <a:custGeom>
                <a:avLst/>
                <a:gdLst>
                  <a:gd name="connsiteX0" fmla="*/ 477835 w 658810"/>
                  <a:gd name="connsiteY0" fmla="*/ 0 h 724006"/>
                  <a:gd name="connsiteX1" fmla="*/ 477835 w 658810"/>
                  <a:gd name="connsiteY1" fmla="*/ 0 h 724006"/>
                  <a:gd name="connsiteX2" fmla="*/ 144460 w 658810"/>
                  <a:gd name="connsiteY2" fmla="*/ 123825 h 724006"/>
                  <a:gd name="connsiteX3" fmla="*/ 134935 w 658810"/>
                  <a:gd name="connsiteY3" fmla="*/ 152400 h 724006"/>
                  <a:gd name="connsiteX4" fmla="*/ 125410 w 658810"/>
                  <a:gd name="connsiteY4" fmla="*/ 419100 h 724006"/>
                  <a:gd name="connsiteX5" fmla="*/ 96835 w 658810"/>
                  <a:gd name="connsiteY5" fmla="*/ 476250 h 724006"/>
                  <a:gd name="connsiteX6" fmla="*/ 39685 w 658810"/>
                  <a:gd name="connsiteY6" fmla="*/ 514350 h 724006"/>
                  <a:gd name="connsiteX7" fmla="*/ 11110 w 658810"/>
                  <a:gd name="connsiteY7" fmla="*/ 542925 h 724006"/>
                  <a:gd name="connsiteX8" fmla="*/ 11110 w 658810"/>
                  <a:gd name="connsiteY8" fmla="*/ 628650 h 724006"/>
                  <a:gd name="connsiteX9" fmla="*/ 30160 w 658810"/>
                  <a:gd name="connsiteY9" fmla="*/ 657225 h 724006"/>
                  <a:gd name="connsiteX10" fmla="*/ 39685 w 658810"/>
                  <a:gd name="connsiteY10" fmla="*/ 685800 h 724006"/>
                  <a:gd name="connsiteX11" fmla="*/ 106360 w 658810"/>
                  <a:gd name="connsiteY11" fmla="*/ 723900 h 724006"/>
                  <a:gd name="connsiteX12" fmla="*/ 420685 w 658810"/>
                  <a:gd name="connsiteY12" fmla="*/ 704850 h 724006"/>
                  <a:gd name="connsiteX13" fmla="*/ 449260 w 658810"/>
                  <a:gd name="connsiteY13" fmla="*/ 695325 h 724006"/>
                  <a:gd name="connsiteX14" fmla="*/ 477835 w 658810"/>
                  <a:gd name="connsiteY14" fmla="*/ 676275 h 724006"/>
                  <a:gd name="connsiteX15" fmla="*/ 496885 w 658810"/>
                  <a:gd name="connsiteY15" fmla="*/ 647700 h 724006"/>
                  <a:gd name="connsiteX16" fmla="*/ 525460 w 658810"/>
                  <a:gd name="connsiteY16" fmla="*/ 628650 h 724006"/>
                  <a:gd name="connsiteX17" fmla="*/ 534985 w 658810"/>
                  <a:gd name="connsiteY17" fmla="*/ 600075 h 724006"/>
                  <a:gd name="connsiteX18" fmla="*/ 563560 w 658810"/>
                  <a:gd name="connsiteY18" fmla="*/ 561975 h 724006"/>
                  <a:gd name="connsiteX19" fmla="*/ 582610 w 658810"/>
                  <a:gd name="connsiteY19" fmla="*/ 504825 h 724006"/>
                  <a:gd name="connsiteX20" fmla="*/ 611185 w 658810"/>
                  <a:gd name="connsiteY20" fmla="*/ 447675 h 724006"/>
                  <a:gd name="connsiteX21" fmla="*/ 630235 w 658810"/>
                  <a:gd name="connsiteY21" fmla="*/ 409575 h 724006"/>
                  <a:gd name="connsiteX22" fmla="*/ 658810 w 658810"/>
                  <a:gd name="connsiteY22" fmla="*/ 342900 h 724006"/>
                  <a:gd name="connsiteX23" fmla="*/ 639760 w 658810"/>
                  <a:gd name="connsiteY23" fmla="*/ 161925 h 724006"/>
                  <a:gd name="connsiteX24" fmla="*/ 620710 w 658810"/>
                  <a:gd name="connsiteY24" fmla="*/ 133350 h 724006"/>
                  <a:gd name="connsiteX25" fmla="*/ 573085 w 658810"/>
                  <a:gd name="connsiteY25" fmla="*/ 38100 h 724006"/>
                  <a:gd name="connsiteX26" fmla="*/ 554035 w 658810"/>
                  <a:gd name="connsiteY26" fmla="*/ 9525 h 724006"/>
                  <a:gd name="connsiteX27" fmla="*/ 477835 w 658810"/>
                  <a:gd name="connsiteY27" fmla="*/ 0 h 7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8810" h="724006">
                    <a:moveTo>
                      <a:pt x="477835" y="0"/>
                    </a:moveTo>
                    <a:lnTo>
                      <a:pt x="477835" y="0"/>
                    </a:lnTo>
                    <a:cubicBezTo>
                      <a:pt x="366710" y="41275"/>
                      <a:pt x="252786" y="75680"/>
                      <a:pt x="144460" y="123825"/>
                    </a:cubicBezTo>
                    <a:cubicBezTo>
                      <a:pt x="135285" y="127903"/>
                      <a:pt x="135581" y="142381"/>
                      <a:pt x="134935" y="152400"/>
                    </a:cubicBezTo>
                    <a:cubicBezTo>
                      <a:pt x="129208" y="241172"/>
                      <a:pt x="131137" y="330328"/>
                      <a:pt x="125410" y="419100"/>
                    </a:cubicBezTo>
                    <a:cubicBezTo>
                      <a:pt x="124423" y="434402"/>
                      <a:pt x="107592" y="466837"/>
                      <a:pt x="96835" y="476250"/>
                    </a:cubicBezTo>
                    <a:cubicBezTo>
                      <a:pt x="79605" y="491327"/>
                      <a:pt x="55874" y="498161"/>
                      <a:pt x="39685" y="514350"/>
                    </a:cubicBezTo>
                    <a:lnTo>
                      <a:pt x="11110" y="542925"/>
                    </a:lnTo>
                    <a:cubicBezTo>
                      <a:pt x="-1617" y="581107"/>
                      <a:pt x="-5653" y="578360"/>
                      <a:pt x="11110" y="628650"/>
                    </a:cubicBezTo>
                    <a:cubicBezTo>
                      <a:pt x="14730" y="639510"/>
                      <a:pt x="25040" y="646986"/>
                      <a:pt x="30160" y="657225"/>
                    </a:cubicBezTo>
                    <a:cubicBezTo>
                      <a:pt x="34650" y="666205"/>
                      <a:pt x="33413" y="677960"/>
                      <a:pt x="39685" y="685800"/>
                    </a:cubicBezTo>
                    <a:cubicBezTo>
                      <a:pt x="48660" y="697019"/>
                      <a:pt x="96985" y="719213"/>
                      <a:pt x="106360" y="723900"/>
                    </a:cubicBezTo>
                    <a:cubicBezTo>
                      <a:pt x="268131" y="718322"/>
                      <a:pt x="311328" y="736095"/>
                      <a:pt x="420685" y="704850"/>
                    </a:cubicBezTo>
                    <a:cubicBezTo>
                      <a:pt x="430339" y="702092"/>
                      <a:pt x="440280" y="699815"/>
                      <a:pt x="449260" y="695325"/>
                    </a:cubicBezTo>
                    <a:cubicBezTo>
                      <a:pt x="459499" y="690205"/>
                      <a:pt x="468310" y="682625"/>
                      <a:pt x="477835" y="676275"/>
                    </a:cubicBezTo>
                    <a:cubicBezTo>
                      <a:pt x="484185" y="666750"/>
                      <a:pt x="488790" y="655795"/>
                      <a:pt x="496885" y="647700"/>
                    </a:cubicBezTo>
                    <a:cubicBezTo>
                      <a:pt x="504980" y="639605"/>
                      <a:pt x="518309" y="637589"/>
                      <a:pt x="525460" y="628650"/>
                    </a:cubicBezTo>
                    <a:cubicBezTo>
                      <a:pt x="531732" y="620810"/>
                      <a:pt x="530004" y="608792"/>
                      <a:pt x="534985" y="600075"/>
                    </a:cubicBezTo>
                    <a:cubicBezTo>
                      <a:pt x="542861" y="586292"/>
                      <a:pt x="554035" y="574675"/>
                      <a:pt x="563560" y="561975"/>
                    </a:cubicBezTo>
                    <a:cubicBezTo>
                      <a:pt x="569910" y="542925"/>
                      <a:pt x="571471" y="521533"/>
                      <a:pt x="582610" y="504825"/>
                    </a:cubicBezTo>
                    <a:cubicBezTo>
                      <a:pt x="619219" y="449911"/>
                      <a:pt x="587524" y="502884"/>
                      <a:pt x="611185" y="447675"/>
                    </a:cubicBezTo>
                    <a:cubicBezTo>
                      <a:pt x="616778" y="434624"/>
                      <a:pt x="625249" y="422870"/>
                      <a:pt x="630235" y="409575"/>
                    </a:cubicBezTo>
                    <a:cubicBezTo>
                      <a:pt x="656595" y="339281"/>
                      <a:pt x="620204" y="400808"/>
                      <a:pt x="658810" y="342900"/>
                    </a:cubicBezTo>
                    <a:cubicBezTo>
                      <a:pt x="658538" y="338814"/>
                      <a:pt x="658085" y="204683"/>
                      <a:pt x="639760" y="161925"/>
                    </a:cubicBezTo>
                    <a:cubicBezTo>
                      <a:pt x="635251" y="151403"/>
                      <a:pt x="627060" y="142875"/>
                      <a:pt x="620710" y="133350"/>
                    </a:cubicBezTo>
                    <a:cubicBezTo>
                      <a:pt x="605632" y="73038"/>
                      <a:pt x="618447" y="106142"/>
                      <a:pt x="573085" y="38100"/>
                    </a:cubicBezTo>
                    <a:cubicBezTo>
                      <a:pt x="566735" y="28575"/>
                      <a:pt x="564895" y="13145"/>
                      <a:pt x="554035" y="9525"/>
                    </a:cubicBezTo>
                    <a:cubicBezTo>
                      <a:pt x="518725" y="-2245"/>
                      <a:pt x="490535" y="1587"/>
                      <a:pt x="477835"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7" name="Forme libre 146"/>
              <p:cNvSpPr/>
              <p:nvPr/>
            </p:nvSpPr>
            <p:spPr>
              <a:xfrm>
                <a:off x="10610651" y="3343275"/>
                <a:ext cx="848113" cy="676275"/>
              </a:xfrm>
              <a:custGeom>
                <a:avLst/>
                <a:gdLst>
                  <a:gd name="connsiteX0" fmla="*/ 762199 w 848113"/>
                  <a:gd name="connsiteY0" fmla="*/ 0 h 676275"/>
                  <a:gd name="connsiteX1" fmla="*/ 762199 w 848113"/>
                  <a:gd name="connsiteY1" fmla="*/ 0 h 676275"/>
                  <a:gd name="connsiteX2" fmla="*/ 524074 w 848113"/>
                  <a:gd name="connsiteY2" fmla="*/ 66675 h 676275"/>
                  <a:gd name="connsiteX3" fmla="*/ 495499 w 848113"/>
                  <a:gd name="connsiteY3" fmla="*/ 76200 h 676275"/>
                  <a:gd name="connsiteX4" fmla="*/ 304999 w 848113"/>
                  <a:gd name="connsiteY4" fmla="*/ 85725 h 676275"/>
                  <a:gd name="connsiteX5" fmla="*/ 276424 w 848113"/>
                  <a:gd name="connsiteY5" fmla="*/ 104775 h 676275"/>
                  <a:gd name="connsiteX6" fmla="*/ 209749 w 848113"/>
                  <a:gd name="connsiteY6" fmla="*/ 190500 h 676275"/>
                  <a:gd name="connsiteX7" fmla="*/ 190699 w 848113"/>
                  <a:gd name="connsiteY7" fmla="*/ 247650 h 676275"/>
                  <a:gd name="connsiteX8" fmla="*/ 171649 w 848113"/>
                  <a:gd name="connsiteY8" fmla="*/ 314325 h 676275"/>
                  <a:gd name="connsiteX9" fmla="*/ 95449 w 848113"/>
                  <a:gd name="connsiteY9" fmla="*/ 381000 h 676275"/>
                  <a:gd name="connsiteX10" fmla="*/ 66874 w 848113"/>
                  <a:gd name="connsiteY10" fmla="*/ 400050 h 676275"/>
                  <a:gd name="connsiteX11" fmla="*/ 38299 w 848113"/>
                  <a:gd name="connsiteY11" fmla="*/ 419100 h 676275"/>
                  <a:gd name="connsiteX12" fmla="*/ 199 w 848113"/>
                  <a:gd name="connsiteY12" fmla="*/ 476250 h 676275"/>
                  <a:gd name="connsiteX13" fmla="*/ 9724 w 848113"/>
                  <a:gd name="connsiteY13" fmla="*/ 552450 h 676275"/>
                  <a:gd name="connsiteX14" fmla="*/ 28774 w 848113"/>
                  <a:gd name="connsiteY14" fmla="*/ 581025 h 676275"/>
                  <a:gd name="connsiteX15" fmla="*/ 114499 w 848113"/>
                  <a:gd name="connsiteY15" fmla="*/ 647700 h 676275"/>
                  <a:gd name="connsiteX16" fmla="*/ 181174 w 848113"/>
                  <a:gd name="connsiteY16" fmla="*/ 676275 h 676275"/>
                  <a:gd name="connsiteX17" fmla="*/ 733624 w 848113"/>
                  <a:gd name="connsiteY17" fmla="*/ 666750 h 676275"/>
                  <a:gd name="connsiteX18" fmla="*/ 790774 w 848113"/>
                  <a:gd name="connsiteY18" fmla="*/ 638175 h 676275"/>
                  <a:gd name="connsiteX19" fmla="*/ 819349 w 848113"/>
                  <a:gd name="connsiteY19" fmla="*/ 609600 h 676275"/>
                  <a:gd name="connsiteX20" fmla="*/ 828874 w 848113"/>
                  <a:gd name="connsiteY20" fmla="*/ 571500 h 676275"/>
                  <a:gd name="connsiteX21" fmla="*/ 847924 w 848113"/>
                  <a:gd name="connsiteY21" fmla="*/ 542925 h 676275"/>
                  <a:gd name="connsiteX22" fmla="*/ 828874 w 848113"/>
                  <a:gd name="connsiteY22" fmla="*/ 142875 h 676275"/>
                  <a:gd name="connsiteX23" fmla="*/ 809824 w 848113"/>
                  <a:gd name="connsiteY23" fmla="*/ 76200 h 676275"/>
                  <a:gd name="connsiteX24" fmla="*/ 752674 w 848113"/>
                  <a:gd name="connsiteY24" fmla="*/ 38100 h 676275"/>
                  <a:gd name="connsiteX25" fmla="*/ 724099 w 848113"/>
                  <a:gd name="connsiteY25" fmla="*/ 28575 h 676275"/>
                  <a:gd name="connsiteX26" fmla="*/ 762199 w 848113"/>
                  <a:gd name="connsiteY26" fmla="*/ 0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113" h="676275">
                    <a:moveTo>
                      <a:pt x="762199" y="0"/>
                    </a:moveTo>
                    <a:lnTo>
                      <a:pt x="762199" y="0"/>
                    </a:lnTo>
                    <a:lnTo>
                      <a:pt x="524074" y="66675"/>
                    </a:lnTo>
                    <a:cubicBezTo>
                      <a:pt x="514420" y="69433"/>
                      <a:pt x="505501" y="75330"/>
                      <a:pt x="495499" y="76200"/>
                    </a:cubicBezTo>
                    <a:cubicBezTo>
                      <a:pt x="432159" y="81708"/>
                      <a:pt x="368499" y="82550"/>
                      <a:pt x="304999" y="85725"/>
                    </a:cubicBezTo>
                    <a:cubicBezTo>
                      <a:pt x="295474" y="92075"/>
                      <a:pt x="285218" y="97446"/>
                      <a:pt x="276424" y="104775"/>
                    </a:cubicBezTo>
                    <a:cubicBezTo>
                      <a:pt x="253665" y="123741"/>
                      <a:pt x="217918" y="165992"/>
                      <a:pt x="209749" y="190500"/>
                    </a:cubicBezTo>
                    <a:cubicBezTo>
                      <a:pt x="203399" y="209550"/>
                      <a:pt x="195569" y="228169"/>
                      <a:pt x="190699" y="247650"/>
                    </a:cubicBezTo>
                    <a:cubicBezTo>
                      <a:pt x="187647" y="259857"/>
                      <a:pt x="178481" y="300660"/>
                      <a:pt x="171649" y="314325"/>
                    </a:cubicBezTo>
                    <a:cubicBezTo>
                      <a:pt x="151805" y="354012"/>
                      <a:pt x="138311" y="352425"/>
                      <a:pt x="95449" y="381000"/>
                    </a:cubicBezTo>
                    <a:lnTo>
                      <a:pt x="66874" y="400050"/>
                    </a:lnTo>
                    <a:lnTo>
                      <a:pt x="38299" y="419100"/>
                    </a:lnTo>
                    <a:cubicBezTo>
                      <a:pt x="25599" y="438150"/>
                      <a:pt x="-2641" y="453532"/>
                      <a:pt x="199" y="476250"/>
                    </a:cubicBezTo>
                    <a:cubicBezTo>
                      <a:pt x="3374" y="501650"/>
                      <a:pt x="2989" y="527754"/>
                      <a:pt x="9724" y="552450"/>
                    </a:cubicBezTo>
                    <a:cubicBezTo>
                      <a:pt x="12736" y="563494"/>
                      <a:pt x="21169" y="572469"/>
                      <a:pt x="28774" y="581025"/>
                    </a:cubicBezTo>
                    <a:cubicBezTo>
                      <a:pt x="118908" y="682426"/>
                      <a:pt x="50719" y="615810"/>
                      <a:pt x="114499" y="647700"/>
                    </a:cubicBezTo>
                    <a:cubicBezTo>
                      <a:pt x="180278" y="680589"/>
                      <a:pt x="101880" y="656451"/>
                      <a:pt x="181174" y="676275"/>
                    </a:cubicBezTo>
                    <a:lnTo>
                      <a:pt x="733624" y="666750"/>
                    </a:lnTo>
                    <a:cubicBezTo>
                      <a:pt x="751511" y="666164"/>
                      <a:pt x="778414" y="648475"/>
                      <a:pt x="790774" y="638175"/>
                    </a:cubicBezTo>
                    <a:cubicBezTo>
                      <a:pt x="801122" y="629551"/>
                      <a:pt x="809824" y="619125"/>
                      <a:pt x="819349" y="609600"/>
                    </a:cubicBezTo>
                    <a:cubicBezTo>
                      <a:pt x="822524" y="596900"/>
                      <a:pt x="823717" y="583532"/>
                      <a:pt x="828874" y="571500"/>
                    </a:cubicBezTo>
                    <a:cubicBezTo>
                      <a:pt x="833383" y="560978"/>
                      <a:pt x="847577" y="554367"/>
                      <a:pt x="847924" y="542925"/>
                    </a:cubicBezTo>
                    <a:cubicBezTo>
                      <a:pt x="849477" y="491668"/>
                      <a:pt x="841358" y="242750"/>
                      <a:pt x="828874" y="142875"/>
                    </a:cubicBezTo>
                    <a:cubicBezTo>
                      <a:pt x="828839" y="142593"/>
                      <a:pt x="814343" y="80719"/>
                      <a:pt x="809824" y="76200"/>
                    </a:cubicBezTo>
                    <a:cubicBezTo>
                      <a:pt x="793635" y="60011"/>
                      <a:pt x="774394" y="45340"/>
                      <a:pt x="752674" y="38100"/>
                    </a:cubicBezTo>
                    <a:cubicBezTo>
                      <a:pt x="743149" y="34925"/>
                      <a:pt x="731199" y="35675"/>
                      <a:pt x="724099" y="28575"/>
                    </a:cubicBezTo>
                    <a:cubicBezTo>
                      <a:pt x="719609" y="24085"/>
                      <a:pt x="736799" y="28575"/>
                      <a:pt x="762199"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8" name="Forme libre 147"/>
              <p:cNvSpPr/>
              <p:nvPr/>
            </p:nvSpPr>
            <p:spPr>
              <a:xfrm>
                <a:off x="9067800" y="3752850"/>
                <a:ext cx="923925" cy="781050"/>
              </a:xfrm>
              <a:custGeom>
                <a:avLst/>
                <a:gdLst>
                  <a:gd name="connsiteX0" fmla="*/ 704850 w 923925"/>
                  <a:gd name="connsiteY0" fmla="*/ 0 h 781050"/>
                  <a:gd name="connsiteX1" fmla="*/ 704850 w 923925"/>
                  <a:gd name="connsiteY1" fmla="*/ 0 h 781050"/>
                  <a:gd name="connsiteX2" fmla="*/ 333375 w 923925"/>
                  <a:gd name="connsiteY2" fmla="*/ 38100 h 781050"/>
                  <a:gd name="connsiteX3" fmla="*/ 304800 w 923925"/>
                  <a:gd name="connsiteY3" fmla="*/ 47625 h 781050"/>
                  <a:gd name="connsiteX4" fmla="*/ 180975 w 923925"/>
                  <a:gd name="connsiteY4" fmla="*/ 76200 h 781050"/>
                  <a:gd name="connsiteX5" fmla="*/ 123825 w 923925"/>
                  <a:gd name="connsiteY5" fmla="*/ 114300 h 781050"/>
                  <a:gd name="connsiteX6" fmla="*/ 95250 w 923925"/>
                  <a:gd name="connsiteY6" fmla="*/ 133350 h 781050"/>
                  <a:gd name="connsiteX7" fmla="*/ 57150 w 923925"/>
                  <a:gd name="connsiteY7" fmla="*/ 190500 h 781050"/>
                  <a:gd name="connsiteX8" fmla="*/ 38100 w 923925"/>
                  <a:gd name="connsiteY8" fmla="*/ 219075 h 781050"/>
                  <a:gd name="connsiteX9" fmla="*/ 19050 w 923925"/>
                  <a:gd name="connsiteY9" fmla="*/ 295275 h 781050"/>
                  <a:gd name="connsiteX10" fmla="*/ 0 w 923925"/>
                  <a:gd name="connsiteY10" fmla="*/ 352425 h 781050"/>
                  <a:gd name="connsiteX11" fmla="*/ 9525 w 923925"/>
                  <a:gd name="connsiteY11" fmla="*/ 447675 h 781050"/>
                  <a:gd name="connsiteX12" fmla="*/ 28575 w 923925"/>
                  <a:gd name="connsiteY12" fmla="*/ 476250 h 781050"/>
                  <a:gd name="connsiteX13" fmla="*/ 85725 w 923925"/>
                  <a:gd name="connsiteY13" fmla="*/ 504825 h 781050"/>
                  <a:gd name="connsiteX14" fmla="*/ 161925 w 923925"/>
                  <a:gd name="connsiteY14" fmla="*/ 523875 h 781050"/>
                  <a:gd name="connsiteX15" fmla="*/ 257175 w 923925"/>
                  <a:gd name="connsiteY15" fmla="*/ 552450 h 781050"/>
                  <a:gd name="connsiteX16" fmla="*/ 285750 w 923925"/>
                  <a:gd name="connsiteY16" fmla="*/ 571500 h 781050"/>
                  <a:gd name="connsiteX17" fmla="*/ 314325 w 923925"/>
                  <a:gd name="connsiteY17" fmla="*/ 581025 h 781050"/>
                  <a:gd name="connsiteX18" fmla="*/ 342900 w 923925"/>
                  <a:gd name="connsiteY18" fmla="*/ 609600 h 781050"/>
                  <a:gd name="connsiteX19" fmla="*/ 371475 w 923925"/>
                  <a:gd name="connsiteY19" fmla="*/ 628650 h 781050"/>
                  <a:gd name="connsiteX20" fmla="*/ 381000 w 923925"/>
                  <a:gd name="connsiteY20" fmla="*/ 657225 h 781050"/>
                  <a:gd name="connsiteX21" fmla="*/ 390525 w 923925"/>
                  <a:gd name="connsiteY21" fmla="*/ 723900 h 781050"/>
                  <a:gd name="connsiteX22" fmla="*/ 409575 w 923925"/>
                  <a:gd name="connsiteY22" fmla="*/ 762000 h 781050"/>
                  <a:gd name="connsiteX23" fmla="*/ 447675 w 923925"/>
                  <a:gd name="connsiteY23" fmla="*/ 771525 h 781050"/>
                  <a:gd name="connsiteX24" fmla="*/ 476250 w 923925"/>
                  <a:gd name="connsiteY24" fmla="*/ 781050 h 781050"/>
                  <a:gd name="connsiteX25" fmla="*/ 752475 w 923925"/>
                  <a:gd name="connsiteY25" fmla="*/ 771525 h 781050"/>
                  <a:gd name="connsiteX26" fmla="*/ 819150 w 923925"/>
                  <a:gd name="connsiteY26" fmla="*/ 695325 h 781050"/>
                  <a:gd name="connsiteX27" fmla="*/ 838200 w 923925"/>
                  <a:gd name="connsiteY27" fmla="*/ 666750 h 781050"/>
                  <a:gd name="connsiteX28" fmla="*/ 857250 w 923925"/>
                  <a:gd name="connsiteY28" fmla="*/ 590550 h 781050"/>
                  <a:gd name="connsiteX29" fmla="*/ 876300 w 923925"/>
                  <a:gd name="connsiteY29" fmla="*/ 552450 h 781050"/>
                  <a:gd name="connsiteX30" fmla="*/ 914400 w 923925"/>
                  <a:gd name="connsiteY30" fmla="*/ 466725 h 781050"/>
                  <a:gd name="connsiteX31" fmla="*/ 923925 w 923925"/>
                  <a:gd name="connsiteY31" fmla="*/ 381000 h 781050"/>
                  <a:gd name="connsiteX32" fmla="*/ 914400 w 923925"/>
                  <a:gd name="connsiteY32" fmla="*/ 209550 h 781050"/>
                  <a:gd name="connsiteX33" fmla="*/ 857250 w 923925"/>
                  <a:gd name="connsiteY33" fmla="*/ 95250 h 781050"/>
                  <a:gd name="connsiteX34" fmla="*/ 771525 w 923925"/>
                  <a:gd name="connsiteY34" fmla="*/ 19050 h 781050"/>
                  <a:gd name="connsiteX35" fmla="*/ 704850 w 923925"/>
                  <a:gd name="connsiteY35"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23925" h="781050">
                    <a:moveTo>
                      <a:pt x="704850" y="0"/>
                    </a:moveTo>
                    <a:lnTo>
                      <a:pt x="704850" y="0"/>
                    </a:lnTo>
                    <a:lnTo>
                      <a:pt x="333375" y="38100"/>
                    </a:lnTo>
                    <a:cubicBezTo>
                      <a:pt x="323405" y="39287"/>
                      <a:pt x="314486" y="44983"/>
                      <a:pt x="304800" y="47625"/>
                    </a:cubicBezTo>
                    <a:cubicBezTo>
                      <a:pt x="241615" y="64857"/>
                      <a:pt x="236514" y="65092"/>
                      <a:pt x="180975" y="76200"/>
                    </a:cubicBezTo>
                    <a:lnTo>
                      <a:pt x="123825" y="114300"/>
                    </a:lnTo>
                    <a:lnTo>
                      <a:pt x="95250" y="133350"/>
                    </a:lnTo>
                    <a:lnTo>
                      <a:pt x="57150" y="190500"/>
                    </a:lnTo>
                    <a:cubicBezTo>
                      <a:pt x="50800" y="200025"/>
                      <a:pt x="41720" y="208215"/>
                      <a:pt x="38100" y="219075"/>
                    </a:cubicBezTo>
                    <a:cubicBezTo>
                      <a:pt x="9199" y="305778"/>
                      <a:pt x="53532" y="168840"/>
                      <a:pt x="19050" y="295275"/>
                    </a:cubicBezTo>
                    <a:cubicBezTo>
                      <a:pt x="13766" y="314648"/>
                      <a:pt x="0" y="352425"/>
                      <a:pt x="0" y="352425"/>
                    </a:cubicBezTo>
                    <a:cubicBezTo>
                      <a:pt x="3175" y="384175"/>
                      <a:pt x="2350" y="416584"/>
                      <a:pt x="9525" y="447675"/>
                    </a:cubicBezTo>
                    <a:cubicBezTo>
                      <a:pt x="12099" y="458829"/>
                      <a:pt x="20480" y="468155"/>
                      <a:pt x="28575" y="476250"/>
                    </a:cubicBezTo>
                    <a:cubicBezTo>
                      <a:pt x="44831" y="492506"/>
                      <a:pt x="64421" y="499015"/>
                      <a:pt x="85725" y="504825"/>
                    </a:cubicBezTo>
                    <a:cubicBezTo>
                      <a:pt x="110984" y="511714"/>
                      <a:pt x="137087" y="515596"/>
                      <a:pt x="161925" y="523875"/>
                    </a:cubicBezTo>
                    <a:cubicBezTo>
                      <a:pt x="231494" y="547065"/>
                      <a:pt x="199594" y="538055"/>
                      <a:pt x="257175" y="552450"/>
                    </a:cubicBezTo>
                    <a:cubicBezTo>
                      <a:pt x="266700" y="558800"/>
                      <a:pt x="275511" y="566380"/>
                      <a:pt x="285750" y="571500"/>
                    </a:cubicBezTo>
                    <a:cubicBezTo>
                      <a:pt x="294730" y="575990"/>
                      <a:pt x="305971" y="575456"/>
                      <a:pt x="314325" y="581025"/>
                    </a:cubicBezTo>
                    <a:cubicBezTo>
                      <a:pt x="325533" y="588497"/>
                      <a:pt x="332552" y="600976"/>
                      <a:pt x="342900" y="609600"/>
                    </a:cubicBezTo>
                    <a:cubicBezTo>
                      <a:pt x="351694" y="616929"/>
                      <a:pt x="361950" y="622300"/>
                      <a:pt x="371475" y="628650"/>
                    </a:cubicBezTo>
                    <a:cubicBezTo>
                      <a:pt x="374650" y="638175"/>
                      <a:pt x="379031" y="647380"/>
                      <a:pt x="381000" y="657225"/>
                    </a:cubicBezTo>
                    <a:cubicBezTo>
                      <a:pt x="385403" y="679240"/>
                      <a:pt x="384618" y="702240"/>
                      <a:pt x="390525" y="723900"/>
                    </a:cubicBezTo>
                    <a:cubicBezTo>
                      <a:pt x="394261" y="737599"/>
                      <a:pt x="398667" y="752910"/>
                      <a:pt x="409575" y="762000"/>
                    </a:cubicBezTo>
                    <a:cubicBezTo>
                      <a:pt x="419632" y="770381"/>
                      <a:pt x="435088" y="767929"/>
                      <a:pt x="447675" y="771525"/>
                    </a:cubicBezTo>
                    <a:cubicBezTo>
                      <a:pt x="457329" y="774283"/>
                      <a:pt x="466725" y="777875"/>
                      <a:pt x="476250" y="781050"/>
                    </a:cubicBezTo>
                    <a:cubicBezTo>
                      <a:pt x="568325" y="777875"/>
                      <a:pt x="660747" y="780124"/>
                      <a:pt x="752475" y="771525"/>
                    </a:cubicBezTo>
                    <a:cubicBezTo>
                      <a:pt x="780697" y="768879"/>
                      <a:pt x="813506" y="703792"/>
                      <a:pt x="819150" y="695325"/>
                    </a:cubicBezTo>
                    <a:lnTo>
                      <a:pt x="838200" y="666750"/>
                    </a:lnTo>
                    <a:cubicBezTo>
                      <a:pt x="843791" y="638797"/>
                      <a:pt x="846267" y="616178"/>
                      <a:pt x="857250" y="590550"/>
                    </a:cubicBezTo>
                    <a:cubicBezTo>
                      <a:pt x="862843" y="577499"/>
                      <a:pt x="871027" y="565633"/>
                      <a:pt x="876300" y="552450"/>
                    </a:cubicBezTo>
                    <a:cubicBezTo>
                      <a:pt x="910305" y="467437"/>
                      <a:pt x="877749" y="521701"/>
                      <a:pt x="914400" y="466725"/>
                    </a:cubicBezTo>
                    <a:cubicBezTo>
                      <a:pt x="917575" y="438150"/>
                      <a:pt x="923925" y="409751"/>
                      <a:pt x="923925" y="381000"/>
                    </a:cubicBezTo>
                    <a:cubicBezTo>
                      <a:pt x="923925" y="323762"/>
                      <a:pt x="921500" y="266346"/>
                      <a:pt x="914400" y="209550"/>
                    </a:cubicBezTo>
                    <a:cubicBezTo>
                      <a:pt x="909973" y="174136"/>
                      <a:pt x="881561" y="119561"/>
                      <a:pt x="857250" y="95250"/>
                    </a:cubicBezTo>
                    <a:cubicBezTo>
                      <a:pt x="832006" y="70006"/>
                      <a:pt x="805519" y="36047"/>
                      <a:pt x="771525" y="19050"/>
                    </a:cubicBezTo>
                    <a:cubicBezTo>
                      <a:pt x="744443" y="5509"/>
                      <a:pt x="735862" y="9525"/>
                      <a:pt x="704850" y="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49" name="Forme libre 148"/>
              <p:cNvSpPr/>
              <p:nvPr/>
            </p:nvSpPr>
            <p:spPr>
              <a:xfrm>
                <a:off x="9991725" y="3676105"/>
                <a:ext cx="895350" cy="857795"/>
              </a:xfrm>
              <a:custGeom>
                <a:avLst/>
                <a:gdLst>
                  <a:gd name="connsiteX0" fmla="*/ 542925 w 895350"/>
                  <a:gd name="connsiteY0" fmla="*/ 86270 h 857795"/>
                  <a:gd name="connsiteX1" fmla="*/ 542925 w 895350"/>
                  <a:gd name="connsiteY1" fmla="*/ 86270 h 857795"/>
                  <a:gd name="connsiteX2" fmla="*/ 247650 w 895350"/>
                  <a:gd name="connsiteY2" fmla="*/ 545 h 857795"/>
                  <a:gd name="connsiteX3" fmla="*/ 190500 w 895350"/>
                  <a:gd name="connsiteY3" fmla="*/ 19595 h 857795"/>
                  <a:gd name="connsiteX4" fmla="*/ 133350 w 895350"/>
                  <a:gd name="connsiteY4" fmla="*/ 38645 h 857795"/>
                  <a:gd name="connsiteX5" fmla="*/ 104775 w 895350"/>
                  <a:gd name="connsiteY5" fmla="*/ 48170 h 857795"/>
                  <a:gd name="connsiteX6" fmla="*/ 66675 w 895350"/>
                  <a:gd name="connsiteY6" fmla="*/ 67220 h 857795"/>
                  <a:gd name="connsiteX7" fmla="*/ 38100 w 895350"/>
                  <a:gd name="connsiteY7" fmla="*/ 124370 h 857795"/>
                  <a:gd name="connsiteX8" fmla="*/ 47625 w 895350"/>
                  <a:gd name="connsiteY8" fmla="*/ 181520 h 857795"/>
                  <a:gd name="connsiteX9" fmla="*/ 66675 w 895350"/>
                  <a:gd name="connsiteY9" fmla="*/ 238670 h 857795"/>
                  <a:gd name="connsiteX10" fmla="*/ 76200 w 895350"/>
                  <a:gd name="connsiteY10" fmla="*/ 552995 h 857795"/>
                  <a:gd name="connsiteX11" fmla="*/ 66675 w 895350"/>
                  <a:gd name="connsiteY11" fmla="*/ 629195 h 857795"/>
                  <a:gd name="connsiteX12" fmla="*/ 19050 w 895350"/>
                  <a:gd name="connsiteY12" fmla="*/ 686345 h 857795"/>
                  <a:gd name="connsiteX13" fmla="*/ 0 w 895350"/>
                  <a:gd name="connsiteY13" fmla="*/ 714920 h 857795"/>
                  <a:gd name="connsiteX14" fmla="*/ 9525 w 895350"/>
                  <a:gd name="connsiteY14" fmla="*/ 791120 h 857795"/>
                  <a:gd name="connsiteX15" fmla="*/ 76200 w 895350"/>
                  <a:gd name="connsiteY15" fmla="*/ 829220 h 857795"/>
                  <a:gd name="connsiteX16" fmla="*/ 104775 w 895350"/>
                  <a:gd name="connsiteY16" fmla="*/ 838745 h 857795"/>
                  <a:gd name="connsiteX17" fmla="*/ 352425 w 895350"/>
                  <a:gd name="connsiteY17" fmla="*/ 829220 h 857795"/>
                  <a:gd name="connsiteX18" fmla="*/ 552450 w 895350"/>
                  <a:gd name="connsiteY18" fmla="*/ 848270 h 857795"/>
                  <a:gd name="connsiteX19" fmla="*/ 581025 w 895350"/>
                  <a:gd name="connsiteY19" fmla="*/ 857795 h 857795"/>
                  <a:gd name="connsiteX20" fmla="*/ 762000 w 895350"/>
                  <a:gd name="connsiteY20" fmla="*/ 838745 h 857795"/>
                  <a:gd name="connsiteX21" fmla="*/ 790575 w 895350"/>
                  <a:gd name="connsiteY21" fmla="*/ 829220 h 857795"/>
                  <a:gd name="connsiteX22" fmla="*/ 819150 w 895350"/>
                  <a:gd name="connsiteY22" fmla="*/ 810170 h 857795"/>
                  <a:gd name="connsiteX23" fmla="*/ 857250 w 895350"/>
                  <a:gd name="connsiteY23" fmla="*/ 791120 h 857795"/>
                  <a:gd name="connsiteX24" fmla="*/ 876300 w 895350"/>
                  <a:gd name="connsiteY24" fmla="*/ 762545 h 857795"/>
                  <a:gd name="connsiteX25" fmla="*/ 895350 w 895350"/>
                  <a:gd name="connsiteY25" fmla="*/ 705395 h 857795"/>
                  <a:gd name="connsiteX26" fmla="*/ 885825 w 895350"/>
                  <a:gd name="connsiteY26" fmla="*/ 581570 h 857795"/>
                  <a:gd name="connsiteX27" fmla="*/ 838200 w 895350"/>
                  <a:gd name="connsiteY27" fmla="*/ 495845 h 857795"/>
                  <a:gd name="connsiteX28" fmla="*/ 819150 w 895350"/>
                  <a:gd name="connsiteY28" fmla="*/ 467270 h 857795"/>
                  <a:gd name="connsiteX29" fmla="*/ 762000 w 895350"/>
                  <a:gd name="connsiteY29" fmla="*/ 419645 h 857795"/>
                  <a:gd name="connsiteX30" fmla="*/ 733425 w 895350"/>
                  <a:gd name="connsiteY30" fmla="*/ 410120 h 857795"/>
                  <a:gd name="connsiteX31" fmla="*/ 666750 w 895350"/>
                  <a:gd name="connsiteY31" fmla="*/ 362495 h 857795"/>
                  <a:gd name="connsiteX32" fmla="*/ 638175 w 895350"/>
                  <a:gd name="connsiteY32" fmla="*/ 352970 h 857795"/>
                  <a:gd name="connsiteX33" fmla="*/ 619125 w 895350"/>
                  <a:gd name="connsiteY33" fmla="*/ 324395 h 857795"/>
                  <a:gd name="connsiteX34" fmla="*/ 590550 w 895350"/>
                  <a:gd name="connsiteY34" fmla="*/ 314870 h 857795"/>
                  <a:gd name="connsiteX35" fmla="*/ 542925 w 895350"/>
                  <a:gd name="connsiteY35" fmla="*/ 229145 h 857795"/>
                  <a:gd name="connsiteX36" fmla="*/ 542925 w 895350"/>
                  <a:gd name="connsiteY36" fmla="*/ 86270 h 8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5350" h="857795">
                    <a:moveTo>
                      <a:pt x="542925" y="86270"/>
                    </a:moveTo>
                    <a:lnTo>
                      <a:pt x="542925" y="86270"/>
                    </a:lnTo>
                    <a:cubicBezTo>
                      <a:pt x="444500" y="57695"/>
                      <a:pt x="348353" y="19597"/>
                      <a:pt x="247650" y="545"/>
                    </a:cubicBezTo>
                    <a:cubicBezTo>
                      <a:pt x="227920" y="-3188"/>
                      <a:pt x="209550" y="13245"/>
                      <a:pt x="190500" y="19595"/>
                    </a:cubicBezTo>
                    <a:lnTo>
                      <a:pt x="133350" y="38645"/>
                    </a:lnTo>
                    <a:cubicBezTo>
                      <a:pt x="123825" y="41820"/>
                      <a:pt x="113755" y="43680"/>
                      <a:pt x="104775" y="48170"/>
                    </a:cubicBezTo>
                    <a:lnTo>
                      <a:pt x="66675" y="67220"/>
                    </a:lnTo>
                    <a:cubicBezTo>
                      <a:pt x="57043" y="81667"/>
                      <a:pt x="38100" y="104652"/>
                      <a:pt x="38100" y="124370"/>
                    </a:cubicBezTo>
                    <a:cubicBezTo>
                      <a:pt x="38100" y="143683"/>
                      <a:pt x="42941" y="162784"/>
                      <a:pt x="47625" y="181520"/>
                    </a:cubicBezTo>
                    <a:cubicBezTo>
                      <a:pt x="52495" y="201001"/>
                      <a:pt x="66675" y="238670"/>
                      <a:pt x="66675" y="238670"/>
                    </a:cubicBezTo>
                    <a:cubicBezTo>
                      <a:pt x="69850" y="343445"/>
                      <a:pt x="76200" y="448172"/>
                      <a:pt x="76200" y="552995"/>
                    </a:cubicBezTo>
                    <a:cubicBezTo>
                      <a:pt x="76200" y="578593"/>
                      <a:pt x="73410" y="604499"/>
                      <a:pt x="66675" y="629195"/>
                    </a:cubicBezTo>
                    <a:cubicBezTo>
                      <a:pt x="60923" y="650287"/>
                      <a:pt x="31280" y="671669"/>
                      <a:pt x="19050" y="686345"/>
                    </a:cubicBezTo>
                    <a:cubicBezTo>
                      <a:pt x="11721" y="695139"/>
                      <a:pt x="6350" y="705395"/>
                      <a:pt x="0" y="714920"/>
                    </a:cubicBezTo>
                    <a:cubicBezTo>
                      <a:pt x="3175" y="740320"/>
                      <a:pt x="777" y="767063"/>
                      <a:pt x="9525" y="791120"/>
                    </a:cubicBezTo>
                    <a:cubicBezTo>
                      <a:pt x="21254" y="823374"/>
                      <a:pt x="50399" y="821848"/>
                      <a:pt x="76200" y="829220"/>
                    </a:cubicBezTo>
                    <a:cubicBezTo>
                      <a:pt x="85854" y="831978"/>
                      <a:pt x="95250" y="835570"/>
                      <a:pt x="104775" y="838745"/>
                    </a:cubicBezTo>
                    <a:cubicBezTo>
                      <a:pt x="187325" y="835570"/>
                      <a:pt x="269814" y="829220"/>
                      <a:pt x="352425" y="829220"/>
                    </a:cubicBezTo>
                    <a:cubicBezTo>
                      <a:pt x="430297" y="829220"/>
                      <a:pt x="480891" y="838047"/>
                      <a:pt x="552450" y="848270"/>
                    </a:cubicBezTo>
                    <a:cubicBezTo>
                      <a:pt x="561975" y="851445"/>
                      <a:pt x="570985" y="857795"/>
                      <a:pt x="581025" y="857795"/>
                    </a:cubicBezTo>
                    <a:cubicBezTo>
                      <a:pt x="637972" y="857795"/>
                      <a:pt x="704294" y="846989"/>
                      <a:pt x="762000" y="838745"/>
                    </a:cubicBezTo>
                    <a:cubicBezTo>
                      <a:pt x="771525" y="835570"/>
                      <a:pt x="781595" y="833710"/>
                      <a:pt x="790575" y="829220"/>
                    </a:cubicBezTo>
                    <a:cubicBezTo>
                      <a:pt x="800814" y="824100"/>
                      <a:pt x="809211" y="815850"/>
                      <a:pt x="819150" y="810170"/>
                    </a:cubicBezTo>
                    <a:cubicBezTo>
                      <a:pt x="831478" y="803125"/>
                      <a:pt x="844550" y="797470"/>
                      <a:pt x="857250" y="791120"/>
                    </a:cubicBezTo>
                    <a:cubicBezTo>
                      <a:pt x="863600" y="781595"/>
                      <a:pt x="871651" y="773006"/>
                      <a:pt x="876300" y="762545"/>
                    </a:cubicBezTo>
                    <a:cubicBezTo>
                      <a:pt x="884455" y="744195"/>
                      <a:pt x="895350" y="705395"/>
                      <a:pt x="895350" y="705395"/>
                    </a:cubicBezTo>
                    <a:cubicBezTo>
                      <a:pt x="892175" y="664120"/>
                      <a:pt x="890960" y="622647"/>
                      <a:pt x="885825" y="581570"/>
                    </a:cubicBezTo>
                    <a:cubicBezTo>
                      <a:pt x="881956" y="550619"/>
                      <a:pt x="852461" y="517237"/>
                      <a:pt x="838200" y="495845"/>
                    </a:cubicBezTo>
                    <a:cubicBezTo>
                      <a:pt x="831850" y="486320"/>
                      <a:pt x="827245" y="475365"/>
                      <a:pt x="819150" y="467270"/>
                    </a:cubicBezTo>
                    <a:cubicBezTo>
                      <a:pt x="798084" y="446204"/>
                      <a:pt x="788522" y="432906"/>
                      <a:pt x="762000" y="419645"/>
                    </a:cubicBezTo>
                    <a:cubicBezTo>
                      <a:pt x="753020" y="415155"/>
                      <a:pt x="742950" y="413295"/>
                      <a:pt x="733425" y="410120"/>
                    </a:cubicBezTo>
                    <a:cubicBezTo>
                      <a:pt x="724796" y="403648"/>
                      <a:pt x="680678" y="369459"/>
                      <a:pt x="666750" y="362495"/>
                    </a:cubicBezTo>
                    <a:cubicBezTo>
                      <a:pt x="657770" y="358005"/>
                      <a:pt x="647700" y="356145"/>
                      <a:pt x="638175" y="352970"/>
                    </a:cubicBezTo>
                    <a:cubicBezTo>
                      <a:pt x="631825" y="343445"/>
                      <a:pt x="628064" y="331546"/>
                      <a:pt x="619125" y="324395"/>
                    </a:cubicBezTo>
                    <a:cubicBezTo>
                      <a:pt x="611285" y="318123"/>
                      <a:pt x="597650" y="321970"/>
                      <a:pt x="590550" y="314870"/>
                    </a:cubicBezTo>
                    <a:cubicBezTo>
                      <a:pt x="581898" y="306218"/>
                      <a:pt x="544334" y="254509"/>
                      <a:pt x="542925" y="229145"/>
                    </a:cubicBezTo>
                    <a:cubicBezTo>
                      <a:pt x="540283" y="181593"/>
                      <a:pt x="542925" y="110082"/>
                      <a:pt x="542925" y="8627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0" name="Forme libre 149"/>
              <p:cNvSpPr/>
              <p:nvPr/>
            </p:nvSpPr>
            <p:spPr>
              <a:xfrm>
                <a:off x="10810764" y="4095662"/>
                <a:ext cx="619248" cy="795186"/>
              </a:xfrm>
              <a:custGeom>
                <a:avLst/>
                <a:gdLst>
                  <a:gd name="connsiteX0" fmla="*/ 552561 w 619248"/>
                  <a:gd name="connsiteY0" fmla="*/ 38188 h 795186"/>
                  <a:gd name="connsiteX1" fmla="*/ 552561 w 619248"/>
                  <a:gd name="connsiteY1" fmla="*/ 38188 h 795186"/>
                  <a:gd name="connsiteX2" fmla="*/ 295386 w 619248"/>
                  <a:gd name="connsiteY2" fmla="*/ 88 h 795186"/>
                  <a:gd name="connsiteX3" fmla="*/ 266811 w 619248"/>
                  <a:gd name="connsiteY3" fmla="*/ 9613 h 795186"/>
                  <a:gd name="connsiteX4" fmla="*/ 228711 w 619248"/>
                  <a:gd name="connsiteY4" fmla="*/ 19138 h 795186"/>
                  <a:gd name="connsiteX5" fmla="*/ 171561 w 619248"/>
                  <a:gd name="connsiteY5" fmla="*/ 47713 h 795186"/>
                  <a:gd name="connsiteX6" fmla="*/ 142986 w 619248"/>
                  <a:gd name="connsiteY6" fmla="*/ 66763 h 795186"/>
                  <a:gd name="connsiteX7" fmla="*/ 142986 w 619248"/>
                  <a:gd name="connsiteY7" fmla="*/ 190588 h 795186"/>
                  <a:gd name="connsiteX8" fmla="*/ 162036 w 619248"/>
                  <a:gd name="connsiteY8" fmla="*/ 247738 h 795186"/>
                  <a:gd name="connsiteX9" fmla="*/ 142986 w 619248"/>
                  <a:gd name="connsiteY9" fmla="*/ 371563 h 795186"/>
                  <a:gd name="connsiteX10" fmla="*/ 123936 w 619248"/>
                  <a:gd name="connsiteY10" fmla="*/ 409663 h 795186"/>
                  <a:gd name="connsiteX11" fmla="*/ 95361 w 619248"/>
                  <a:gd name="connsiteY11" fmla="*/ 428713 h 795186"/>
                  <a:gd name="connsiteX12" fmla="*/ 38211 w 619248"/>
                  <a:gd name="connsiteY12" fmla="*/ 466813 h 795186"/>
                  <a:gd name="connsiteX13" fmla="*/ 111 w 619248"/>
                  <a:gd name="connsiteY13" fmla="*/ 523963 h 795186"/>
                  <a:gd name="connsiteX14" fmla="*/ 9636 w 619248"/>
                  <a:gd name="connsiteY14" fmla="*/ 628738 h 795186"/>
                  <a:gd name="connsiteX15" fmla="*/ 19161 w 619248"/>
                  <a:gd name="connsiteY15" fmla="*/ 657313 h 795186"/>
                  <a:gd name="connsiteX16" fmla="*/ 76311 w 619248"/>
                  <a:gd name="connsiteY16" fmla="*/ 714463 h 795186"/>
                  <a:gd name="connsiteX17" fmla="*/ 133461 w 619248"/>
                  <a:gd name="connsiteY17" fmla="*/ 743038 h 795186"/>
                  <a:gd name="connsiteX18" fmla="*/ 162036 w 619248"/>
                  <a:gd name="connsiteY18" fmla="*/ 762088 h 795186"/>
                  <a:gd name="connsiteX19" fmla="*/ 200136 w 619248"/>
                  <a:gd name="connsiteY19" fmla="*/ 771613 h 795186"/>
                  <a:gd name="connsiteX20" fmla="*/ 257286 w 619248"/>
                  <a:gd name="connsiteY20" fmla="*/ 790663 h 795186"/>
                  <a:gd name="connsiteX21" fmla="*/ 485886 w 619248"/>
                  <a:gd name="connsiteY21" fmla="*/ 762088 h 795186"/>
                  <a:gd name="connsiteX22" fmla="*/ 514461 w 619248"/>
                  <a:gd name="connsiteY22" fmla="*/ 733513 h 795186"/>
                  <a:gd name="connsiteX23" fmla="*/ 552561 w 619248"/>
                  <a:gd name="connsiteY23" fmla="*/ 619213 h 795186"/>
                  <a:gd name="connsiteX24" fmla="*/ 562086 w 619248"/>
                  <a:gd name="connsiteY24" fmla="*/ 590638 h 795186"/>
                  <a:gd name="connsiteX25" fmla="*/ 571611 w 619248"/>
                  <a:gd name="connsiteY25" fmla="*/ 562063 h 795186"/>
                  <a:gd name="connsiteX26" fmla="*/ 600186 w 619248"/>
                  <a:gd name="connsiteY26" fmla="*/ 495388 h 795186"/>
                  <a:gd name="connsiteX27" fmla="*/ 609711 w 619248"/>
                  <a:gd name="connsiteY27" fmla="*/ 428713 h 795186"/>
                  <a:gd name="connsiteX28" fmla="*/ 619236 w 619248"/>
                  <a:gd name="connsiteY28" fmla="*/ 400138 h 795186"/>
                  <a:gd name="connsiteX29" fmla="*/ 600186 w 619248"/>
                  <a:gd name="connsiteY29" fmla="*/ 171538 h 795186"/>
                  <a:gd name="connsiteX30" fmla="*/ 590661 w 619248"/>
                  <a:gd name="connsiteY30" fmla="*/ 123913 h 795186"/>
                  <a:gd name="connsiteX31" fmla="*/ 581136 w 619248"/>
                  <a:gd name="connsiteY31" fmla="*/ 66763 h 795186"/>
                  <a:gd name="connsiteX32" fmla="*/ 552561 w 619248"/>
                  <a:gd name="connsiteY32" fmla="*/ 38188 h 79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9248" h="795186">
                    <a:moveTo>
                      <a:pt x="552561" y="38188"/>
                    </a:moveTo>
                    <a:lnTo>
                      <a:pt x="552561" y="38188"/>
                    </a:lnTo>
                    <a:cubicBezTo>
                      <a:pt x="466836" y="25488"/>
                      <a:pt x="381617" y="8711"/>
                      <a:pt x="295386" y="88"/>
                    </a:cubicBezTo>
                    <a:cubicBezTo>
                      <a:pt x="285396" y="-911"/>
                      <a:pt x="276465" y="6855"/>
                      <a:pt x="266811" y="9613"/>
                    </a:cubicBezTo>
                    <a:cubicBezTo>
                      <a:pt x="254224" y="13209"/>
                      <a:pt x="241411" y="15963"/>
                      <a:pt x="228711" y="19138"/>
                    </a:cubicBezTo>
                    <a:cubicBezTo>
                      <a:pt x="146819" y="73733"/>
                      <a:pt x="250431" y="8278"/>
                      <a:pt x="171561" y="47713"/>
                    </a:cubicBezTo>
                    <a:cubicBezTo>
                      <a:pt x="161322" y="52833"/>
                      <a:pt x="152511" y="60413"/>
                      <a:pt x="142986" y="66763"/>
                    </a:cubicBezTo>
                    <a:cubicBezTo>
                      <a:pt x="125225" y="120046"/>
                      <a:pt x="126568" y="103028"/>
                      <a:pt x="142986" y="190588"/>
                    </a:cubicBezTo>
                    <a:cubicBezTo>
                      <a:pt x="146687" y="210325"/>
                      <a:pt x="162036" y="247738"/>
                      <a:pt x="162036" y="247738"/>
                    </a:cubicBezTo>
                    <a:cubicBezTo>
                      <a:pt x="156933" y="298771"/>
                      <a:pt x="160896" y="329774"/>
                      <a:pt x="142986" y="371563"/>
                    </a:cubicBezTo>
                    <a:cubicBezTo>
                      <a:pt x="137393" y="384614"/>
                      <a:pt x="133026" y="398755"/>
                      <a:pt x="123936" y="409663"/>
                    </a:cubicBezTo>
                    <a:cubicBezTo>
                      <a:pt x="116607" y="418457"/>
                      <a:pt x="104155" y="421384"/>
                      <a:pt x="95361" y="428713"/>
                    </a:cubicBezTo>
                    <a:cubicBezTo>
                      <a:pt x="47795" y="468351"/>
                      <a:pt x="88429" y="450074"/>
                      <a:pt x="38211" y="466813"/>
                    </a:cubicBezTo>
                    <a:cubicBezTo>
                      <a:pt x="25511" y="485863"/>
                      <a:pt x="-1962" y="501162"/>
                      <a:pt x="111" y="523963"/>
                    </a:cubicBezTo>
                    <a:cubicBezTo>
                      <a:pt x="3286" y="558888"/>
                      <a:pt x="4676" y="594021"/>
                      <a:pt x="9636" y="628738"/>
                    </a:cubicBezTo>
                    <a:cubicBezTo>
                      <a:pt x="11056" y="638677"/>
                      <a:pt x="12997" y="649388"/>
                      <a:pt x="19161" y="657313"/>
                    </a:cubicBezTo>
                    <a:cubicBezTo>
                      <a:pt x="35701" y="678579"/>
                      <a:pt x="53895" y="699519"/>
                      <a:pt x="76311" y="714463"/>
                    </a:cubicBezTo>
                    <a:cubicBezTo>
                      <a:pt x="158203" y="769058"/>
                      <a:pt x="54591" y="703603"/>
                      <a:pt x="133461" y="743038"/>
                    </a:cubicBezTo>
                    <a:cubicBezTo>
                      <a:pt x="143700" y="748158"/>
                      <a:pt x="151514" y="757579"/>
                      <a:pt x="162036" y="762088"/>
                    </a:cubicBezTo>
                    <a:cubicBezTo>
                      <a:pt x="174068" y="767245"/>
                      <a:pt x="187597" y="767851"/>
                      <a:pt x="200136" y="771613"/>
                    </a:cubicBezTo>
                    <a:cubicBezTo>
                      <a:pt x="219370" y="777383"/>
                      <a:pt x="257286" y="790663"/>
                      <a:pt x="257286" y="790663"/>
                    </a:cubicBezTo>
                    <a:cubicBezTo>
                      <a:pt x="364707" y="785548"/>
                      <a:pt x="419614" y="817315"/>
                      <a:pt x="485886" y="762088"/>
                    </a:cubicBezTo>
                    <a:cubicBezTo>
                      <a:pt x="496234" y="753464"/>
                      <a:pt x="504936" y="743038"/>
                      <a:pt x="514461" y="733513"/>
                    </a:cubicBezTo>
                    <a:lnTo>
                      <a:pt x="552561" y="619213"/>
                    </a:lnTo>
                    <a:lnTo>
                      <a:pt x="562086" y="590638"/>
                    </a:lnTo>
                    <a:cubicBezTo>
                      <a:pt x="565261" y="581113"/>
                      <a:pt x="567121" y="571043"/>
                      <a:pt x="571611" y="562063"/>
                    </a:cubicBezTo>
                    <a:cubicBezTo>
                      <a:pt x="595151" y="514983"/>
                      <a:pt x="586171" y="537433"/>
                      <a:pt x="600186" y="495388"/>
                    </a:cubicBezTo>
                    <a:cubicBezTo>
                      <a:pt x="603361" y="473163"/>
                      <a:pt x="605308" y="450728"/>
                      <a:pt x="609711" y="428713"/>
                    </a:cubicBezTo>
                    <a:cubicBezTo>
                      <a:pt x="611680" y="418868"/>
                      <a:pt x="619608" y="410171"/>
                      <a:pt x="619236" y="400138"/>
                    </a:cubicBezTo>
                    <a:cubicBezTo>
                      <a:pt x="616406" y="323726"/>
                      <a:pt x="615182" y="246517"/>
                      <a:pt x="600186" y="171538"/>
                    </a:cubicBezTo>
                    <a:cubicBezTo>
                      <a:pt x="597011" y="155663"/>
                      <a:pt x="593557" y="139841"/>
                      <a:pt x="590661" y="123913"/>
                    </a:cubicBezTo>
                    <a:cubicBezTo>
                      <a:pt x="587206" y="104912"/>
                      <a:pt x="585326" y="85616"/>
                      <a:pt x="581136" y="66763"/>
                    </a:cubicBezTo>
                    <a:cubicBezTo>
                      <a:pt x="570607" y="19382"/>
                      <a:pt x="557323" y="42950"/>
                      <a:pt x="552561" y="38188"/>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1" name="Forme libre 150"/>
              <p:cNvSpPr/>
              <p:nvPr/>
            </p:nvSpPr>
            <p:spPr>
              <a:xfrm>
                <a:off x="9505950" y="4610100"/>
                <a:ext cx="1306563" cy="447675"/>
              </a:xfrm>
              <a:custGeom>
                <a:avLst/>
                <a:gdLst>
                  <a:gd name="connsiteX0" fmla="*/ 1085850 w 1306563"/>
                  <a:gd name="connsiteY0" fmla="*/ 28575 h 447675"/>
                  <a:gd name="connsiteX1" fmla="*/ 1085850 w 1306563"/>
                  <a:gd name="connsiteY1" fmla="*/ 28575 h 447675"/>
                  <a:gd name="connsiteX2" fmla="*/ 295275 w 1306563"/>
                  <a:gd name="connsiteY2" fmla="*/ 0 h 447675"/>
                  <a:gd name="connsiteX3" fmla="*/ 142875 w 1306563"/>
                  <a:gd name="connsiteY3" fmla="*/ 9525 h 447675"/>
                  <a:gd name="connsiteX4" fmla="*/ 114300 w 1306563"/>
                  <a:gd name="connsiteY4" fmla="*/ 19050 h 447675"/>
                  <a:gd name="connsiteX5" fmla="*/ 57150 w 1306563"/>
                  <a:gd name="connsiteY5" fmla="*/ 66675 h 447675"/>
                  <a:gd name="connsiteX6" fmla="*/ 28575 w 1306563"/>
                  <a:gd name="connsiteY6" fmla="*/ 123825 h 447675"/>
                  <a:gd name="connsiteX7" fmla="*/ 0 w 1306563"/>
                  <a:gd name="connsiteY7" fmla="*/ 190500 h 447675"/>
                  <a:gd name="connsiteX8" fmla="*/ 9525 w 1306563"/>
                  <a:gd name="connsiteY8" fmla="*/ 342900 h 447675"/>
                  <a:gd name="connsiteX9" fmla="*/ 57150 w 1306563"/>
                  <a:gd name="connsiteY9" fmla="*/ 390525 h 447675"/>
                  <a:gd name="connsiteX10" fmla="*/ 266700 w 1306563"/>
                  <a:gd name="connsiteY10" fmla="*/ 419100 h 447675"/>
                  <a:gd name="connsiteX11" fmla="*/ 476250 w 1306563"/>
                  <a:gd name="connsiteY11" fmla="*/ 428625 h 447675"/>
                  <a:gd name="connsiteX12" fmla="*/ 1028700 w 1306563"/>
                  <a:gd name="connsiteY12" fmla="*/ 447675 h 447675"/>
                  <a:gd name="connsiteX13" fmla="*/ 1238250 w 1306563"/>
                  <a:gd name="connsiteY13" fmla="*/ 438150 h 447675"/>
                  <a:gd name="connsiteX14" fmla="*/ 1295400 w 1306563"/>
                  <a:gd name="connsiteY14" fmla="*/ 400050 h 447675"/>
                  <a:gd name="connsiteX15" fmla="*/ 1295400 w 1306563"/>
                  <a:gd name="connsiteY15" fmla="*/ 304800 h 447675"/>
                  <a:gd name="connsiteX16" fmla="*/ 1276350 w 1306563"/>
                  <a:gd name="connsiteY16" fmla="*/ 247650 h 447675"/>
                  <a:gd name="connsiteX17" fmla="*/ 1266825 w 1306563"/>
                  <a:gd name="connsiteY17" fmla="*/ 219075 h 447675"/>
                  <a:gd name="connsiteX18" fmla="*/ 1257300 w 1306563"/>
                  <a:gd name="connsiteY18" fmla="*/ 190500 h 447675"/>
                  <a:gd name="connsiteX19" fmla="*/ 1209675 w 1306563"/>
                  <a:gd name="connsiteY19" fmla="*/ 104775 h 447675"/>
                  <a:gd name="connsiteX20" fmla="*/ 1143000 w 1306563"/>
                  <a:gd name="connsiteY20" fmla="*/ 66675 h 447675"/>
                  <a:gd name="connsiteX21" fmla="*/ 1085850 w 1306563"/>
                  <a:gd name="connsiteY21" fmla="*/ 2857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6563" h="447675">
                    <a:moveTo>
                      <a:pt x="1085850" y="28575"/>
                    </a:moveTo>
                    <a:lnTo>
                      <a:pt x="1085850" y="28575"/>
                    </a:lnTo>
                    <a:lnTo>
                      <a:pt x="295275" y="0"/>
                    </a:lnTo>
                    <a:cubicBezTo>
                      <a:pt x="244376" y="0"/>
                      <a:pt x="193675" y="6350"/>
                      <a:pt x="142875" y="9525"/>
                    </a:cubicBezTo>
                    <a:cubicBezTo>
                      <a:pt x="133350" y="12700"/>
                      <a:pt x="123280" y="14560"/>
                      <a:pt x="114300" y="19050"/>
                    </a:cubicBezTo>
                    <a:cubicBezTo>
                      <a:pt x="87778" y="32311"/>
                      <a:pt x="78216" y="45609"/>
                      <a:pt x="57150" y="66675"/>
                    </a:cubicBezTo>
                    <a:cubicBezTo>
                      <a:pt x="39686" y="119066"/>
                      <a:pt x="58118" y="72124"/>
                      <a:pt x="28575" y="123825"/>
                    </a:cubicBezTo>
                    <a:cubicBezTo>
                      <a:pt x="9743" y="156781"/>
                      <a:pt x="10686" y="158442"/>
                      <a:pt x="0" y="190500"/>
                    </a:cubicBezTo>
                    <a:cubicBezTo>
                      <a:pt x="3175" y="241300"/>
                      <a:pt x="1587" y="292624"/>
                      <a:pt x="9525" y="342900"/>
                    </a:cubicBezTo>
                    <a:cubicBezTo>
                      <a:pt x="12989" y="364836"/>
                      <a:pt x="40986" y="381289"/>
                      <a:pt x="57150" y="390525"/>
                    </a:cubicBezTo>
                    <a:cubicBezTo>
                      <a:pt x="133722" y="434281"/>
                      <a:pt x="132360" y="412383"/>
                      <a:pt x="266700" y="419100"/>
                    </a:cubicBezTo>
                    <a:lnTo>
                      <a:pt x="476250" y="428625"/>
                    </a:lnTo>
                    <a:lnTo>
                      <a:pt x="1028700" y="447675"/>
                    </a:lnTo>
                    <a:cubicBezTo>
                      <a:pt x="1098550" y="444500"/>
                      <a:pt x="1169417" y="450442"/>
                      <a:pt x="1238250" y="438150"/>
                    </a:cubicBezTo>
                    <a:cubicBezTo>
                      <a:pt x="1260789" y="434125"/>
                      <a:pt x="1295400" y="400050"/>
                      <a:pt x="1295400" y="400050"/>
                    </a:cubicBezTo>
                    <a:cubicBezTo>
                      <a:pt x="1310245" y="355516"/>
                      <a:pt x="1310325" y="369474"/>
                      <a:pt x="1295400" y="304800"/>
                    </a:cubicBezTo>
                    <a:cubicBezTo>
                      <a:pt x="1290885" y="285234"/>
                      <a:pt x="1282700" y="266700"/>
                      <a:pt x="1276350" y="247650"/>
                    </a:cubicBezTo>
                    <a:lnTo>
                      <a:pt x="1266825" y="219075"/>
                    </a:lnTo>
                    <a:lnTo>
                      <a:pt x="1257300" y="190500"/>
                    </a:lnTo>
                    <a:cubicBezTo>
                      <a:pt x="1246918" y="159355"/>
                      <a:pt x="1238788" y="126610"/>
                      <a:pt x="1209675" y="104775"/>
                    </a:cubicBezTo>
                    <a:cubicBezTo>
                      <a:pt x="1117547" y="35679"/>
                      <a:pt x="1215726" y="103038"/>
                      <a:pt x="1143000" y="66675"/>
                    </a:cubicBezTo>
                    <a:cubicBezTo>
                      <a:pt x="1101378" y="45864"/>
                      <a:pt x="1128759" y="47625"/>
                      <a:pt x="1085850" y="28575"/>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2" name="Forme libre 151"/>
              <p:cNvSpPr/>
              <p:nvPr/>
            </p:nvSpPr>
            <p:spPr>
              <a:xfrm>
                <a:off x="8153400" y="1695450"/>
                <a:ext cx="828675" cy="1562100"/>
              </a:xfrm>
              <a:custGeom>
                <a:avLst/>
                <a:gdLst>
                  <a:gd name="connsiteX0" fmla="*/ 695325 w 828675"/>
                  <a:gd name="connsiteY0" fmla="*/ 6667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695325 w 828675"/>
                  <a:gd name="connsiteY54" fmla="*/ 66675 h 1562100"/>
                  <a:gd name="connsiteX0" fmla="*/ 552450 w 828675"/>
                  <a:gd name="connsiteY0" fmla="*/ 9525 h 1562100"/>
                  <a:gd name="connsiteX1" fmla="*/ 695325 w 828675"/>
                  <a:gd name="connsiteY1" fmla="*/ 66675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 name="connsiteX0" fmla="*/ 552450 w 828675"/>
                  <a:gd name="connsiteY0" fmla="*/ 9525 h 1562100"/>
                  <a:gd name="connsiteX1" fmla="*/ 542925 w 828675"/>
                  <a:gd name="connsiteY1" fmla="*/ 19050 h 1562100"/>
                  <a:gd name="connsiteX2" fmla="*/ 371475 w 828675"/>
                  <a:gd name="connsiteY2" fmla="*/ 28575 h 1562100"/>
                  <a:gd name="connsiteX3" fmla="*/ 295275 w 828675"/>
                  <a:gd name="connsiteY3" fmla="*/ 47625 h 1562100"/>
                  <a:gd name="connsiteX4" fmla="*/ 266700 w 828675"/>
                  <a:gd name="connsiteY4" fmla="*/ 66675 h 1562100"/>
                  <a:gd name="connsiteX5" fmla="*/ 200025 w 828675"/>
                  <a:gd name="connsiteY5" fmla="*/ 85725 h 1562100"/>
                  <a:gd name="connsiteX6" fmla="*/ 171450 w 828675"/>
                  <a:gd name="connsiteY6" fmla="*/ 104775 h 1562100"/>
                  <a:gd name="connsiteX7" fmla="*/ 133350 w 828675"/>
                  <a:gd name="connsiteY7" fmla="*/ 123825 h 1562100"/>
                  <a:gd name="connsiteX8" fmla="*/ 104775 w 828675"/>
                  <a:gd name="connsiteY8" fmla="*/ 152400 h 1562100"/>
                  <a:gd name="connsiteX9" fmla="*/ 66675 w 828675"/>
                  <a:gd name="connsiteY9" fmla="*/ 219075 h 1562100"/>
                  <a:gd name="connsiteX10" fmla="*/ 47625 w 828675"/>
                  <a:gd name="connsiteY10" fmla="*/ 247650 h 1562100"/>
                  <a:gd name="connsiteX11" fmla="*/ 28575 w 828675"/>
                  <a:gd name="connsiteY11" fmla="*/ 323850 h 1562100"/>
                  <a:gd name="connsiteX12" fmla="*/ 9525 w 828675"/>
                  <a:gd name="connsiteY12" fmla="*/ 514350 h 1562100"/>
                  <a:gd name="connsiteX13" fmla="*/ 19050 w 828675"/>
                  <a:gd name="connsiteY13" fmla="*/ 657225 h 1562100"/>
                  <a:gd name="connsiteX14" fmla="*/ 28575 w 828675"/>
                  <a:gd name="connsiteY14" fmla="*/ 695325 h 1562100"/>
                  <a:gd name="connsiteX15" fmla="*/ 57150 w 828675"/>
                  <a:gd name="connsiteY15" fmla="*/ 857250 h 1562100"/>
                  <a:gd name="connsiteX16" fmla="*/ 47625 w 828675"/>
                  <a:gd name="connsiteY16" fmla="*/ 923925 h 1562100"/>
                  <a:gd name="connsiteX17" fmla="*/ 38100 w 828675"/>
                  <a:gd name="connsiteY17" fmla="*/ 1000125 h 1562100"/>
                  <a:gd name="connsiteX18" fmla="*/ 28575 w 828675"/>
                  <a:gd name="connsiteY18" fmla="*/ 1038225 h 1562100"/>
                  <a:gd name="connsiteX19" fmla="*/ 19050 w 828675"/>
                  <a:gd name="connsiteY19" fmla="*/ 1085850 h 1562100"/>
                  <a:gd name="connsiteX20" fmla="*/ 0 w 828675"/>
                  <a:gd name="connsiteY20" fmla="*/ 1171575 h 1562100"/>
                  <a:gd name="connsiteX21" fmla="*/ 9525 w 828675"/>
                  <a:gd name="connsiteY21" fmla="*/ 1495425 h 1562100"/>
                  <a:gd name="connsiteX22" fmla="*/ 66675 w 828675"/>
                  <a:gd name="connsiteY22" fmla="*/ 1543050 h 1562100"/>
                  <a:gd name="connsiteX23" fmla="*/ 123825 w 828675"/>
                  <a:gd name="connsiteY23" fmla="*/ 1562100 h 1562100"/>
                  <a:gd name="connsiteX24" fmla="*/ 276225 w 828675"/>
                  <a:gd name="connsiteY24" fmla="*/ 1552575 h 1562100"/>
                  <a:gd name="connsiteX25" fmla="*/ 361950 w 828675"/>
                  <a:gd name="connsiteY25" fmla="*/ 1533525 h 1562100"/>
                  <a:gd name="connsiteX26" fmla="*/ 476250 w 828675"/>
                  <a:gd name="connsiteY26" fmla="*/ 1524000 h 1562100"/>
                  <a:gd name="connsiteX27" fmla="*/ 590550 w 828675"/>
                  <a:gd name="connsiteY27" fmla="*/ 1466850 h 1562100"/>
                  <a:gd name="connsiteX28" fmla="*/ 619125 w 828675"/>
                  <a:gd name="connsiteY28" fmla="*/ 1447800 h 1562100"/>
                  <a:gd name="connsiteX29" fmla="*/ 628650 w 828675"/>
                  <a:gd name="connsiteY29" fmla="*/ 1419225 h 1562100"/>
                  <a:gd name="connsiteX30" fmla="*/ 647700 w 828675"/>
                  <a:gd name="connsiteY30" fmla="*/ 1390650 h 1562100"/>
                  <a:gd name="connsiteX31" fmla="*/ 638175 w 828675"/>
                  <a:gd name="connsiteY31" fmla="*/ 1133475 h 1562100"/>
                  <a:gd name="connsiteX32" fmla="*/ 628650 w 828675"/>
                  <a:gd name="connsiteY32" fmla="*/ 1095375 h 1562100"/>
                  <a:gd name="connsiteX33" fmla="*/ 609600 w 828675"/>
                  <a:gd name="connsiteY33" fmla="*/ 1028700 h 1562100"/>
                  <a:gd name="connsiteX34" fmla="*/ 581025 w 828675"/>
                  <a:gd name="connsiteY34" fmla="*/ 952500 h 1562100"/>
                  <a:gd name="connsiteX35" fmla="*/ 571500 w 828675"/>
                  <a:gd name="connsiteY35" fmla="*/ 914400 h 1562100"/>
                  <a:gd name="connsiteX36" fmla="*/ 542925 w 828675"/>
                  <a:gd name="connsiteY36" fmla="*/ 828675 h 1562100"/>
                  <a:gd name="connsiteX37" fmla="*/ 533400 w 828675"/>
                  <a:gd name="connsiteY37" fmla="*/ 800100 h 1562100"/>
                  <a:gd name="connsiteX38" fmla="*/ 523875 w 828675"/>
                  <a:gd name="connsiteY38" fmla="*/ 771525 h 1562100"/>
                  <a:gd name="connsiteX39" fmla="*/ 514350 w 828675"/>
                  <a:gd name="connsiteY39" fmla="*/ 733425 h 1562100"/>
                  <a:gd name="connsiteX40" fmla="*/ 523875 w 828675"/>
                  <a:gd name="connsiteY40" fmla="*/ 571500 h 1562100"/>
                  <a:gd name="connsiteX41" fmla="*/ 561975 w 828675"/>
                  <a:gd name="connsiteY41" fmla="*/ 514350 h 1562100"/>
                  <a:gd name="connsiteX42" fmla="*/ 581025 w 828675"/>
                  <a:gd name="connsiteY42" fmla="*/ 457200 h 1562100"/>
                  <a:gd name="connsiteX43" fmla="*/ 619125 w 828675"/>
                  <a:gd name="connsiteY43" fmla="*/ 400050 h 1562100"/>
                  <a:gd name="connsiteX44" fmla="*/ 647700 w 828675"/>
                  <a:gd name="connsiteY44" fmla="*/ 371475 h 1562100"/>
                  <a:gd name="connsiteX45" fmla="*/ 714375 w 828675"/>
                  <a:gd name="connsiteY45" fmla="*/ 295275 h 1562100"/>
                  <a:gd name="connsiteX46" fmla="*/ 742950 w 828675"/>
                  <a:gd name="connsiteY46" fmla="*/ 228600 h 1562100"/>
                  <a:gd name="connsiteX47" fmla="*/ 781050 w 828675"/>
                  <a:gd name="connsiteY47" fmla="*/ 171450 h 1562100"/>
                  <a:gd name="connsiteX48" fmla="*/ 800100 w 828675"/>
                  <a:gd name="connsiteY48" fmla="*/ 142875 h 1562100"/>
                  <a:gd name="connsiteX49" fmla="*/ 828675 w 828675"/>
                  <a:gd name="connsiteY49" fmla="*/ 76200 h 1562100"/>
                  <a:gd name="connsiteX50" fmla="*/ 819150 w 828675"/>
                  <a:gd name="connsiteY50" fmla="*/ 9525 h 1562100"/>
                  <a:gd name="connsiteX51" fmla="*/ 790575 w 828675"/>
                  <a:gd name="connsiteY51" fmla="*/ 0 h 1562100"/>
                  <a:gd name="connsiteX52" fmla="*/ 752475 w 828675"/>
                  <a:gd name="connsiteY52" fmla="*/ 9525 h 1562100"/>
                  <a:gd name="connsiteX53" fmla="*/ 666750 w 828675"/>
                  <a:gd name="connsiteY53" fmla="*/ 19050 h 1562100"/>
                  <a:gd name="connsiteX54" fmla="*/ 552450 w 828675"/>
                  <a:gd name="connsiteY54" fmla="*/ 9525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28675" h="1562100">
                    <a:moveTo>
                      <a:pt x="552450" y="9525"/>
                    </a:moveTo>
                    <a:cubicBezTo>
                      <a:pt x="600075" y="28575"/>
                      <a:pt x="573088" y="15875"/>
                      <a:pt x="542925" y="19050"/>
                    </a:cubicBezTo>
                    <a:cubicBezTo>
                      <a:pt x="512762" y="22225"/>
                      <a:pt x="412750" y="23813"/>
                      <a:pt x="371475" y="28575"/>
                    </a:cubicBezTo>
                    <a:cubicBezTo>
                      <a:pt x="330200" y="33337"/>
                      <a:pt x="295275" y="47625"/>
                      <a:pt x="295275" y="47625"/>
                    </a:cubicBezTo>
                    <a:cubicBezTo>
                      <a:pt x="285750" y="53975"/>
                      <a:pt x="276939" y="61555"/>
                      <a:pt x="266700" y="66675"/>
                    </a:cubicBezTo>
                    <a:cubicBezTo>
                      <a:pt x="253035" y="73507"/>
                      <a:pt x="212232" y="82673"/>
                      <a:pt x="200025" y="85725"/>
                    </a:cubicBezTo>
                    <a:cubicBezTo>
                      <a:pt x="190500" y="92075"/>
                      <a:pt x="181389" y="99095"/>
                      <a:pt x="171450" y="104775"/>
                    </a:cubicBezTo>
                    <a:cubicBezTo>
                      <a:pt x="159122" y="111820"/>
                      <a:pt x="144904" y="115572"/>
                      <a:pt x="133350" y="123825"/>
                    </a:cubicBezTo>
                    <a:cubicBezTo>
                      <a:pt x="122389" y="131655"/>
                      <a:pt x="113399" y="142052"/>
                      <a:pt x="104775" y="152400"/>
                    </a:cubicBezTo>
                    <a:cubicBezTo>
                      <a:pt x="83678" y="177716"/>
                      <a:pt x="83614" y="189432"/>
                      <a:pt x="66675" y="219075"/>
                    </a:cubicBezTo>
                    <a:cubicBezTo>
                      <a:pt x="60995" y="229014"/>
                      <a:pt x="52745" y="237411"/>
                      <a:pt x="47625" y="247650"/>
                    </a:cubicBezTo>
                    <a:cubicBezTo>
                      <a:pt x="38611" y="265678"/>
                      <a:pt x="30990" y="308151"/>
                      <a:pt x="28575" y="323850"/>
                    </a:cubicBezTo>
                    <a:cubicBezTo>
                      <a:pt x="18199" y="391294"/>
                      <a:pt x="15364" y="444279"/>
                      <a:pt x="9525" y="514350"/>
                    </a:cubicBezTo>
                    <a:cubicBezTo>
                      <a:pt x="12700" y="561975"/>
                      <a:pt x="14053" y="609757"/>
                      <a:pt x="19050" y="657225"/>
                    </a:cubicBezTo>
                    <a:cubicBezTo>
                      <a:pt x="20420" y="670244"/>
                      <a:pt x="26423" y="682412"/>
                      <a:pt x="28575" y="695325"/>
                    </a:cubicBezTo>
                    <a:cubicBezTo>
                      <a:pt x="55868" y="859084"/>
                      <a:pt x="31900" y="781501"/>
                      <a:pt x="57150" y="857250"/>
                    </a:cubicBezTo>
                    <a:cubicBezTo>
                      <a:pt x="53975" y="879475"/>
                      <a:pt x="50592" y="901671"/>
                      <a:pt x="47625" y="923925"/>
                    </a:cubicBezTo>
                    <a:cubicBezTo>
                      <a:pt x="44242" y="949298"/>
                      <a:pt x="42308" y="974876"/>
                      <a:pt x="38100" y="1000125"/>
                    </a:cubicBezTo>
                    <a:cubicBezTo>
                      <a:pt x="35948" y="1013038"/>
                      <a:pt x="31415" y="1025446"/>
                      <a:pt x="28575" y="1038225"/>
                    </a:cubicBezTo>
                    <a:cubicBezTo>
                      <a:pt x="25063" y="1054029"/>
                      <a:pt x="22562" y="1070046"/>
                      <a:pt x="19050" y="1085850"/>
                    </a:cubicBezTo>
                    <a:cubicBezTo>
                      <a:pt x="-7853" y="1206914"/>
                      <a:pt x="28728" y="1027936"/>
                      <a:pt x="0" y="1171575"/>
                    </a:cubicBezTo>
                    <a:cubicBezTo>
                      <a:pt x="3175" y="1279525"/>
                      <a:pt x="-2083" y="1388054"/>
                      <a:pt x="9525" y="1495425"/>
                    </a:cubicBezTo>
                    <a:cubicBezTo>
                      <a:pt x="10657" y="1505897"/>
                      <a:pt x="57093" y="1538791"/>
                      <a:pt x="66675" y="1543050"/>
                    </a:cubicBezTo>
                    <a:cubicBezTo>
                      <a:pt x="85025" y="1551205"/>
                      <a:pt x="123825" y="1562100"/>
                      <a:pt x="123825" y="1562100"/>
                    </a:cubicBezTo>
                    <a:cubicBezTo>
                      <a:pt x="174625" y="1558925"/>
                      <a:pt x="225555" y="1557401"/>
                      <a:pt x="276225" y="1552575"/>
                    </a:cubicBezTo>
                    <a:cubicBezTo>
                      <a:pt x="403336" y="1540469"/>
                      <a:pt x="254251" y="1546987"/>
                      <a:pt x="361950" y="1533525"/>
                    </a:cubicBezTo>
                    <a:cubicBezTo>
                      <a:pt x="399887" y="1528783"/>
                      <a:pt x="438150" y="1527175"/>
                      <a:pt x="476250" y="1524000"/>
                    </a:cubicBezTo>
                    <a:cubicBezTo>
                      <a:pt x="555120" y="1497710"/>
                      <a:pt x="516692" y="1516089"/>
                      <a:pt x="590550" y="1466850"/>
                    </a:cubicBezTo>
                    <a:lnTo>
                      <a:pt x="619125" y="1447800"/>
                    </a:lnTo>
                    <a:cubicBezTo>
                      <a:pt x="622300" y="1438275"/>
                      <a:pt x="624160" y="1428205"/>
                      <a:pt x="628650" y="1419225"/>
                    </a:cubicBezTo>
                    <a:cubicBezTo>
                      <a:pt x="633770" y="1408986"/>
                      <a:pt x="647319" y="1402091"/>
                      <a:pt x="647700" y="1390650"/>
                    </a:cubicBezTo>
                    <a:cubicBezTo>
                      <a:pt x="650558" y="1304914"/>
                      <a:pt x="643698" y="1219081"/>
                      <a:pt x="638175" y="1133475"/>
                    </a:cubicBezTo>
                    <a:cubicBezTo>
                      <a:pt x="637332" y="1120411"/>
                      <a:pt x="632246" y="1107962"/>
                      <a:pt x="628650" y="1095375"/>
                    </a:cubicBezTo>
                    <a:cubicBezTo>
                      <a:pt x="612739" y="1039688"/>
                      <a:pt x="624488" y="1095698"/>
                      <a:pt x="609600" y="1028700"/>
                    </a:cubicBezTo>
                    <a:cubicBezTo>
                      <a:pt x="595868" y="966907"/>
                      <a:pt x="610442" y="996626"/>
                      <a:pt x="581025" y="952500"/>
                    </a:cubicBezTo>
                    <a:cubicBezTo>
                      <a:pt x="577850" y="939800"/>
                      <a:pt x="575262" y="926939"/>
                      <a:pt x="571500" y="914400"/>
                    </a:cubicBezTo>
                    <a:lnTo>
                      <a:pt x="542925" y="828675"/>
                    </a:lnTo>
                    <a:lnTo>
                      <a:pt x="533400" y="800100"/>
                    </a:lnTo>
                    <a:cubicBezTo>
                      <a:pt x="530225" y="790575"/>
                      <a:pt x="526310" y="781265"/>
                      <a:pt x="523875" y="771525"/>
                    </a:cubicBezTo>
                    <a:lnTo>
                      <a:pt x="514350" y="733425"/>
                    </a:lnTo>
                    <a:cubicBezTo>
                      <a:pt x="517525" y="679450"/>
                      <a:pt x="512389" y="624334"/>
                      <a:pt x="523875" y="571500"/>
                    </a:cubicBezTo>
                    <a:cubicBezTo>
                      <a:pt x="528739" y="549127"/>
                      <a:pt x="554735" y="536070"/>
                      <a:pt x="561975" y="514350"/>
                    </a:cubicBezTo>
                    <a:cubicBezTo>
                      <a:pt x="568325" y="495300"/>
                      <a:pt x="569886" y="473908"/>
                      <a:pt x="581025" y="457200"/>
                    </a:cubicBezTo>
                    <a:cubicBezTo>
                      <a:pt x="593725" y="438150"/>
                      <a:pt x="602936" y="416239"/>
                      <a:pt x="619125" y="400050"/>
                    </a:cubicBezTo>
                    <a:cubicBezTo>
                      <a:pt x="628650" y="390525"/>
                      <a:pt x="639430" y="382108"/>
                      <a:pt x="647700" y="371475"/>
                    </a:cubicBezTo>
                    <a:cubicBezTo>
                      <a:pt x="707537" y="294542"/>
                      <a:pt x="659057" y="332154"/>
                      <a:pt x="714375" y="295275"/>
                    </a:cubicBezTo>
                    <a:cubicBezTo>
                      <a:pt x="724229" y="265714"/>
                      <a:pt x="725295" y="258025"/>
                      <a:pt x="742950" y="228600"/>
                    </a:cubicBezTo>
                    <a:cubicBezTo>
                      <a:pt x="754730" y="208967"/>
                      <a:pt x="768350" y="190500"/>
                      <a:pt x="781050" y="171450"/>
                    </a:cubicBezTo>
                    <a:cubicBezTo>
                      <a:pt x="787400" y="161925"/>
                      <a:pt x="794980" y="153114"/>
                      <a:pt x="800100" y="142875"/>
                    </a:cubicBezTo>
                    <a:cubicBezTo>
                      <a:pt x="823640" y="95795"/>
                      <a:pt x="814660" y="118245"/>
                      <a:pt x="828675" y="76200"/>
                    </a:cubicBezTo>
                    <a:cubicBezTo>
                      <a:pt x="825500" y="53975"/>
                      <a:pt x="829190" y="29605"/>
                      <a:pt x="819150" y="9525"/>
                    </a:cubicBezTo>
                    <a:cubicBezTo>
                      <a:pt x="814660" y="545"/>
                      <a:pt x="800615" y="0"/>
                      <a:pt x="790575" y="0"/>
                    </a:cubicBezTo>
                    <a:cubicBezTo>
                      <a:pt x="777484" y="0"/>
                      <a:pt x="765254" y="6685"/>
                      <a:pt x="752475" y="9525"/>
                    </a:cubicBezTo>
                    <a:cubicBezTo>
                      <a:pt x="698404" y="21541"/>
                      <a:pt x="716326" y="19050"/>
                      <a:pt x="666750" y="19050"/>
                    </a:cubicBezTo>
                    <a:lnTo>
                      <a:pt x="552450" y="9525"/>
                    </a:ln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3" name="Forme libre 152"/>
              <p:cNvSpPr/>
              <p:nvPr/>
            </p:nvSpPr>
            <p:spPr>
              <a:xfrm>
                <a:off x="8772525" y="225742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alpha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nvGrpSpPr>
              <p:cNvPr id="154" name="Groupe 153"/>
              <p:cNvGrpSpPr/>
              <p:nvPr/>
            </p:nvGrpSpPr>
            <p:grpSpPr>
              <a:xfrm>
                <a:off x="6504573" y="3151051"/>
                <a:ext cx="1272649" cy="447621"/>
                <a:chOff x="6504573" y="3151051"/>
                <a:chExt cx="1272649" cy="447621"/>
              </a:xfrm>
              <a:noFill/>
            </p:grpSpPr>
            <p:pic>
              <p:nvPicPr>
                <p:cNvPr id="155" name="Image 154"/>
                <p:cNvPicPr>
                  <a:picLocks noChangeAspect="1"/>
                </p:cNvPicPr>
                <p:nvPr/>
              </p:nvPicPr>
              <p:blipFill>
                <a:blip r:embed="rId4">
                  <a:lum bright="70000" contrast="-70000"/>
                </a:blip>
                <a:stretch>
                  <a:fillRect/>
                </a:stretch>
              </p:blipFill>
              <p:spPr>
                <a:xfrm>
                  <a:off x="6504573" y="3171825"/>
                  <a:ext cx="390631" cy="390631"/>
                </a:xfrm>
                <a:prstGeom prst="rect">
                  <a:avLst/>
                </a:prstGeom>
                <a:grpFill/>
              </p:spPr>
            </p:pic>
            <p:pic>
              <p:nvPicPr>
                <p:cNvPr id="156" name="Image 155"/>
                <p:cNvPicPr>
                  <a:picLocks noChangeAspect="1"/>
                </p:cNvPicPr>
                <p:nvPr/>
              </p:nvPicPr>
              <p:blipFill>
                <a:blip r:embed="rId4">
                  <a:lum bright="70000" contrast="-70000"/>
                </a:blip>
                <a:stretch>
                  <a:fillRect/>
                </a:stretch>
              </p:blipFill>
              <p:spPr>
                <a:xfrm rot="7724383">
                  <a:off x="7103008" y="3201941"/>
                  <a:ext cx="396731" cy="396731"/>
                </a:xfrm>
                <a:prstGeom prst="rect">
                  <a:avLst/>
                </a:prstGeom>
                <a:grpFill/>
              </p:spPr>
            </p:pic>
            <p:pic>
              <p:nvPicPr>
                <p:cNvPr id="157" name="Image 156"/>
                <p:cNvPicPr>
                  <a:picLocks noChangeAspect="1"/>
                </p:cNvPicPr>
                <p:nvPr/>
              </p:nvPicPr>
              <p:blipFill>
                <a:blip r:embed="rId4">
                  <a:lum bright="70000" contrast="-70000"/>
                </a:blip>
                <a:stretch>
                  <a:fillRect/>
                </a:stretch>
              </p:blipFill>
              <p:spPr>
                <a:xfrm rot="11616772" flipH="1">
                  <a:off x="6783729" y="3164013"/>
                  <a:ext cx="396731" cy="396731"/>
                </a:xfrm>
                <a:prstGeom prst="rect">
                  <a:avLst/>
                </a:prstGeom>
                <a:grpFill/>
              </p:spPr>
            </p:pic>
            <p:pic>
              <p:nvPicPr>
                <p:cNvPr id="158" name="Image 157"/>
                <p:cNvPicPr>
                  <a:picLocks noChangeAspect="1"/>
                </p:cNvPicPr>
                <p:nvPr/>
              </p:nvPicPr>
              <p:blipFill>
                <a:blip r:embed="rId4">
                  <a:lum bright="70000" contrast="-70000"/>
                </a:blip>
                <a:stretch>
                  <a:fillRect/>
                </a:stretch>
              </p:blipFill>
              <p:spPr>
                <a:xfrm rot="2212420" flipH="1">
                  <a:off x="7380491" y="3151051"/>
                  <a:ext cx="396731" cy="396731"/>
                </a:xfrm>
                <a:prstGeom prst="rect">
                  <a:avLst/>
                </a:prstGeom>
                <a:grpFill/>
              </p:spPr>
            </p:pic>
          </p:grpSp>
        </p:grpSp>
        <p:sp>
          <p:nvSpPr>
            <p:cNvPr id="137" name="Ellipse 136"/>
            <p:cNvSpPr/>
            <p:nvPr/>
          </p:nvSpPr>
          <p:spPr>
            <a:xfrm>
              <a:off x="6322161" y="3796511"/>
              <a:ext cx="1714176" cy="738000"/>
            </a:xfrm>
            <a:prstGeom prst="ellipse">
              <a:avLst/>
            </a:prstGeom>
            <a:noFill/>
            <a:ln>
              <a:no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400" i="1" dirty="0" smtClean="0">
                  <a:solidFill>
                    <a:schemeClr val="tx1"/>
                  </a:solidFill>
                  <a:latin typeface="Segoe UI" panose="020B0502040204020203" pitchFamily="34" charset="0"/>
                  <a:cs typeface="Segoe UI" panose="020B0502040204020203" pitchFamily="34" charset="0"/>
                </a:rPr>
                <a:t>Clustering</a:t>
              </a:r>
            </a:p>
            <a:p>
              <a:pPr algn="ctr"/>
              <a:r>
                <a:rPr lang="fr-FR" sz="1400" i="1" dirty="0" smtClean="0">
                  <a:solidFill>
                    <a:schemeClr val="tx1"/>
                  </a:solidFill>
                  <a:latin typeface="Segoe UI" panose="020B0502040204020203" pitchFamily="34" charset="0"/>
                  <a:cs typeface="Segoe UI" panose="020B0502040204020203" pitchFamily="34" charset="0"/>
                </a:rPr>
                <a:t>avec</a:t>
              </a:r>
            </a:p>
            <a:p>
              <a:pPr algn="ctr"/>
              <a:r>
                <a:rPr lang="fr-FR" sz="1400" i="1" dirty="0" smtClean="0">
                  <a:solidFill>
                    <a:schemeClr val="tx1"/>
                  </a:solidFill>
                  <a:latin typeface="Segoe UI" panose="020B0502040204020203" pitchFamily="34" charset="0"/>
                  <a:cs typeface="Segoe UI" panose="020B0502040204020203" pitchFamily="34" charset="0"/>
                </a:rPr>
                <a:t>contraintes</a:t>
              </a:r>
            </a:p>
          </p:txBody>
        </p:sp>
      </p:grpSp>
      <p:sp>
        <p:nvSpPr>
          <p:cNvPr id="4" name="Titre 3"/>
          <p:cNvSpPr>
            <a:spLocks noGrp="1"/>
          </p:cNvSpPr>
          <p:nvPr>
            <p:ph type="title"/>
          </p:nvPr>
        </p:nvSpPr>
        <p:spPr/>
        <p:txBody>
          <a:bodyPr/>
          <a:lstStyle/>
          <a:p>
            <a:r>
              <a:rPr lang="fr-FR" dirty="0"/>
              <a:t>IV. Adapter la tâche d’annotation à nos garagistes</a:t>
            </a:r>
          </a:p>
        </p:txBody>
      </p:sp>
      <p:sp>
        <p:nvSpPr>
          <p:cNvPr id="10" name="Espace réservé du texte 9"/>
          <p:cNvSpPr>
            <a:spLocks noGrp="1"/>
          </p:cNvSpPr>
          <p:nvPr>
            <p:ph type="body" sz="quarter" idx="14"/>
          </p:nvPr>
        </p:nvSpPr>
        <p:spPr/>
        <p:txBody>
          <a:bodyPr/>
          <a:lstStyle/>
          <a:p>
            <a:r>
              <a:rPr lang="fr-FR" i="1" dirty="0" smtClean="0"/>
              <a:t>Réflexion</a:t>
            </a:r>
            <a:r>
              <a:rPr lang="fr-FR" dirty="0" smtClean="0"/>
              <a:t> </a:t>
            </a:r>
            <a:r>
              <a:rPr lang="fr-FR" dirty="0"/>
              <a:t>: Comment </a:t>
            </a:r>
            <a:r>
              <a:rPr lang="fr-FR" b="1" dirty="0" smtClean="0"/>
              <a:t>explorer différemment </a:t>
            </a:r>
            <a:r>
              <a:rPr lang="fr-FR" dirty="0"/>
              <a:t>les données pour créer un jeu d’entraînement </a:t>
            </a:r>
            <a:r>
              <a:rPr lang="fr-FR" dirty="0" smtClean="0"/>
              <a:t>?</a:t>
            </a:r>
            <a:endParaRPr lang="fr-FR" dirty="0"/>
          </a:p>
        </p:txBody>
      </p:sp>
      <p:pic>
        <p:nvPicPr>
          <p:cNvPr id="14" name="Image 13"/>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45"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43</a:t>
            </a:fld>
            <a:endParaRPr lang="fr-FR" dirty="0"/>
          </a:p>
        </p:txBody>
      </p:sp>
      <p:grpSp>
        <p:nvGrpSpPr>
          <p:cNvPr id="49" name="Groupe 48"/>
          <p:cNvGrpSpPr/>
          <p:nvPr/>
        </p:nvGrpSpPr>
        <p:grpSpPr>
          <a:xfrm>
            <a:off x="5687324" y="6306090"/>
            <a:ext cx="2436253" cy="360000"/>
            <a:chOff x="2009536" y="6220063"/>
            <a:chExt cx="2436253" cy="360000"/>
          </a:xfrm>
        </p:grpSpPr>
        <p:sp>
          <p:nvSpPr>
            <p:cNvPr id="50" name="Rectangle 49"/>
            <p:cNvSpPr/>
            <p:nvPr/>
          </p:nvSpPr>
          <p:spPr>
            <a:xfrm>
              <a:off x="2009536" y="6220063"/>
              <a:ext cx="24362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1" name="Image 5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2" name="Rectangle 51"/>
            <p:cNvSpPr/>
            <p:nvPr/>
          </p:nvSpPr>
          <p:spPr>
            <a:xfrm>
              <a:off x="2419655" y="6222529"/>
              <a:ext cx="20261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Wagstaff</a:t>
              </a:r>
              <a:r>
                <a:rPr lang="en-US" sz="1400" dirty="0" smtClean="0">
                  <a:solidFill>
                    <a:schemeClr val="accent3"/>
                  </a:solidFill>
                </a:rPr>
                <a:t> et </a:t>
              </a:r>
              <a:r>
                <a:rPr lang="en-US" sz="1400" dirty="0" err="1" smtClean="0">
                  <a:solidFill>
                    <a:schemeClr val="accent3"/>
                  </a:solidFill>
                </a:rPr>
                <a:t>Cardie</a:t>
              </a:r>
              <a:r>
                <a:rPr lang="en-US" sz="1400" dirty="0" smtClean="0">
                  <a:solidFill>
                    <a:schemeClr val="accent3"/>
                  </a:solidFill>
                </a:rPr>
                <a:t> (2000)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53" name="Groupe 52"/>
          <p:cNvGrpSpPr/>
          <p:nvPr/>
        </p:nvGrpSpPr>
        <p:grpSpPr>
          <a:xfrm>
            <a:off x="8251728" y="6302746"/>
            <a:ext cx="1607578" cy="360000"/>
            <a:chOff x="2009537" y="6220063"/>
            <a:chExt cx="1607578" cy="360000"/>
          </a:xfrm>
        </p:grpSpPr>
        <p:sp>
          <p:nvSpPr>
            <p:cNvPr id="54" name="Rectangle 53"/>
            <p:cNvSpPr/>
            <p:nvPr/>
          </p:nvSpPr>
          <p:spPr>
            <a:xfrm>
              <a:off x="2009537" y="6220063"/>
              <a:ext cx="1607578"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57" name="Image 5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59" name="Rectangle 58"/>
            <p:cNvSpPr/>
            <p:nvPr/>
          </p:nvSpPr>
          <p:spPr>
            <a:xfrm>
              <a:off x="2419656" y="6222529"/>
              <a:ext cx="119745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Settles (2010)</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60" name="Groupe 59"/>
          <p:cNvGrpSpPr/>
          <p:nvPr/>
        </p:nvGrpSpPr>
        <p:grpSpPr>
          <a:xfrm>
            <a:off x="9987457" y="6308556"/>
            <a:ext cx="1865612" cy="360000"/>
            <a:chOff x="2009537" y="6220063"/>
            <a:chExt cx="1865612" cy="360000"/>
          </a:xfrm>
        </p:grpSpPr>
        <p:sp>
          <p:nvSpPr>
            <p:cNvPr id="61" name="Rectangle 60"/>
            <p:cNvSpPr/>
            <p:nvPr/>
          </p:nvSpPr>
          <p:spPr>
            <a:xfrm>
              <a:off x="2009537" y="6220063"/>
              <a:ext cx="1865612"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62" name="Image 6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64" name="Rectangle 63"/>
            <p:cNvSpPr/>
            <p:nvPr/>
          </p:nvSpPr>
          <p:spPr>
            <a:xfrm>
              <a:off x="2419656" y="6222529"/>
              <a:ext cx="1455493"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Bae et al. (2021)</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15" name="Groupe 14"/>
          <p:cNvGrpSpPr/>
          <p:nvPr/>
        </p:nvGrpSpPr>
        <p:grpSpPr>
          <a:xfrm>
            <a:off x="8086408" y="1720862"/>
            <a:ext cx="3333056" cy="3371487"/>
            <a:chOff x="8086408" y="1720862"/>
            <a:chExt cx="3333056" cy="3371487"/>
          </a:xfrm>
        </p:grpSpPr>
        <p:grpSp>
          <p:nvGrpSpPr>
            <p:cNvPr id="76" name="Groupe 75"/>
            <p:cNvGrpSpPr/>
            <p:nvPr/>
          </p:nvGrpSpPr>
          <p:grpSpPr>
            <a:xfrm>
              <a:off x="8755155" y="2262773"/>
              <a:ext cx="2047726" cy="1445570"/>
              <a:chOff x="8763149" y="2259655"/>
              <a:chExt cx="2047726" cy="1445570"/>
            </a:xfrm>
          </p:grpSpPr>
          <p:sp>
            <p:nvSpPr>
              <p:cNvPr id="78" name="Forme libre 77"/>
              <p:cNvSpPr/>
              <p:nvPr/>
            </p:nvSpPr>
            <p:spPr>
              <a:xfrm>
                <a:off x="8763149" y="2259655"/>
                <a:ext cx="1028700" cy="1000125"/>
              </a:xfrm>
              <a:custGeom>
                <a:avLst/>
                <a:gdLst>
                  <a:gd name="connsiteX0" fmla="*/ 981075 w 1028700"/>
                  <a:gd name="connsiteY0" fmla="*/ 304800 h 1000125"/>
                  <a:gd name="connsiteX1" fmla="*/ 981075 w 1028700"/>
                  <a:gd name="connsiteY1" fmla="*/ 304800 h 1000125"/>
                  <a:gd name="connsiteX2" fmla="*/ 895350 w 1028700"/>
                  <a:gd name="connsiteY2" fmla="*/ 285750 h 1000125"/>
                  <a:gd name="connsiteX3" fmla="*/ 866775 w 1028700"/>
                  <a:gd name="connsiteY3" fmla="*/ 276225 h 1000125"/>
                  <a:gd name="connsiteX4" fmla="*/ 781050 w 1028700"/>
                  <a:gd name="connsiteY4" fmla="*/ 238125 h 1000125"/>
                  <a:gd name="connsiteX5" fmla="*/ 704850 w 1028700"/>
                  <a:gd name="connsiteY5" fmla="*/ 228600 h 1000125"/>
                  <a:gd name="connsiteX6" fmla="*/ 638175 w 1028700"/>
                  <a:gd name="connsiteY6" fmla="*/ 209550 h 1000125"/>
                  <a:gd name="connsiteX7" fmla="*/ 581025 w 1028700"/>
                  <a:gd name="connsiteY7" fmla="*/ 190500 h 1000125"/>
                  <a:gd name="connsiteX8" fmla="*/ 504825 w 1028700"/>
                  <a:gd name="connsiteY8" fmla="*/ 180975 h 1000125"/>
                  <a:gd name="connsiteX9" fmla="*/ 447675 w 1028700"/>
                  <a:gd name="connsiteY9" fmla="*/ 142875 h 1000125"/>
                  <a:gd name="connsiteX10" fmla="*/ 409575 w 1028700"/>
                  <a:gd name="connsiteY10" fmla="*/ 133350 h 1000125"/>
                  <a:gd name="connsiteX11" fmla="*/ 400050 w 1028700"/>
                  <a:gd name="connsiteY11" fmla="*/ 104775 h 1000125"/>
                  <a:gd name="connsiteX12" fmla="*/ 371475 w 1028700"/>
                  <a:gd name="connsiteY12" fmla="*/ 95250 h 1000125"/>
                  <a:gd name="connsiteX13" fmla="*/ 342900 w 1028700"/>
                  <a:gd name="connsiteY13" fmla="*/ 76200 h 1000125"/>
                  <a:gd name="connsiteX14" fmla="*/ 285750 w 1028700"/>
                  <a:gd name="connsiteY14" fmla="*/ 57150 h 1000125"/>
                  <a:gd name="connsiteX15" fmla="*/ 257175 w 1028700"/>
                  <a:gd name="connsiteY15" fmla="*/ 38100 h 1000125"/>
                  <a:gd name="connsiteX16" fmla="*/ 171450 w 1028700"/>
                  <a:gd name="connsiteY16" fmla="*/ 9525 h 1000125"/>
                  <a:gd name="connsiteX17" fmla="*/ 142875 w 1028700"/>
                  <a:gd name="connsiteY17" fmla="*/ 0 h 1000125"/>
                  <a:gd name="connsiteX18" fmla="*/ 104775 w 1028700"/>
                  <a:gd name="connsiteY18" fmla="*/ 9525 h 1000125"/>
                  <a:gd name="connsiteX19" fmla="*/ 47625 w 1028700"/>
                  <a:gd name="connsiteY19" fmla="*/ 57150 h 1000125"/>
                  <a:gd name="connsiteX20" fmla="*/ 28575 w 1028700"/>
                  <a:gd name="connsiteY20" fmla="*/ 85725 h 1000125"/>
                  <a:gd name="connsiteX21" fmla="*/ 19050 w 1028700"/>
                  <a:gd name="connsiteY21" fmla="*/ 133350 h 1000125"/>
                  <a:gd name="connsiteX22" fmla="*/ 9525 w 1028700"/>
                  <a:gd name="connsiteY22" fmla="*/ 190500 h 1000125"/>
                  <a:gd name="connsiteX23" fmla="*/ 0 w 1028700"/>
                  <a:gd name="connsiteY23" fmla="*/ 219075 h 1000125"/>
                  <a:gd name="connsiteX24" fmla="*/ 19050 w 1028700"/>
                  <a:gd name="connsiteY24" fmla="*/ 352425 h 1000125"/>
                  <a:gd name="connsiteX25" fmla="*/ 38100 w 1028700"/>
                  <a:gd name="connsiteY25" fmla="*/ 381000 h 1000125"/>
                  <a:gd name="connsiteX26" fmla="*/ 57150 w 1028700"/>
                  <a:gd name="connsiteY26" fmla="*/ 466725 h 1000125"/>
                  <a:gd name="connsiteX27" fmla="*/ 95250 w 1028700"/>
                  <a:gd name="connsiteY27" fmla="*/ 523875 h 1000125"/>
                  <a:gd name="connsiteX28" fmla="*/ 114300 w 1028700"/>
                  <a:gd name="connsiteY28" fmla="*/ 552450 h 1000125"/>
                  <a:gd name="connsiteX29" fmla="*/ 161925 w 1028700"/>
                  <a:gd name="connsiteY29" fmla="*/ 647700 h 1000125"/>
                  <a:gd name="connsiteX30" fmla="*/ 171450 w 1028700"/>
                  <a:gd name="connsiteY30" fmla="*/ 714375 h 1000125"/>
                  <a:gd name="connsiteX31" fmla="*/ 190500 w 1028700"/>
                  <a:gd name="connsiteY31" fmla="*/ 866775 h 1000125"/>
                  <a:gd name="connsiteX32" fmla="*/ 209550 w 1028700"/>
                  <a:gd name="connsiteY32" fmla="*/ 895350 h 1000125"/>
                  <a:gd name="connsiteX33" fmla="*/ 219075 w 1028700"/>
                  <a:gd name="connsiteY33" fmla="*/ 923925 h 1000125"/>
                  <a:gd name="connsiteX34" fmla="*/ 247650 w 1028700"/>
                  <a:gd name="connsiteY34" fmla="*/ 933450 h 1000125"/>
                  <a:gd name="connsiteX35" fmla="*/ 276225 w 1028700"/>
                  <a:gd name="connsiteY35" fmla="*/ 962025 h 1000125"/>
                  <a:gd name="connsiteX36" fmla="*/ 361950 w 1028700"/>
                  <a:gd name="connsiteY36" fmla="*/ 981075 h 1000125"/>
                  <a:gd name="connsiteX37" fmla="*/ 438150 w 1028700"/>
                  <a:gd name="connsiteY37" fmla="*/ 1000125 h 1000125"/>
                  <a:gd name="connsiteX38" fmla="*/ 571500 w 1028700"/>
                  <a:gd name="connsiteY38" fmla="*/ 990600 h 1000125"/>
                  <a:gd name="connsiteX39" fmla="*/ 657225 w 1028700"/>
                  <a:gd name="connsiteY39" fmla="*/ 962025 h 1000125"/>
                  <a:gd name="connsiteX40" fmla="*/ 685800 w 1028700"/>
                  <a:gd name="connsiteY40" fmla="*/ 952500 h 1000125"/>
                  <a:gd name="connsiteX41" fmla="*/ 742950 w 1028700"/>
                  <a:gd name="connsiteY41" fmla="*/ 914400 h 1000125"/>
                  <a:gd name="connsiteX42" fmla="*/ 828675 w 1028700"/>
                  <a:gd name="connsiteY42" fmla="*/ 885825 h 1000125"/>
                  <a:gd name="connsiteX43" fmla="*/ 857250 w 1028700"/>
                  <a:gd name="connsiteY43" fmla="*/ 876300 h 1000125"/>
                  <a:gd name="connsiteX44" fmla="*/ 952500 w 1028700"/>
                  <a:gd name="connsiteY44" fmla="*/ 866775 h 1000125"/>
                  <a:gd name="connsiteX45" fmla="*/ 981075 w 1028700"/>
                  <a:gd name="connsiteY45" fmla="*/ 847725 h 1000125"/>
                  <a:gd name="connsiteX46" fmla="*/ 1009650 w 1028700"/>
                  <a:gd name="connsiteY46" fmla="*/ 790575 h 1000125"/>
                  <a:gd name="connsiteX47" fmla="*/ 1028700 w 1028700"/>
                  <a:gd name="connsiteY47" fmla="*/ 762000 h 1000125"/>
                  <a:gd name="connsiteX48" fmla="*/ 1019175 w 1028700"/>
                  <a:gd name="connsiteY48" fmla="*/ 590550 h 1000125"/>
                  <a:gd name="connsiteX49" fmla="*/ 1009650 w 1028700"/>
                  <a:gd name="connsiteY49" fmla="*/ 361950 h 1000125"/>
                  <a:gd name="connsiteX50" fmla="*/ 981075 w 1028700"/>
                  <a:gd name="connsiteY50" fmla="*/ 304800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28700" h="1000125">
                    <a:moveTo>
                      <a:pt x="981075" y="304800"/>
                    </a:moveTo>
                    <a:lnTo>
                      <a:pt x="981075" y="304800"/>
                    </a:lnTo>
                    <a:cubicBezTo>
                      <a:pt x="952500" y="298450"/>
                      <a:pt x="923748" y="292850"/>
                      <a:pt x="895350" y="285750"/>
                    </a:cubicBezTo>
                    <a:cubicBezTo>
                      <a:pt x="885610" y="283315"/>
                      <a:pt x="875755" y="280715"/>
                      <a:pt x="866775" y="276225"/>
                    </a:cubicBezTo>
                    <a:cubicBezTo>
                      <a:pt x="822906" y="254291"/>
                      <a:pt x="846580" y="246316"/>
                      <a:pt x="781050" y="238125"/>
                    </a:cubicBezTo>
                    <a:lnTo>
                      <a:pt x="704850" y="228600"/>
                    </a:lnTo>
                    <a:cubicBezTo>
                      <a:pt x="608818" y="196589"/>
                      <a:pt x="757776" y="245430"/>
                      <a:pt x="638175" y="209550"/>
                    </a:cubicBezTo>
                    <a:cubicBezTo>
                      <a:pt x="618941" y="203780"/>
                      <a:pt x="600950" y="192991"/>
                      <a:pt x="581025" y="190500"/>
                    </a:cubicBezTo>
                    <a:lnTo>
                      <a:pt x="504825" y="180975"/>
                    </a:lnTo>
                    <a:cubicBezTo>
                      <a:pt x="415608" y="151236"/>
                      <a:pt x="547564" y="199954"/>
                      <a:pt x="447675" y="142875"/>
                    </a:cubicBezTo>
                    <a:cubicBezTo>
                      <a:pt x="436309" y="136380"/>
                      <a:pt x="422275" y="136525"/>
                      <a:pt x="409575" y="133350"/>
                    </a:cubicBezTo>
                    <a:cubicBezTo>
                      <a:pt x="406400" y="123825"/>
                      <a:pt x="407150" y="111875"/>
                      <a:pt x="400050" y="104775"/>
                    </a:cubicBezTo>
                    <a:cubicBezTo>
                      <a:pt x="392950" y="97675"/>
                      <a:pt x="380455" y="99740"/>
                      <a:pt x="371475" y="95250"/>
                    </a:cubicBezTo>
                    <a:cubicBezTo>
                      <a:pt x="361236" y="90130"/>
                      <a:pt x="353361" y="80849"/>
                      <a:pt x="342900" y="76200"/>
                    </a:cubicBezTo>
                    <a:cubicBezTo>
                      <a:pt x="324550" y="68045"/>
                      <a:pt x="302458" y="68289"/>
                      <a:pt x="285750" y="57150"/>
                    </a:cubicBezTo>
                    <a:cubicBezTo>
                      <a:pt x="276225" y="50800"/>
                      <a:pt x="267636" y="42749"/>
                      <a:pt x="257175" y="38100"/>
                    </a:cubicBezTo>
                    <a:lnTo>
                      <a:pt x="171450" y="9525"/>
                    </a:lnTo>
                    <a:lnTo>
                      <a:pt x="142875" y="0"/>
                    </a:lnTo>
                    <a:cubicBezTo>
                      <a:pt x="130175" y="3175"/>
                      <a:pt x="116807" y="4368"/>
                      <a:pt x="104775" y="9525"/>
                    </a:cubicBezTo>
                    <a:cubicBezTo>
                      <a:pt x="85350" y="17850"/>
                      <a:pt x="60339" y="41893"/>
                      <a:pt x="47625" y="57150"/>
                    </a:cubicBezTo>
                    <a:cubicBezTo>
                      <a:pt x="40296" y="65944"/>
                      <a:pt x="34925" y="76200"/>
                      <a:pt x="28575" y="85725"/>
                    </a:cubicBezTo>
                    <a:cubicBezTo>
                      <a:pt x="25400" y="101600"/>
                      <a:pt x="21946" y="117422"/>
                      <a:pt x="19050" y="133350"/>
                    </a:cubicBezTo>
                    <a:cubicBezTo>
                      <a:pt x="15595" y="152351"/>
                      <a:pt x="13715" y="171647"/>
                      <a:pt x="9525" y="190500"/>
                    </a:cubicBezTo>
                    <a:cubicBezTo>
                      <a:pt x="7347" y="200301"/>
                      <a:pt x="3175" y="209550"/>
                      <a:pt x="0" y="219075"/>
                    </a:cubicBezTo>
                    <a:cubicBezTo>
                      <a:pt x="1680" y="235873"/>
                      <a:pt x="5539" y="320900"/>
                      <a:pt x="19050" y="352425"/>
                    </a:cubicBezTo>
                    <a:cubicBezTo>
                      <a:pt x="23559" y="362947"/>
                      <a:pt x="31750" y="371475"/>
                      <a:pt x="38100" y="381000"/>
                    </a:cubicBezTo>
                    <a:cubicBezTo>
                      <a:pt x="39102" y="386010"/>
                      <a:pt x="52666" y="457757"/>
                      <a:pt x="57150" y="466725"/>
                    </a:cubicBezTo>
                    <a:cubicBezTo>
                      <a:pt x="67389" y="487203"/>
                      <a:pt x="82550" y="504825"/>
                      <a:pt x="95250" y="523875"/>
                    </a:cubicBezTo>
                    <a:cubicBezTo>
                      <a:pt x="101600" y="533400"/>
                      <a:pt x="110680" y="541590"/>
                      <a:pt x="114300" y="552450"/>
                    </a:cubicBezTo>
                    <a:cubicBezTo>
                      <a:pt x="138370" y="624660"/>
                      <a:pt x="121302" y="593536"/>
                      <a:pt x="161925" y="647700"/>
                    </a:cubicBezTo>
                    <a:cubicBezTo>
                      <a:pt x="165100" y="669925"/>
                      <a:pt x="169216" y="692036"/>
                      <a:pt x="171450" y="714375"/>
                    </a:cubicBezTo>
                    <a:cubicBezTo>
                      <a:pt x="173950" y="739372"/>
                      <a:pt x="169775" y="825325"/>
                      <a:pt x="190500" y="866775"/>
                    </a:cubicBezTo>
                    <a:cubicBezTo>
                      <a:pt x="195620" y="877014"/>
                      <a:pt x="204430" y="885111"/>
                      <a:pt x="209550" y="895350"/>
                    </a:cubicBezTo>
                    <a:cubicBezTo>
                      <a:pt x="214040" y="904330"/>
                      <a:pt x="211975" y="916825"/>
                      <a:pt x="219075" y="923925"/>
                    </a:cubicBezTo>
                    <a:cubicBezTo>
                      <a:pt x="226175" y="931025"/>
                      <a:pt x="238125" y="930275"/>
                      <a:pt x="247650" y="933450"/>
                    </a:cubicBezTo>
                    <a:cubicBezTo>
                      <a:pt x="257175" y="942975"/>
                      <a:pt x="265017" y="954553"/>
                      <a:pt x="276225" y="962025"/>
                    </a:cubicBezTo>
                    <a:cubicBezTo>
                      <a:pt x="291970" y="972521"/>
                      <a:pt x="354819" y="979778"/>
                      <a:pt x="361950" y="981075"/>
                    </a:cubicBezTo>
                    <a:cubicBezTo>
                      <a:pt x="412524" y="990270"/>
                      <a:pt x="398493" y="986906"/>
                      <a:pt x="438150" y="1000125"/>
                    </a:cubicBezTo>
                    <a:cubicBezTo>
                      <a:pt x="482600" y="996950"/>
                      <a:pt x="527430" y="997211"/>
                      <a:pt x="571500" y="990600"/>
                    </a:cubicBezTo>
                    <a:lnTo>
                      <a:pt x="657225" y="962025"/>
                    </a:lnTo>
                    <a:cubicBezTo>
                      <a:pt x="666750" y="958850"/>
                      <a:pt x="677446" y="958069"/>
                      <a:pt x="685800" y="952500"/>
                    </a:cubicBezTo>
                    <a:cubicBezTo>
                      <a:pt x="704850" y="939800"/>
                      <a:pt x="721230" y="921640"/>
                      <a:pt x="742950" y="914400"/>
                    </a:cubicBezTo>
                    <a:lnTo>
                      <a:pt x="828675" y="885825"/>
                    </a:lnTo>
                    <a:cubicBezTo>
                      <a:pt x="838200" y="882650"/>
                      <a:pt x="847260" y="877299"/>
                      <a:pt x="857250" y="876300"/>
                    </a:cubicBezTo>
                    <a:lnTo>
                      <a:pt x="952500" y="866775"/>
                    </a:lnTo>
                    <a:cubicBezTo>
                      <a:pt x="962025" y="860425"/>
                      <a:pt x="972980" y="855820"/>
                      <a:pt x="981075" y="847725"/>
                    </a:cubicBezTo>
                    <a:cubicBezTo>
                      <a:pt x="1008372" y="820428"/>
                      <a:pt x="994156" y="821563"/>
                      <a:pt x="1009650" y="790575"/>
                    </a:cubicBezTo>
                    <a:cubicBezTo>
                      <a:pt x="1014770" y="780336"/>
                      <a:pt x="1022350" y="771525"/>
                      <a:pt x="1028700" y="762000"/>
                    </a:cubicBezTo>
                    <a:cubicBezTo>
                      <a:pt x="1025525" y="704850"/>
                      <a:pt x="1021898" y="647723"/>
                      <a:pt x="1019175" y="590550"/>
                    </a:cubicBezTo>
                    <a:cubicBezTo>
                      <a:pt x="1015547" y="514370"/>
                      <a:pt x="1015284" y="438008"/>
                      <a:pt x="1009650" y="361950"/>
                    </a:cubicBezTo>
                    <a:cubicBezTo>
                      <a:pt x="999121" y="219808"/>
                      <a:pt x="985838" y="314325"/>
                      <a:pt x="981075" y="3048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feux</a:t>
                </a:r>
                <a:endParaRPr lang="fr-FR" sz="1800" b="1" dirty="0">
                  <a:solidFill>
                    <a:schemeClr val="bg1"/>
                  </a:solidFill>
                  <a:latin typeface="Segoe UI" panose="020B0502040204020203" pitchFamily="34" charset="0"/>
                  <a:cs typeface="Segoe UI" panose="020B0502040204020203" pitchFamily="34" charset="0"/>
                </a:endParaRPr>
              </a:p>
            </p:txBody>
          </p:sp>
          <p:sp>
            <p:nvSpPr>
              <p:cNvPr id="79" name="Forme libre 78"/>
              <p:cNvSpPr/>
              <p:nvPr/>
            </p:nvSpPr>
            <p:spPr>
              <a:xfrm>
                <a:off x="9829800" y="2420931"/>
                <a:ext cx="981075" cy="742950"/>
              </a:xfrm>
              <a:custGeom>
                <a:avLst/>
                <a:gdLst>
                  <a:gd name="connsiteX0" fmla="*/ 914400 w 981075"/>
                  <a:gd name="connsiteY0" fmla="*/ 190500 h 742950"/>
                  <a:gd name="connsiteX1" fmla="*/ 914400 w 981075"/>
                  <a:gd name="connsiteY1" fmla="*/ 190500 h 742950"/>
                  <a:gd name="connsiteX2" fmla="*/ 723900 w 981075"/>
                  <a:gd name="connsiteY2" fmla="*/ 95250 h 742950"/>
                  <a:gd name="connsiteX3" fmla="*/ 685800 w 981075"/>
                  <a:gd name="connsiteY3" fmla="*/ 85725 h 742950"/>
                  <a:gd name="connsiteX4" fmla="*/ 657225 w 981075"/>
                  <a:gd name="connsiteY4" fmla="*/ 66675 h 742950"/>
                  <a:gd name="connsiteX5" fmla="*/ 600075 w 981075"/>
                  <a:gd name="connsiteY5" fmla="*/ 47625 h 742950"/>
                  <a:gd name="connsiteX6" fmla="*/ 504825 w 981075"/>
                  <a:gd name="connsiteY6" fmla="*/ 9525 h 742950"/>
                  <a:gd name="connsiteX7" fmla="*/ 476250 w 981075"/>
                  <a:gd name="connsiteY7" fmla="*/ 0 h 742950"/>
                  <a:gd name="connsiteX8" fmla="*/ 295275 w 981075"/>
                  <a:gd name="connsiteY8" fmla="*/ 19050 h 742950"/>
                  <a:gd name="connsiteX9" fmla="*/ 238125 w 981075"/>
                  <a:gd name="connsiteY9" fmla="*/ 38100 h 742950"/>
                  <a:gd name="connsiteX10" fmla="*/ 171450 w 981075"/>
                  <a:gd name="connsiteY10" fmla="*/ 57150 h 742950"/>
                  <a:gd name="connsiteX11" fmla="*/ 142875 w 981075"/>
                  <a:gd name="connsiteY11" fmla="*/ 76200 h 742950"/>
                  <a:gd name="connsiteX12" fmla="*/ 104775 w 981075"/>
                  <a:gd name="connsiteY12" fmla="*/ 85725 h 742950"/>
                  <a:gd name="connsiteX13" fmla="*/ 66675 w 981075"/>
                  <a:gd name="connsiteY13" fmla="*/ 104775 h 742950"/>
                  <a:gd name="connsiteX14" fmla="*/ 47625 w 981075"/>
                  <a:gd name="connsiteY14" fmla="*/ 142875 h 742950"/>
                  <a:gd name="connsiteX15" fmla="*/ 28575 w 981075"/>
                  <a:gd name="connsiteY15" fmla="*/ 171450 h 742950"/>
                  <a:gd name="connsiteX16" fmla="*/ 19050 w 981075"/>
                  <a:gd name="connsiteY16" fmla="*/ 200025 h 742950"/>
                  <a:gd name="connsiteX17" fmla="*/ 0 w 981075"/>
                  <a:gd name="connsiteY17" fmla="*/ 285750 h 742950"/>
                  <a:gd name="connsiteX18" fmla="*/ 9525 w 981075"/>
                  <a:gd name="connsiteY18" fmla="*/ 390525 h 742950"/>
                  <a:gd name="connsiteX19" fmla="*/ 19050 w 981075"/>
                  <a:gd name="connsiteY19" fmla="*/ 428625 h 742950"/>
                  <a:gd name="connsiteX20" fmla="*/ 47625 w 981075"/>
                  <a:gd name="connsiteY20" fmla="*/ 457200 h 742950"/>
                  <a:gd name="connsiteX21" fmla="*/ 95250 w 981075"/>
                  <a:gd name="connsiteY21" fmla="*/ 504825 h 742950"/>
                  <a:gd name="connsiteX22" fmla="*/ 104775 w 981075"/>
                  <a:gd name="connsiteY22" fmla="*/ 533400 h 742950"/>
                  <a:gd name="connsiteX23" fmla="*/ 133350 w 981075"/>
                  <a:gd name="connsiteY23" fmla="*/ 561975 h 742950"/>
                  <a:gd name="connsiteX24" fmla="*/ 228600 w 981075"/>
                  <a:gd name="connsiteY24" fmla="*/ 619125 h 742950"/>
                  <a:gd name="connsiteX25" fmla="*/ 257175 w 981075"/>
                  <a:gd name="connsiteY25" fmla="*/ 638175 h 742950"/>
                  <a:gd name="connsiteX26" fmla="*/ 285750 w 981075"/>
                  <a:gd name="connsiteY26" fmla="*/ 647700 h 742950"/>
                  <a:gd name="connsiteX27" fmla="*/ 314325 w 981075"/>
                  <a:gd name="connsiteY27" fmla="*/ 666750 h 742950"/>
                  <a:gd name="connsiteX28" fmla="*/ 409575 w 981075"/>
                  <a:gd name="connsiteY28" fmla="*/ 695325 h 742950"/>
                  <a:gd name="connsiteX29" fmla="*/ 457200 w 981075"/>
                  <a:gd name="connsiteY29" fmla="*/ 704850 h 742950"/>
                  <a:gd name="connsiteX30" fmla="*/ 485775 w 981075"/>
                  <a:gd name="connsiteY30" fmla="*/ 714375 h 742950"/>
                  <a:gd name="connsiteX31" fmla="*/ 542925 w 981075"/>
                  <a:gd name="connsiteY31" fmla="*/ 723900 h 742950"/>
                  <a:gd name="connsiteX32" fmla="*/ 581025 w 981075"/>
                  <a:gd name="connsiteY32" fmla="*/ 733425 h 742950"/>
                  <a:gd name="connsiteX33" fmla="*/ 638175 w 981075"/>
                  <a:gd name="connsiteY33" fmla="*/ 742950 h 742950"/>
                  <a:gd name="connsiteX34" fmla="*/ 790575 w 981075"/>
                  <a:gd name="connsiteY34" fmla="*/ 723900 h 742950"/>
                  <a:gd name="connsiteX35" fmla="*/ 847725 w 981075"/>
                  <a:gd name="connsiteY35" fmla="*/ 685800 h 742950"/>
                  <a:gd name="connsiteX36" fmla="*/ 876300 w 981075"/>
                  <a:gd name="connsiteY36" fmla="*/ 666750 h 742950"/>
                  <a:gd name="connsiteX37" fmla="*/ 914400 w 981075"/>
                  <a:gd name="connsiteY37" fmla="*/ 600075 h 742950"/>
                  <a:gd name="connsiteX38" fmla="*/ 933450 w 981075"/>
                  <a:gd name="connsiteY38" fmla="*/ 571500 h 742950"/>
                  <a:gd name="connsiteX39" fmla="*/ 952500 w 981075"/>
                  <a:gd name="connsiteY39" fmla="*/ 533400 h 742950"/>
                  <a:gd name="connsiteX40" fmla="*/ 962025 w 981075"/>
                  <a:gd name="connsiteY40" fmla="*/ 504825 h 742950"/>
                  <a:gd name="connsiteX41" fmla="*/ 981075 w 981075"/>
                  <a:gd name="connsiteY41" fmla="*/ 476250 h 742950"/>
                  <a:gd name="connsiteX42" fmla="*/ 962025 w 981075"/>
                  <a:gd name="connsiteY42" fmla="*/ 276225 h 742950"/>
                  <a:gd name="connsiteX43" fmla="*/ 942975 w 981075"/>
                  <a:gd name="connsiteY43" fmla="*/ 247650 h 742950"/>
                  <a:gd name="connsiteX44" fmla="*/ 914400 w 981075"/>
                  <a:gd name="connsiteY44" fmla="*/ 180975 h 742950"/>
                  <a:gd name="connsiteX45" fmla="*/ 914400 w 981075"/>
                  <a:gd name="connsiteY45" fmla="*/ 1905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1075" h="742950">
                    <a:moveTo>
                      <a:pt x="914400" y="190500"/>
                    </a:moveTo>
                    <a:lnTo>
                      <a:pt x="914400" y="190500"/>
                    </a:lnTo>
                    <a:cubicBezTo>
                      <a:pt x="850900" y="158750"/>
                      <a:pt x="788439" y="124830"/>
                      <a:pt x="723900" y="95250"/>
                    </a:cubicBezTo>
                    <a:cubicBezTo>
                      <a:pt x="712000" y="89796"/>
                      <a:pt x="697832" y="90882"/>
                      <a:pt x="685800" y="85725"/>
                    </a:cubicBezTo>
                    <a:cubicBezTo>
                      <a:pt x="675278" y="81216"/>
                      <a:pt x="667686" y="71324"/>
                      <a:pt x="657225" y="66675"/>
                    </a:cubicBezTo>
                    <a:cubicBezTo>
                      <a:pt x="638875" y="58520"/>
                      <a:pt x="618036" y="56605"/>
                      <a:pt x="600075" y="47625"/>
                    </a:cubicBezTo>
                    <a:cubicBezTo>
                      <a:pt x="544014" y="19595"/>
                      <a:pt x="575445" y="33065"/>
                      <a:pt x="504825" y="9525"/>
                    </a:cubicBezTo>
                    <a:lnTo>
                      <a:pt x="476250" y="0"/>
                    </a:lnTo>
                    <a:cubicBezTo>
                      <a:pt x="456032" y="1838"/>
                      <a:pt x="325946" y="12478"/>
                      <a:pt x="295275" y="19050"/>
                    </a:cubicBezTo>
                    <a:cubicBezTo>
                      <a:pt x="275640" y="23257"/>
                      <a:pt x="257175" y="31750"/>
                      <a:pt x="238125" y="38100"/>
                    </a:cubicBezTo>
                    <a:cubicBezTo>
                      <a:pt x="197131" y="51765"/>
                      <a:pt x="219290" y="45190"/>
                      <a:pt x="171450" y="57150"/>
                    </a:cubicBezTo>
                    <a:cubicBezTo>
                      <a:pt x="161925" y="63500"/>
                      <a:pt x="153397" y="71691"/>
                      <a:pt x="142875" y="76200"/>
                    </a:cubicBezTo>
                    <a:cubicBezTo>
                      <a:pt x="130843" y="81357"/>
                      <a:pt x="117032" y="81128"/>
                      <a:pt x="104775" y="85725"/>
                    </a:cubicBezTo>
                    <a:cubicBezTo>
                      <a:pt x="91480" y="90711"/>
                      <a:pt x="79375" y="98425"/>
                      <a:pt x="66675" y="104775"/>
                    </a:cubicBezTo>
                    <a:cubicBezTo>
                      <a:pt x="60325" y="117475"/>
                      <a:pt x="54670" y="130547"/>
                      <a:pt x="47625" y="142875"/>
                    </a:cubicBezTo>
                    <a:cubicBezTo>
                      <a:pt x="41945" y="152814"/>
                      <a:pt x="33695" y="161211"/>
                      <a:pt x="28575" y="171450"/>
                    </a:cubicBezTo>
                    <a:cubicBezTo>
                      <a:pt x="24085" y="180430"/>
                      <a:pt x="21808" y="190371"/>
                      <a:pt x="19050" y="200025"/>
                    </a:cubicBezTo>
                    <a:cubicBezTo>
                      <a:pt x="10082" y="231412"/>
                      <a:pt x="6547" y="253014"/>
                      <a:pt x="0" y="285750"/>
                    </a:cubicBezTo>
                    <a:cubicBezTo>
                      <a:pt x="3175" y="320675"/>
                      <a:pt x="4890" y="355764"/>
                      <a:pt x="9525" y="390525"/>
                    </a:cubicBezTo>
                    <a:cubicBezTo>
                      <a:pt x="11255" y="403501"/>
                      <a:pt x="12555" y="417259"/>
                      <a:pt x="19050" y="428625"/>
                    </a:cubicBezTo>
                    <a:cubicBezTo>
                      <a:pt x="25733" y="440321"/>
                      <a:pt x="39001" y="446852"/>
                      <a:pt x="47625" y="457200"/>
                    </a:cubicBezTo>
                    <a:cubicBezTo>
                      <a:pt x="87312" y="504825"/>
                      <a:pt x="42863" y="469900"/>
                      <a:pt x="95250" y="504825"/>
                    </a:cubicBezTo>
                    <a:cubicBezTo>
                      <a:pt x="98425" y="514350"/>
                      <a:pt x="99206" y="525046"/>
                      <a:pt x="104775" y="533400"/>
                    </a:cubicBezTo>
                    <a:cubicBezTo>
                      <a:pt x="112247" y="544608"/>
                      <a:pt x="122717" y="553705"/>
                      <a:pt x="133350" y="561975"/>
                    </a:cubicBezTo>
                    <a:cubicBezTo>
                      <a:pt x="197875" y="612161"/>
                      <a:pt x="172775" y="587225"/>
                      <a:pt x="228600" y="619125"/>
                    </a:cubicBezTo>
                    <a:cubicBezTo>
                      <a:pt x="238539" y="624805"/>
                      <a:pt x="246936" y="633055"/>
                      <a:pt x="257175" y="638175"/>
                    </a:cubicBezTo>
                    <a:cubicBezTo>
                      <a:pt x="266155" y="642665"/>
                      <a:pt x="276770" y="643210"/>
                      <a:pt x="285750" y="647700"/>
                    </a:cubicBezTo>
                    <a:cubicBezTo>
                      <a:pt x="295989" y="652820"/>
                      <a:pt x="303864" y="662101"/>
                      <a:pt x="314325" y="666750"/>
                    </a:cubicBezTo>
                    <a:cubicBezTo>
                      <a:pt x="338069" y="677303"/>
                      <a:pt x="381868" y="689168"/>
                      <a:pt x="409575" y="695325"/>
                    </a:cubicBezTo>
                    <a:cubicBezTo>
                      <a:pt x="425379" y="698837"/>
                      <a:pt x="441494" y="700923"/>
                      <a:pt x="457200" y="704850"/>
                    </a:cubicBezTo>
                    <a:cubicBezTo>
                      <a:pt x="466940" y="707285"/>
                      <a:pt x="475974" y="712197"/>
                      <a:pt x="485775" y="714375"/>
                    </a:cubicBezTo>
                    <a:cubicBezTo>
                      <a:pt x="504628" y="718565"/>
                      <a:pt x="523987" y="720112"/>
                      <a:pt x="542925" y="723900"/>
                    </a:cubicBezTo>
                    <a:cubicBezTo>
                      <a:pt x="555762" y="726467"/>
                      <a:pt x="568188" y="730858"/>
                      <a:pt x="581025" y="733425"/>
                    </a:cubicBezTo>
                    <a:cubicBezTo>
                      <a:pt x="599963" y="737213"/>
                      <a:pt x="619125" y="739775"/>
                      <a:pt x="638175" y="742950"/>
                    </a:cubicBezTo>
                    <a:cubicBezTo>
                      <a:pt x="642130" y="742646"/>
                      <a:pt x="754228" y="744093"/>
                      <a:pt x="790575" y="723900"/>
                    </a:cubicBezTo>
                    <a:cubicBezTo>
                      <a:pt x="810589" y="712781"/>
                      <a:pt x="828675" y="698500"/>
                      <a:pt x="847725" y="685800"/>
                    </a:cubicBezTo>
                    <a:lnTo>
                      <a:pt x="876300" y="666750"/>
                    </a:lnTo>
                    <a:cubicBezTo>
                      <a:pt x="922712" y="597132"/>
                      <a:pt x="866061" y="684668"/>
                      <a:pt x="914400" y="600075"/>
                    </a:cubicBezTo>
                    <a:cubicBezTo>
                      <a:pt x="920080" y="590136"/>
                      <a:pt x="927770" y="581439"/>
                      <a:pt x="933450" y="571500"/>
                    </a:cubicBezTo>
                    <a:cubicBezTo>
                      <a:pt x="940495" y="559172"/>
                      <a:pt x="946907" y="546451"/>
                      <a:pt x="952500" y="533400"/>
                    </a:cubicBezTo>
                    <a:cubicBezTo>
                      <a:pt x="956455" y="524172"/>
                      <a:pt x="957535" y="513805"/>
                      <a:pt x="962025" y="504825"/>
                    </a:cubicBezTo>
                    <a:cubicBezTo>
                      <a:pt x="967145" y="494586"/>
                      <a:pt x="974725" y="485775"/>
                      <a:pt x="981075" y="476250"/>
                    </a:cubicBezTo>
                    <a:cubicBezTo>
                      <a:pt x="980594" y="469996"/>
                      <a:pt x="969878" y="305021"/>
                      <a:pt x="962025" y="276225"/>
                    </a:cubicBezTo>
                    <a:cubicBezTo>
                      <a:pt x="959013" y="265181"/>
                      <a:pt x="948095" y="257889"/>
                      <a:pt x="942975" y="247650"/>
                    </a:cubicBezTo>
                    <a:cubicBezTo>
                      <a:pt x="924583" y="210865"/>
                      <a:pt x="944131" y="220616"/>
                      <a:pt x="914400" y="180975"/>
                    </a:cubicBezTo>
                    <a:cubicBezTo>
                      <a:pt x="912495" y="178435"/>
                      <a:pt x="914400" y="188913"/>
                      <a:pt x="914400" y="19050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freins</a:t>
                </a:r>
                <a:endParaRPr lang="fr-FR" sz="1800" b="1" dirty="0">
                  <a:solidFill>
                    <a:schemeClr val="bg1"/>
                  </a:solidFill>
                  <a:latin typeface="Segoe UI" panose="020B0502040204020203" pitchFamily="34" charset="0"/>
                  <a:cs typeface="Segoe UI" panose="020B0502040204020203" pitchFamily="34" charset="0"/>
                </a:endParaRPr>
              </a:p>
            </p:txBody>
          </p:sp>
          <p:sp>
            <p:nvSpPr>
              <p:cNvPr id="80" name="Forme libre 79"/>
              <p:cNvSpPr/>
              <p:nvPr/>
            </p:nvSpPr>
            <p:spPr>
              <a:xfrm>
                <a:off x="9195496" y="3152775"/>
                <a:ext cx="1548704" cy="552450"/>
              </a:xfrm>
              <a:custGeom>
                <a:avLst/>
                <a:gdLst>
                  <a:gd name="connsiteX0" fmla="*/ 805754 w 1548704"/>
                  <a:gd name="connsiteY0" fmla="*/ 19050 h 552450"/>
                  <a:gd name="connsiteX1" fmla="*/ 805754 w 1548704"/>
                  <a:gd name="connsiteY1" fmla="*/ 19050 h 552450"/>
                  <a:gd name="connsiteX2" fmla="*/ 624779 w 1548704"/>
                  <a:gd name="connsiteY2" fmla="*/ 0 h 552450"/>
                  <a:gd name="connsiteX3" fmla="*/ 539054 w 1548704"/>
                  <a:gd name="connsiteY3" fmla="*/ 28575 h 552450"/>
                  <a:gd name="connsiteX4" fmla="*/ 481904 w 1548704"/>
                  <a:gd name="connsiteY4" fmla="*/ 47625 h 552450"/>
                  <a:gd name="connsiteX5" fmla="*/ 453329 w 1548704"/>
                  <a:gd name="connsiteY5" fmla="*/ 57150 h 552450"/>
                  <a:gd name="connsiteX6" fmla="*/ 424754 w 1548704"/>
                  <a:gd name="connsiteY6" fmla="*/ 76200 h 552450"/>
                  <a:gd name="connsiteX7" fmla="*/ 367604 w 1548704"/>
                  <a:gd name="connsiteY7" fmla="*/ 95250 h 552450"/>
                  <a:gd name="connsiteX8" fmla="*/ 339029 w 1548704"/>
                  <a:gd name="connsiteY8" fmla="*/ 114300 h 552450"/>
                  <a:gd name="connsiteX9" fmla="*/ 224729 w 1548704"/>
                  <a:gd name="connsiteY9" fmla="*/ 133350 h 552450"/>
                  <a:gd name="connsiteX10" fmla="*/ 158054 w 1548704"/>
                  <a:gd name="connsiteY10" fmla="*/ 142875 h 552450"/>
                  <a:gd name="connsiteX11" fmla="*/ 81854 w 1548704"/>
                  <a:gd name="connsiteY11" fmla="*/ 161925 h 552450"/>
                  <a:gd name="connsiteX12" fmla="*/ 53279 w 1548704"/>
                  <a:gd name="connsiteY12" fmla="*/ 180975 h 552450"/>
                  <a:gd name="connsiteX13" fmla="*/ 34229 w 1548704"/>
                  <a:gd name="connsiteY13" fmla="*/ 238125 h 552450"/>
                  <a:gd name="connsiteX14" fmla="*/ 15179 w 1548704"/>
                  <a:gd name="connsiteY14" fmla="*/ 266700 h 552450"/>
                  <a:gd name="connsiteX15" fmla="*/ 15179 w 1548704"/>
                  <a:gd name="connsiteY15" fmla="*/ 447675 h 552450"/>
                  <a:gd name="connsiteX16" fmla="*/ 43754 w 1548704"/>
                  <a:gd name="connsiteY16" fmla="*/ 485775 h 552450"/>
                  <a:gd name="connsiteX17" fmla="*/ 72329 w 1548704"/>
                  <a:gd name="connsiteY17" fmla="*/ 495300 h 552450"/>
                  <a:gd name="connsiteX18" fmla="*/ 129479 w 1548704"/>
                  <a:gd name="connsiteY18" fmla="*/ 533400 h 552450"/>
                  <a:gd name="connsiteX19" fmla="*/ 186629 w 1548704"/>
                  <a:gd name="connsiteY19" fmla="*/ 552450 h 552450"/>
                  <a:gd name="connsiteX20" fmla="*/ 529529 w 1548704"/>
                  <a:gd name="connsiteY20" fmla="*/ 542925 h 552450"/>
                  <a:gd name="connsiteX21" fmla="*/ 605729 w 1548704"/>
                  <a:gd name="connsiteY21" fmla="*/ 533400 h 552450"/>
                  <a:gd name="connsiteX22" fmla="*/ 777179 w 1548704"/>
                  <a:gd name="connsiteY22" fmla="*/ 523875 h 552450"/>
                  <a:gd name="connsiteX23" fmla="*/ 843854 w 1548704"/>
                  <a:gd name="connsiteY23" fmla="*/ 504825 h 552450"/>
                  <a:gd name="connsiteX24" fmla="*/ 939104 w 1548704"/>
                  <a:gd name="connsiteY24" fmla="*/ 485775 h 552450"/>
                  <a:gd name="connsiteX25" fmla="*/ 1015304 w 1548704"/>
                  <a:gd name="connsiteY25" fmla="*/ 466725 h 552450"/>
                  <a:gd name="connsiteX26" fmla="*/ 1482029 w 1548704"/>
                  <a:gd name="connsiteY26" fmla="*/ 466725 h 552450"/>
                  <a:gd name="connsiteX27" fmla="*/ 1510604 w 1548704"/>
                  <a:gd name="connsiteY27" fmla="*/ 447675 h 552450"/>
                  <a:gd name="connsiteX28" fmla="*/ 1529654 w 1548704"/>
                  <a:gd name="connsiteY28" fmla="*/ 419100 h 552450"/>
                  <a:gd name="connsiteX29" fmla="*/ 1539179 w 1548704"/>
                  <a:gd name="connsiteY29" fmla="*/ 381000 h 552450"/>
                  <a:gd name="connsiteX30" fmla="*/ 1548704 w 1548704"/>
                  <a:gd name="connsiteY30" fmla="*/ 352425 h 552450"/>
                  <a:gd name="connsiteX31" fmla="*/ 1539179 w 1548704"/>
                  <a:gd name="connsiteY31" fmla="*/ 257175 h 552450"/>
                  <a:gd name="connsiteX32" fmla="*/ 1491554 w 1548704"/>
                  <a:gd name="connsiteY32" fmla="*/ 200025 h 552450"/>
                  <a:gd name="connsiteX33" fmla="*/ 1472504 w 1548704"/>
                  <a:gd name="connsiteY33" fmla="*/ 171450 h 552450"/>
                  <a:gd name="connsiteX34" fmla="*/ 1434404 w 1548704"/>
                  <a:gd name="connsiteY34" fmla="*/ 152400 h 552450"/>
                  <a:gd name="connsiteX35" fmla="*/ 1377254 w 1548704"/>
                  <a:gd name="connsiteY35" fmla="*/ 114300 h 552450"/>
                  <a:gd name="connsiteX36" fmla="*/ 1310579 w 1548704"/>
                  <a:gd name="connsiteY36" fmla="*/ 95250 h 552450"/>
                  <a:gd name="connsiteX37" fmla="*/ 1262954 w 1548704"/>
                  <a:gd name="connsiteY37" fmla="*/ 85725 h 552450"/>
                  <a:gd name="connsiteX38" fmla="*/ 929579 w 1548704"/>
                  <a:gd name="connsiteY38" fmla="*/ 66675 h 552450"/>
                  <a:gd name="connsiteX39" fmla="*/ 815279 w 1548704"/>
                  <a:gd name="connsiteY39" fmla="*/ 38100 h 552450"/>
                  <a:gd name="connsiteX40" fmla="*/ 805754 w 1548704"/>
                  <a:gd name="connsiteY40" fmla="*/ 1905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48704" h="552450">
                    <a:moveTo>
                      <a:pt x="805754" y="19050"/>
                    </a:moveTo>
                    <a:lnTo>
                      <a:pt x="805754" y="19050"/>
                    </a:lnTo>
                    <a:cubicBezTo>
                      <a:pt x="745429" y="12700"/>
                      <a:pt x="685437" y="0"/>
                      <a:pt x="624779" y="0"/>
                    </a:cubicBezTo>
                    <a:lnTo>
                      <a:pt x="539054" y="28575"/>
                    </a:lnTo>
                    <a:lnTo>
                      <a:pt x="481904" y="47625"/>
                    </a:lnTo>
                    <a:cubicBezTo>
                      <a:pt x="472379" y="50800"/>
                      <a:pt x="461683" y="51581"/>
                      <a:pt x="453329" y="57150"/>
                    </a:cubicBezTo>
                    <a:cubicBezTo>
                      <a:pt x="443804" y="63500"/>
                      <a:pt x="435215" y="71551"/>
                      <a:pt x="424754" y="76200"/>
                    </a:cubicBezTo>
                    <a:cubicBezTo>
                      <a:pt x="406404" y="84355"/>
                      <a:pt x="384312" y="84111"/>
                      <a:pt x="367604" y="95250"/>
                    </a:cubicBezTo>
                    <a:cubicBezTo>
                      <a:pt x="358079" y="101600"/>
                      <a:pt x="349268" y="109180"/>
                      <a:pt x="339029" y="114300"/>
                    </a:cubicBezTo>
                    <a:cubicBezTo>
                      <a:pt x="306763" y="130433"/>
                      <a:pt x="252897" y="129829"/>
                      <a:pt x="224729" y="133350"/>
                    </a:cubicBezTo>
                    <a:cubicBezTo>
                      <a:pt x="202452" y="136135"/>
                      <a:pt x="180069" y="138472"/>
                      <a:pt x="158054" y="142875"/>
                    </a:cubicBezTo>
                    <a:cubicBezTo>
                      <a:pt x="132381" y="148010"/>
                      <a:pt x="81854" y="161925"/>
                      <a:pt x="81854" y="161925"/>
                    </a:cubicBezTo>
                    <a:cubicBezTo>
                      <a:pt x="72329" y="168275"/>
                      <a:pt x="59346" y="171267"/>
                      <a:pt x="53279" y="180975"/>
                    </a:cubicBezTo>
                    <a:cubicBezTo>
                      <a:pt x="42636" y="198003"/>
                      <a:pt x="45368" y="221417"/>
                      <a:pt x="34229" y="238125"/>
                    </a:cubicBezTo>
                    <a:lnTo>
                      <a:pt x="15179" y="266700"/>
                    </a:lnTo>
                    <a:cubicBezTo>
                      <a:pt x="-2582" y="337746"/>
                      <a:pt x="-7395" y="340450"/>
                      <a:pt x="15179" y="447675"/>
                    </a:cubicBezTo>
                    <a:cubicBezTo>
                      <a:pt x="18449" y="463209"/>
                      <a:pt x="31558" y="475612"/>
                      <a:pt x="43754" y="485775"/>
                    </a:cubicBezTo>
                    <a:cubicBezTo>
                      <a:pt x="51467" y="492203"/>
                      <a:pt x="63552" y="490424"/>
                      <a:pt x="72329" y="495300"/>
                    </a:cubicBezTo>
                    <a:cubicBezTo>
                      <a:pt x="92343" y="506419"/>
                      <a:pt x="107759" y="526160"/>
                      <a:pt x="129479" y="533400"/>
                    </a:cubicBezTo>
                    <a:lnTo>
                      <a:pt x="186629" y="552450"/>
                    </a:lnTo>
                    <a:lnTo>
                      <a:pt x="529529" y="542925"/>
                    </a:lnTo>
                    <a:cubicBezTo>
                      <a:pt x="555100" y="541763"/>
                      <a:pt x="580207" y="535363"/>
                      <a:pt x="605729" y="533400"/>
                    </a:cubicBezTo>
                    <a:cubicBezTo>
                      <a:pt x="662799" y="529010"/>
                      <a:pt x="720029" y="527050"/>
                      <a:pt x="777179" y="523875"/>
                    </a:cubicBezTo>
                    <a:cubicBezTo>
                      <a:pt x="807165" y="513880"/>
                      <a:pt x="810366" y="512001"/>
                      <a:pt x="843854" y="504825"/>
                    </a:cubicBezTo>
                    <a:cubicBezTo>
                      <a:pt x="875514" y="498041"/>
                      <a:pt x="907692" y="493628"/>
                      <a:pt x="939104" y="485775"/>
                    </a:cubicBezTo>
                    <a:lnTo>
                      <a:pt x="1015304" y="466725"/>
                    </a:lnTo>
                    <a:cubicBezTo>
                      <a:pt x="1191409" y="474382"/>
                      <a:pt x="1303183" y="485226"/>
                      <a:pt x="1482029" y="466725"/>
                    </a:cubicBezTo>
                    <a:cubicBezTo>
                      <a:pt x="1493416" y="465547"/>
                      <a:pt x="1501079" y="454025"/>
                      <a:pt x="1510604" y="447675"/>
                    </a:cubicBezTo>
                    <a:cubicBezTo>
                      <a:pt x="1516954" y="438150"/>
                      <a:pt x="1525145" y="429622"/>
                      <a:pt x="1529654" y="419100"/>
                    </a:cubicBezTo>
                    <a:cubicBezTo>
                      <a:pt x="1534811" y="407068"/>
                      <a:pt x="1535583" y="393587"/>
                      <a:pt x="1539179" y="381000"/>
                    </a:cubicBezTo>
                    <a:cubicBezTo>
                      <a:pt x="1541937" y="371346"/>
                      <a:pt x="1545529" y="361950"/>
                      <a:pt x="1548704" y="352425"/>
                    </a:cubicBezTo>
                    <a:cubicBezTo>
                      <a:pt x="1545529" y="320675"/>
                      <a:pt x="1546354" y="288266"/>
                      <a:pt x="1539179" y="257175"/>
                    </a:cubicBezTo>
                    <a:cubicBezTo>
                      <a:pt x="1534651" y="237552"/>
                      <a:pt x="1502344" y="212973"/>
                      <a:pt x="1491554" y="200025"/>
                    </a:cubicBezTo>
                    <a:cubicBezTo>
                      <a:pt x="1484225" y="191231"/>
                      <a:pt x="1481298" y="178779"/>
                      <a:pt x="1472504" y="171450"/>
                    </a:cubicBezTo>
                    <a:cubicBezTo>
                      <a:pt x="1461596" y="162360"/>
                      <a:pt x="1446580" y="159705"/>
                      <a:pt x="1434404" y="152400"/>
                    </a:cubicBezTo>
                    <a:cubicBezTo>
                      <a:pt x="1414771" y="140620"/>
                      <a:pt x="1398974" y="121540"/>
                      <a:pt x="1377254" y="114300"/>
                    </a:cubicBezTo>
                    <a:cubicBezTo>
                      <a:pt x="1345433" y="103693"/>
                      <a:pt x="1346459" y="103223"/>
                      <a:pt x="1310579" y="95250"/>
                    </a:cubicBezTo>
                    <a:cubicBezTo>
                      <a:pt x="1294775" y="91738"/>
                      <a:pt x="1279098" y="86936"/>
                      <a:pt x="1262954" y="85725"/>
                    </a:cubicBezTo>
                    <a:cubicBezTo>
                      <a:pt x="1151959" y="77400"/>
                      <a:pt x="929579" y="66675"/>
                      <a:pt x="929579" y="66675"/>
                    </a:cubicBezTo>
                    <a:cubicBezTo>
                      <a:pt x="774091" y="14846"/>
                      <a:pt x="969193" y="76579"/>
                      <a:pt x="815279" y="38100"/>
                    </a:cubicBezTo>
                    <a:cubicBezTo>
                      <a:pt x="795798" y="33230"/>
                      <a:pt x="807341" y="22225"/>
                      <a:pt x="805754" y="1905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essuie-glace</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85" name="Groupe 84"/>
            <p:cNvGrpSpPr/>
            <p:nvPr/>
          </p:nvGrpSpPr>
          <p:grpSpPr>
            <a:xfrm>
              <a:off x="9079165" y="1720862"/>
              <a:ext cx="2340299" cy="769411"/>
              <a:chOff x="9048334" y="1725550"/>
              <a:chExt cx="2340299" cy="769411"/>
            </a:xfrm>
          </p:grpSpPr>
          <p:sp>
            <p:nvSpPr>
              <p:cNvPr id="86" name="Forme libre 85"/>
              <p:cNvSpPr/>
              <p:nvPr/>
            </p:nvSpPr>
            <p:spPr>
              <a:xfrm>
                <a:off x="9048334" y="1725550"/>
                <a:ext cx="1155376" cy="722241"/>
              </a:xfrm>
              <a:custGeom>
                <a:avLst/>
                <a:gdLst>
                  <a:gd name="connsiteX0" fmla="*/ 526726 w 1155376"/>
                  <a:gd name="connsiteY0" fmla="*/ 47625 h 722241"/>
                  <a:gd name="connsiteX1" fmla="*/ 526726 w 1155376"/>
                  <a:gd name="connsiteY1" fmla="*/ 47625 h 722241"/>
                  <a:gd name="connsiteX2" fmla="*/ 98101 w 1155376"/>
                  <a:gd name="connsiteY2" fmla="*/ 76200 h 722241"/>
                  <a:gd name="connsiteX3" fmla="*/ 40951 w 1155376"/>
                  <a:gd name="connsiteY3" fmla="*/ 114300 h 722241"/>
                  <a:gd name="connsiteX4" fmla="*/ 12376 w 1155376"/>
                  <a:gd name="connsiteY4" fmla="*/ 133350 h 722241"/>
                  <a:gd name="connsiteX5" fmla="*/ 12376 w 1155376"/>
                  <a:gd name="connsiteY5" fmla="*/ 333375 h 722241"/>
                  <a:gd name="connsiteX6" fmla="*/ 31426 w 1155376"/>
                  <a:gd name="connsiteY6" fmla="*/ 400050 h 722241"/>
                  <a:gd name="connsiteX7" fmla="*/ 69526 w 1155376"/>
                  <a:gd name="connsiteY7" fmla="*/ 457200 h 722241"/>
                  <a:gd name="connsiteX8" fmla="*/ 88576 w 1155376"/>
                  <a:gd name="connsiteY8" fmla="*/ 514350 h 722241"/>
                  <a:gd name="connsiteX9" fmla="*/ 155251 w 1155376"/>
                  <a:gd name="connsiteY9" fmla="*/ 600075 h 722241"/>
                  <a:gd name="connsiteX10" fmla="*/ 174301 w 1155376"/>
                  <a:gd name="connsiteY10" fmla="*/ 628650 h 722241"/>
                  <a:gd name="connsiteX11" fmla="*/ 240976 w 1155376"/>
                  <a:gd name="connsiteY11" fmla="*/ 647700 h 722241"/>
                  <a:gd name="connsiteX12" fmla="*/ 307651 w 1155376"/>
                  <a:gd name="connsiteY12" fmla="*/ 676275 h 722241"/>
                  <a:gd name="connsiteX13" fmla="*/ 355276 w 1155376"/>
                  <a:gd name="connsiteY13" fmla="*/ 685800 h 722241"/>
                  <a:gd name="connsiteX14" fmla="*/ 393376 w 1155376"/>
                  <a:gd name="connsiteY14" fmla="*/ 695325 h 722241"/>
                  <a:gd name="connsiteX15" fmla="*/ 669601 w 1155376"/>
                  <a:gd name="connsiteY15" fmla="*/ 704850 h 722241"/>
                  <a:gd name="connsiteX16" fmla="*/ 898201 w 1155376"/>
                  <a:gd name="connsiteY16" fmla="*/ 704850 h 722241"/>
                  <a:gd name="connsiteX17" fmla="*/ 936301 w 1155376"/>
                  <a:gd name="connsiteY17" fmla="*/ 695325 h 722241"/>
                  <a:gd name="connsiteX18" fmla="*/ 974401 w 1155376"/>
                  <a:gd name="connsiteY18" fmla="*/ 676275 h 722241"/>
                  <a:gd name="connsiteX19" fmla="*/ 1041076 w 1155376"/>
                  <a:gd name="connsiteY19" fmla="*/ 647700 h 722241"/>
                  <a:gd name="connsiteX20" fmla="*/ 1088701 w 1155376"/>
                  <a:gd name="connsiteY20" fmla="*/ 590550 h 722241"/>
                  <a:gd name="connsiteX21" fmla="*/ 1136326 w 1155376"/>
                  <a:gd name="connsiteY21" fmla="*/ 514350 h 722241"/>
                  <a:gd name="connsiteX22" fmla="*/ 1155376 w 1155376"/>
                  <a:gd name="connsiteY22" fmla="*/ 457200 h 722241"/>
                  <a:gd name="connsiteX23" fmla="*/ 1145851 w 1155376"/>
                  <a:gd name="connsiteY23" fmla="*/ 219075 h 722241"/>
                  <a:gd name="connsiteX24" fmla="*/ 1117276 w 1155376"/>
                  <a:gd name="connsiteY24" fmla="*/ 161925 h 722241"/>
                  <a:gd name="connsiteX25" fmla="*/ 1107751 w 1155376"/>
                  <a:gd name="connsiteY25" fmla="*/ 133350 h 722241"/>
                  <a:gd name="connsiteX26" fmla="*/ 1088701 w 1155376"/>
                  <a:gd name="connsiteY26" fmla="*/ 104775 h 722241"/>
                  <a:gd name="connsiteX27" fmla="*/ 1079176 w 1155376"/>
                  <a:gd name="connsiteY27" fmla="*/ 76200 h 722241"/>
                  <a:gd name="connsiteX28" fmla="*/ 964876 w 1155376"/>
                  <a:gd name="connsiteY28" fmla="*/ 19050 h 722241"/>
                  <a:gd name="connsiteX29" fmla="*/ 917251 w 1155376"/>
                  <a:gd name="connsiteY29" fmla="*/ 9525 h 722241"/>
                  <a:gd name="connsiteX30" fmla="*/ 774376 w 1155376"/>
                  <a:gd name="connsiteY30" fmla="*/ 0 h 722241"/>
                  <a:gd name="connsiteX31" fmla="*/ 526726 w 1155376"/>
                  <a:gd name="connsiteY31" fmla="*/ 47625 h 72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55376" h="722241">
                    <a:moveTo>
                      <a:pt x="526726" y="47625"/>
                    </a:moveTo>
                    <a:lnTo>
                      <a:pt x="526726" y="47625"/>
                    </a:lnTo>
                    <a:cubicBezTo>
                      <a:pt x="383851" y="57150"/>
                      <a:pt x="239963" y="56729"/>
                      <a:pt x="98101" y="76200"/>
                    </a:cubicBezTo>
                    <a:cubicBezTo>
                      <a:pt x="75418" y="79313"/>
                      <a:pt x="60001" y="101600"/>
                      <a:pt x="40951" y="114300"/>
                    </a:cubicBezTo>
                    <a:lnTo>
                      <a:pt x="12376" y="133350"/>
                    </a:lnTo>
                    <a:cubicBezTo>
                      <a:pt x="-5791" y="224184"/>
                      <a:pt x="-2373" y="185887"/>
                      <a:pt x="12376" y="333375"/>
                    </a:cubicBezTo>
                    <a:cubicBezTo>
                      <a:pt x="12978" y="339390"/>
                      <a:pt x="26473" y="391135"/>
                      <a:pt x="31426" y="400050"/>
                    </a:cubicBezTo>
                    <a:cubicBezTo>
                      <a:pt x="42545" y="420064"/>
                      <a:pt x="62286" y="435480"/>
                      <a:pt x="69526" y="457200"/>
                    </a:cubicBezTo>
                    <a:cubicBezTo>
                      <a:pt x="75876" y="476250"/>
                      <a:pt x="77437" y="497642"/>
                      <a:pt x="88576" y="514350"/>
                    </a:cubicBezTo>
                    <a:cubicBezTo>
                      <a:pt x="184871" y="658793"/>
                      <a:pt x="80644" y="510546"/>
                      <a:pt x="155251" y="600075"/>
                    </a:cubicBezTo>
                    <a:cubicBezTo>
                      <a:pt x="162580" y="608869"/>
                      <a:pt x="165362" y="621499"/>
                      <a:pt x="174301" y="628650"/>
                    </a:cubicBezTo>
                    <a:cubicBezTo>
                      <a:pt x="181074" y="634068"/>
                      <a:pt x="237755" y="646492"/>
                      <a:pt x="240976" y="647700"/>
                    </a:cubicBezTo>
                    <a:cubicBezTo>
                      <a:pt x="295496" y="668145"/>
                      <a:pt x="260345" y="664449"/>
                      <a:pt x="307651" y="676275"/>
                    </a:cubicBezTo>
                    <a:cubicBezTo>
                      <a:pt x="323357" y="680202"/>
                      <a:pt x="339472" y="682288"/>
                      <a:pt x="355276" y="685800"/>
                    </a:cubicBezTo>
                    <a:cubicBezTo>
                      <a:pt x="368055" y="688640"/>
                      <a:pt x="380309" y="694533"/>
                      <a:pt x="393376" y="695325"/>
                    </a:cubicBezTo>
                    <a:cubicBezTo>
                      <a:pt x="485337" y="700898"/>
                      <a:pt x="577526" y="701675"/>
                      <a:pt x="669601" y="704850"/>
                    </a:cubicBezTo>
                    <a:cubicBezTo>
                      <a:pt x="759026" y="734658"/>
                      <a:pt x="704603" y="720338"/>
                      <a:pt x="898201" y="704850"/>
                    </a:cubicBezTo>
                    <a:cubicBezTo>
                      <a:pt x="911250" y="703806"/>
                      <a:pt x="924044" y="699922"/>
                      <a:pt x="936301" y="695325"/>
                    </a:cubicBezTo>
                    <a:cubicBezTo>
                      <a:pt x="949596" y="690339"/>
                      <a:pt x="961350" y="681868"/>
                      <a:pt x="974401" y="676275"/>
                    </a:cubicBezTo>
                    <a:cubicBezTo>
                      <a:pt x="1005493" y="662950"/>
                      <a:pt x="1009486" y="670265"/>
                      <a:pt x="1041076" y="647700"/>
                    </a:cubicBezTo>
                    <a:cubicBezTo>
                      <a:pt x="1067018" y="629170"/>
                      <a:pt x="1071296" y="614917"/>
                      <a:pt x="1088701" y="590550"/>
                    </a:cubicBezTo>
                    <a:cubicBezTo>
                      <a:pt x="1114754" y="554075"/>
                      <a:pt x="1120052" y="555035"/>
                      <a:pt x="1136326" y="514350"/>
                    </a:cubicBezTo>
                    <a:cubicBezTo>
                      <a:pt x="1143784" y="495706"/>
                      <a:pt x="1155376" y="457200"/>
                      <a:pt x="1155376" y="457200"/>
                    </a:cubicBezTo>
                    <a:cubicBezTo>
                      <a:pt x="1152201" y="377825"/>
                      <a:pt x="1151511" y="298312"/>
                      <a:pt x="1145851" y="219075"/>
                    </a:cubicBezTo>
                    <a:cubicBezTo>
                      <a:pt x="1143856" y="191143"/>
                      <a:pt x="1129182" y="185738"/>
                      <a:pt x="1117276" y="161925"/>
                    </a:cubicBezTo>
                    <a:cubicBezTo>
                      <a:pt x="1112786" y="152945"/>
                      <a:pt x="1112241" y="142330"/>
                      <a:pt x="1107751" y="133350"/>
                    </a:cubicBezTo>
                    <a:cubicBezTo>
                      <a:pt x="1102631" y="123111"/>
                      <a:pt x="1093821" y="115014"/>
                      <a:pt x="1088701" y="104775"/>
                    </a:cubicBezTo>
                    <a:cubicBezTo>
                      <a:pt x="1084211" y="95795"/>
                      <a:pt x="1086276" y="83300"/>
                      <a:pt x="1079176" y="76200"/>
                    </a:cubicBezTo>
                    <a:cubicBezTo>
                      <a:pt x="1051080" y="48104"/>
                      <a:pt x="1003611" y="26797"/>
                      <a:pt x="964876" y="19050"/>
                    </a:cubicBezTo>
                    <a:cubicBezTo>
                      <a:pt x="949001" y="15875"/>
                      <a:pt x="933360" y="11136"/>
                      <a:pt x="917251" y="9525"/>
                    </a:cubicBezTo>
                    <a:cubicBezTo>
                      <a:pt x="869757" y="4776"/>
                      <a:pt x="822001" y="3175"/>
                      <a:pt x="774376" y="0"/>
                    </a:cubicBezTo>
                    <a:cubicBezTo>
                      <a:pt x="682305" y="3288"/>
                      <a:pt x="568001" y="39688"/>
                      <a:pt x="526726" y="47625"/>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été</a:t>
                </a:r>
                <a:endParaRPr lang="fr-FR" sz="1800" b="1" dirty="0">
                  <a:solidFill>
                    <a:schemeClr val="bg1"/>
                  </a:solidFill>
                  <a:latin typeface="Segoe UI" panose="020B0502040204020203" pitchFamily="34" charset="0"/>
                  <a:cs typeface="Segoe UI" panose="020B0502040204020203" pitchFamily="34" charset="0"/>
                </a:endParaRPr>
              </a:p>
            </p:txBody>
          </p:sp>
          <p:sp>
            <p:nvSpPr>
              <p:cNvPr id="87" name="Forme libre 86"/>
              <p:cNvSpPr/>
              <p:nvPr/>
            </p:nvSpPr>
            <p:spPr>
              <a:xfrm>
                <a:off x="10236108" y="1732039"/>
                <a:ext cx="1152525" cy="762922"/>
              </a:xfrm>
              <a:custGeom>
                <a:avLst/>
                <a:gdLst>
                  <a:gd name="connsiteX0" fmla="*/ 885825 w 1152525"/>
                  <a:gd name="connsiteY0" fmla="*/ 10447 h 762922"/>
                  <a:gd name="connsiteX1" fmla="*/ 885825 w 1152525"/>
                  <a:gd name="connsiteY1" fmla="*/ 10447 h 762922"/>
                  <a:gd name="connsiteX2" fmla="*/ 123825 w 1152525"/>
                  <a:gd name="connsiteY2" fmla="*/ 39022 h 762922"/>
                  <a:gd name="connsiteX3" fmla="*/ 95250 w 1152525"/>
                  <a:gd name="connsiteY3" fmla="*/ 48547 h 762922"/>
                  <a:gd name="connsiteX4" fmla="*/ 66675 w 1152525"/>
                  <a:gd name="connsiteY4" fmla="*/ 77122 h 762922"/>
                  <a:gd name="connsiteX5" fmla="*/ 38100 w 1152525"/>
                  <a:gd name="connsiteY5" fmla="*/ 96172 h 762922"/>
                  <a:gd name="connsiteX6" fmla="*/ 28575 w 1152525"/>
                  <a:gd name="connsiteY6" fmla="*/ 124747 h 762922"/>
                  <a:gd name="connsiteX7" fmla="*/ 0 w 1152525"/>
                  <a:gd name="connsiteY7" fmla="*/ 181897 h 762922"/>
                  <a:gd name="connsiteX8" fmla="*/ 9525 w 1152525"/>
                  <a:gd name="connsiteY8" fmla="*/ 381922 h 762922"/>
                  <a:gd name="connsiteX9" fmla="*/ 19050 w 1152525"/>
                  <a:gd name="connsiteY9" fmla="*/ 410497 h 762922"/>
                  <a:gd name="connsiteX10" fmla="*/ 28575 w 1152525"/>
                  <a:gd name="connsiteY10" fmla="*/ 448597 h 762922"/>
                  <a:gd name="connsiteX11" fmla="*/ 85725 w 1152525"/>
                  <a:gd name="connsiteY11" fmla="*/ 562897 h 762922"/>
                  <a:gd name="connsiteX12" fmla="*/ 104775 w 1152525"/>
                  <a:gd name="connsiteY12" fmla="*/ 591472 h 762922"/>
                  <a:gd name="connsiteX13" fmla="*/ 161925 w 1152525"/>
                  <a:gd name="connsiteY13" fmla="*/ 620047 h 762922"/>
                  <a:gd name="connsiteX14" fmla="*/ 190500 w 1152525"/>
                  <a:gd name="connsiteY14" fmla="*/ 639097 h 762922"/>
                  <a:gd name="connsiteX15" fmla="*/ 219075 w 1152525"/>
                  <a:gd name="connsiteY15" fmla="*/ 648622 h 762922"/>
                  <a:gd name="connsiteX16" fmla="*/ 247650 w 1152525"/>
                  <a:gd name="connsiteY16" fmla="*/ 667672 h 762922"/>
                  <a:gd name="connsiteX17" fmla="*/ 371475 w 1152525"/>
                  <a:gd name="connsiteY17" fmla="*/ 696247 h 762922"/>
                  <a:gd name="connsiteX18" fmla="*/ 409575 w 1152525"/>
                  <a:gd name="connsiteY18" fmla="*/ 705772 h 762922"/>
                  <a:gd name="connsiteX19" fmla="*/ 542925 w 1152525"/>
                  <a:gd name="connsiteY19" fmla="*/ 724822 h 762922"/>
                  <a:gd name="connsiteX20" fmla="*/ 628650 w 1152525"/>
                  <a:gd name="connsiteY20" fmla="*/ 743872 h 762922"/>
                  <a:gd name="connsiteX21" fmla="*/ 657225 w 1152525"/>
                  <a:gd name="connsiteY21" fmla="*/ 753397 h 762922"/>
                  <a:gd name="connsiteX22" fmla="*/ 704850 w 1152525"/>
                  <a:gd name="connsiteY22" fmla="*/ 762922 h 762922"/>
                  <a:gd name="connsiteX23" fmla="*/ 933450 w 1152525"/>
                  <a:gd name="connsiteY23" fmla="*/ 753397 h 762922"/>
                  <a:gd name="connsiteX24" fmla="*/ 962025 w 1152525"/>
                  <a:gd name="connsiteY24" fmla="*/ 743872 h 762922"/>
                  <a:gd name="connsiteX25" fmla="*/ 990600 w 1152525"/>
                  <a:gd name="connsiteY25" fmla="*/ 724822 h 762922"/>
                  <a:gd name="connsiteX26" fmla="*/ 1057275 w 1152525"/>
                  <a:gd name="connsiteY26" fmla="*/ 705772 h 762922"/>
                  <a:gd name="connsiteX27" fmla="*/ 1114425 w 1152525"/>
                  <a:gd name="connsiteY27" fmla="*/ 658147 h 762922"/>
                  <a:gd name="connsiteX28" fmla="*/ 1152525 w 1152525"/>
                  <a:gd name="connsiteY28" fmla="*/ 572422 h 762922"/>
                  <a:gd name="connsiteX29" fmla="*/ 1133475 w 1152525"/>
                  <a:gd name="connsiteY29" fmla="*/ 420022 h 762922"/>
                  <a:gd name="connsiteX30" fmla="*/ 1114425 w 1152525"/>
                  <a:gd name="connsiteY30" fmla="*/ 391447 h 762922"/>
                  <a:gd name="connsiteX31" fmla="*/ 1076325 w 1152525"/>
                  <a:gd name="connsiteY31" fmla="*/ 343822 h 762922"/>
                  <a:gd name="connsiteX32" fmla="*/ 1047750 w 1152525"/>
                  <a:gd name="connsiteY32" fmla="*/ 286672 h 762922"/>
                  <a:gd name="connsiteX33" fmla="*/ 1009650 w 1152525"/>
                  <a:gd name="connsiteY33" fmla="*/ 200947 h 762922"/>
                  <a:gd name="connsiteX34" fmla="*/ 981075 w 1152525"/>
                  <a:gd name="connsiteY34" fmla="*/ 105697 h 762922"/>
                  <a:gd name="connsiteX35" fmla="*/ 914400 w 1152525"/>
                  <a:gd name="connsiteY35" fmla="*/ 19972 h 762922"/>
                  <a:gd name="connsiteX36" fmla="*/ 885825 w 1152525"/>
                  <a:gd name="connsiteY36" fmla="*/ 10447 h 76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52525" h="762922">
                    <a:moveTo>
                      <a:pt x="885825" y="10447"/>
                    </a:moveTo>
                    <a:lnTo>
                      <a:pt x="885825" y="10447"/>
                    </a:lnTo>
                    <a:cubicBezTo>
                      <a:pt x="714148" y="12865"/>
                      <a:pt x="361022" y="-28749"/>
                      <a:pt x="123825" y="39022"/>
                    </a:cubicBezTo>
                    <a:cubicBezTo>
                      <a:pt x="114171" y="41780"/>
                      <a:pt x="104775" y="45372"/>
                      <a:pt x="95250" y="48547"/>
                    </a:cubicBezTo>
                    <a:cubicBezTo>
                      <a:pt x="85725" y="58072"/>
                      <a:pt x="77023" y="68498"/>
                      <a:pt x="66675" y="77122"/>
                    </a:cubicBezTo>
                    <a:cubicBezTo>
                      <a:pt x="57881" y="84451"/>
                      <a:pt x="45251" y="87233"/>
                      <a:pt x="38100" y="96172"/>
                    </a:cubicBezTo>
                    <a:cubicBezTo>
                      <a:pt x="31828" y="104012"/>
                      <a:pt x="33065" y="115767"/>
                      <a:pt x="28575" y="124747"/>
                    </a:cubicBezTo>
                    <a:cubicBezTo>
                      <a:pt x="-8354" y="198605"/>
                      <a:pt x="23941" y="110073"/>
                      <a:pt x="0" y="181897"/>
                    </a:cubicBezTo>
                    <a:cubicBezTo>
                      <a:pt x="3175" y="248572"/>
                      <a:pt x="3982" y="315402"/>
                      <a:pt x="9525" y="381922"/>
                    </a:cubicBezTo>
                    <a:cubicBezTo>
                      <a:pt x="10359" y="391928"/>
                      <a:pt x="16292" y="400843"/>
                      <a:pt x="19050" y="410497"/>
                    </a:cubicBezTo>
                    <a:cubicBezTo>
                      <a:pt x="22646" y="423084"/>
                      <a:pt x="24813" y="436058"/>
                      <a:pt x="28575" y="448597"/>
                    </a:cubicBezTo>
                    <a:cubicBezTo>
                      <a:pt x="50085" y="520297"/>
                      <a:pt x="41936" y="497214"/>
                      <a:pt x="85725" y="562897"/>
                    </a:cubicBezTo>
                    <a:cubicBezTo>
                      <a:pt x="92075" y="572422"/>
                      <a:pt x="95250" y="585122"/>
                      <a:pt x="104775" y="591472"/>
                    </a:cubicBezTo>
                    <a:cubicBezTo>
                      <a:pt x="186667" y="646067"/>
                      <a:pt x="83055" y="580612"/>
                      <a:pt x="161925" y="620047"/>
                    </a:cubicBezTo>
                    <a:cubicBezTo>
                      <a:pt x="172164" y="625167"/>
                      <a:pt x="180261" y="633977"/>
                      <a:pt x="190500" y="639097"/>
                    </a:cubicBezTo>
                    <a:cubicBezTo>
                      <a:pt x="199480" y="643587"/>
                      <a:pt x="210095" y="644132"/>
                      <a:pt x="219075" y="648622"/>
                    </a:cubicBezTo>
                    <a:cubicBezTo>
                      <a:pt x="229314" y="653742"/>
                      <a:pt x="236892" y="663760"/>
                      <a:pt x="247650" y="667672"/>
                    </a:cubicBezTo>
                    <a:cubicBezTo>
                      <a:pt x="284331" y="681010"/>
                      <a:pt x="332325" y="687547"/>
                      <a:pt x="371475" y="696247"/>
                    </a:cubicBezTo>
                    <a:cubicBezTo>
                      <a:pt x="384254" y="699087"/>
                      <a:pt x="396738" y="703205"/>
                      <a:pt x="409575" y="705772"/>
                    </a:cubicBezTo>
                    <a:cubicBezTo>
                      <a:pt x="455352" y="714927"/>
                      <a:pt x="496101" y="718969"/>
                      <a:pt x="542925" y="724822"/>
                    </a:cubicBezTo>
                    <a:cubicBezTo>
                      <a:pt x="607251" y="746264"/>
                      <a:pt x="528070" y="721521"/>
                      <a:pt x="628650" y="743872"/>
                    </a:cubicBezTo>
                    <a:cubicBezTo>
                      <a:pt x="638451" y="746050"/>
                      <a:pt x="647485" y="750962"/>
                      <a:pt x="657225" y="753397"/>
                    </a:cubicBezTo>
                    <a:cubicBezTo>
                      <a:pt x="672931" y="757324"/>
                      <a:pt x="688975" y="759747"/>
                      <a:pt x="704850" y="762922"/>
                    </a:cubicBezTo>
                    <a:cubicBezTo>
                      <a:pt x="781050" y="759747"/>
                      <a:pt x="857392" y="759031"/>
                      <a:pt x="933450" y="753397"/>
                    </a:cubicBezTo>
                    <a:cubicBezTo>
                      <a:pt x="943463" y="752655"/>
                      <a:pt x="953045" y="748362"/>
                      <a:pt x="962025" y="743872"/>
                    </a:cubicBezTo>
                    <a:cubicBezTo>
                      <a:pt x="972264" y="738752"/>
                      <a:pt x="980078" y="729331"/>
                      <a:pt x="990600" y="724822"/>
                    </a:cubicBezTo>
                    <a:cubicBezTo>
                      <a:pt x="1033326" y="706511"/>
                      <a:pt x="1020204" y="724308"/>
                      <a:pt x="1057275" y="705772"/>
                    </a:cubicBezTo>
                    <a:cubicBezTo>
                      <a:pt x="1083797" y="692511"/>
                      <a:pt x="1093359" y="679213"/>
                      <a:pt x="1114425" y="658147"/>
                    </a:cubicBezTo>
                    <a:cubicBezTo>
                      <a:pt x="1137095" y="590137"/>
                      <a:pt x="1122336" y="617705"/>
                      <a:pt x="1152525" y="572422"/>
                    </a:cubicBezTo>
                    <a:cubicBezTo>
                      <a:pt x="1146175" y="521622"/>
                      <a:pt x="1161873" y="462619"/>
                      <a:pt x="1133475" y="420022"/>
                    </a:cubicBezTo>
                    <a:cubicBezTo>
                      <a:pt x="1127125" y="410497"/>
                      <a:pt x="1119545" y="401686"/>
                      <a:pt x="1114425" y="391447"/>
                    </a:cubicBezTo>
                    <a:cubicBezTo>
                      <a:pt x="1091421" y="345439"/>
                      <a:pt x="1124495" y="375935"/>
                      <a:pt x="1076325" y="343822"/>
                    </a:cubicBezTo>
                    <a:cubicBezTo>
                      <a:pt x="1021730" y="261930"/>
                      <a:pt x="1087185" y="365542"/>
                      <a:pt x="1047750" y="286672"/>
                    </a:cubicBezTo>
                    <a:cubicBezTo>
                      <a:pt x="1016476" y="224124"/>
                      <a:pt x="1034224" y="299241"/>
                      <a:pt x="1009650" y="200947"/>
                    </a:cubicBezTo>
                    <a:cubicBezTo>
                      <a:pt x="1004325" y="179649"/>
                      <a:pt x="990351" y="119611"/>
                      <a:pt x="981075" y="105697"/>
                    </a:cubicBezTo>
                    <a:cubicBezTo>
                      <a:pt x="957241" y="69947"/>
                      <a:pt x="946375" y="45552"/>
                      <a:pt x="914400" y="19972"/>
                    </a:cubicBezTo>
                    <a:cubicBezTo>
                      <a:pt x="908856" y="15537"/>
                      <a:pt x="890587" y="12034"/>
                      <a:pt x="885825" y="10447"/>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pneus</a:t>
                </a:r>
              </a:p>
              <a:p>
                <a:pPr algn="ctr"/>
                <a:r>
                  <a:rPr lang="fr-FR" sz="1800" b="1" dirty="0" smtClean="0">
                    <a:solidFill>
                      <a:schemeClr val="bg1"/>
                    </a:solidFill>
                    <a:latin typeface="Segoe UI" panose="020B0502040204020203" pitchFamily="34" charset="0"/>
                    <a:cs typeface="Segoe UI" panose="020B0502040204020203" pitchFamily="34" charset="0"/>
                  </a:rPr>
                  <a:t>hivers</a:t>
                </a:r>
                <a:endParaRPr lang="fr-FR" sz="1800" b="1" dirty="0">
                  <a:solidFill>
                    <a:schemeClr val="bg1"/>
                  </a:solidFill>
                  <a:latin typeface="Segoe UI" panose="020B0502040204020203" pitchFamily="34" charset="0"/>
                  <a:cs typeface="Segoe UI" panose="020B0502040204020203" pitchFamily="34" charset="0"/>
                </a:endParaRPr>
              </a:p>
            </p:txBody>
          </p:sp>
        </p:grpSp>
        <p:sp>
          <p:nvSpPr>
            <p:cNvPr id="91" name="Forme libre 90"/>
            <p:cNvSpPr/>
            <p:nvPr/>
          </p:nvSpPr>
          <p:spPr>
            <a:xfrm>
              <a:off x="8086408" y="4215634"/>
              <a:ext cx="1238552" cy="876715"/>
            </a:xfrm>
            <a:custGeom>
              <a:avLst/>
              <a:gdLst>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876300 w 1238552"/>
                <a:gd name="connsiteY50" fmla="*/ 57715 h 876715"/>
                <a:gd name="connsiteX51" fmla="*/ 923925 w 1238552"/>
                <a:gd name="connsiteY51" fmla="*/ 86290 h 876715"/>
                <a:gd name="connsiteX0" fmla="*/ 923925 w 1238552"/>
                <a:gd name="connsiteY0" fmla="*/ 86290 h 876715"/>
                <a:gd name="connsiteX1" fmla="*/ 923925 w 1238552"/>
                <a:gd name="connsiteY1" fmla="*/ 86290 h 876715"/>
                <a:gd name="connsiteX2" fmla="*/ 838200 w 1238552"/>
                <a:gd name="connsiteY2" fmla="*/ 76765 h 876715"/>
                <a:gd name="connsiteX3" fmla="*/ 800100 w 1238552"/>
                <a:gd name="connsiteY3" fmla="*/ 67240 h 876715"/>
                <a:gd name="connsiteX4" fmla="*/ 723900 w 1238552"/>
                <a:gd name="connsiteY4" fmla="*/ 57715 h 876715"/>
                <a:gd name="connsiteX5" fmla="*/ 657225 w 1238552"/>
                <a:gd name="connsiteY5" fmla="*/ 48190 h 876715"/>
                <a:gd name="connsiteX6" fmla="*/ 609600 w 1238552"/>
                <a:gd name="connsiteY6" fmla="*/ 38665 h 876715"/>
                <a:gd name="connsiteX7" fmla="*/ 514350 w 1238552"/>
                <a:gd name="connsiteY7" fmla="*/ 19615 h 876715"/>
                <a:gd name="connsiteX8" fmla="*/ 361950 w 1238552"/>
                <a:gd name="connsiteY8" fmla="*/ 10090 h 876715"/>
                <a:gd name="connsiteX9" fmla="*/ 333375 w 1238552"/>
                <a:gd name="connsiteY9" fmla="*/ 565 h 876715"/>
                <a:gd name="connsiteX10" fmla="*/ 142875 w 1238552"/>
                <a:gd name="connsiteY10" fmla="*/ 19615 h 876715"/>
                <a:gd name="connsiteX11" fmla="*/ 114300 w 1238552"/>
                <a:gd name="connsiteY11" fmla="*/ 48190 h 876715"/>
                <a:gd name="connsiteX12" fmla="*/ 85725 w 1238552"/>
                <a:gd name="connsiteY12" fmla="*/ 67240 h 876715"/>
                <a:gd name="connsiteX13" fmla="*/ 57150 w 1238552"/>
                <a:gd name="connsiteY13" fmla="*/ 124390 h 876715"/>
                <a:gd name="connsiteX14" fmla="*/ 38100 w 1238552"/>
                <a:gd name="connsiteY14" fmla="*/ 162490 h 876715"/>
                <a:gd name="connsiteX15" fmla="*/ 28575 w 1238552"/>
                <a:gd name="connsiteY15" fmla="*/ 191065 h 876715"/>
                <a:gd name="connsiteX16" fmla="*/ 0 w 1238552"/>
                <a:gd name="connsiteY16" fmla="*/ 257740 h 876715"/>
                <a:gd name="connsiteX17" fmla="*/ 19050 w 1238552"/>
                <a:gd name="connsiteY17" fmla="*/ 429190 h 876715"/>
                <a:gd name="connsiteX18" fmla="*/ 28575 w 1238552"/>
                <a:gd name="connsiteY18" fmla="*/ 457765 h 876715"/>
                <a:gd name="connsiteX19" fmla="*/ 47625 w 1238552"/>
                <a:gd name="connsiteY19" fmla="*/ 495865 h 876715"/>
                <a:gd name="connsiteX20" fmla="*/ 76200 w 1238552"/>
                <a:gd name="connsiteY20" fmla="*/ 524440 h 876715"/>
                <a:gd name="connsiteX21" fmla="*/ 114300 w 1238552"/>
                <a:gd name="connsiteY21" fmla="*/ 581590 h 876715"/>
                <a:gd name="connsiteX22" fmla="*/ 142875 w 1238552"/>
                <a:gd name="connsiteY22" fmla="*/ 638740 h 876715"/>
                <a:gd name="connsiteX23" fmla="*/ 228600 w 1238552"/>
                <a:gd name="connsiteY23" fmla="*/ 714940 h 876715"/>
                <a:gd name="connsiteX24" fmla="*/ 314325 w 1238552"/>
                <a:gd name="connsiteY24" fmla="*/ 781615 h 876715"/>
                <a:gd name="connsiteX25" fmla="*/ 342900 w 1238552"/>
                <a:gd name="connsiteY25" fmla="*/ 800665 h 876715"/>
                <a:gd name="connsiteX26" fmla="*/ 428625 w 1238552"/>
                <a:gd name="connsiteY26" fmla="*/ 829240 h 876715"/>
                <a:gd name="connsiteX27" fmla="*/ 495300 w 1238552"/>
                <a:gd name="connsiteY27" fmla="*/ 848290 h 876715"/>
                <a:gd name="connsiteX28" fmla="*/ 571500 w 1238552"/>
                <a:gd name="connsiteY28" fmla="*/ 857815 h 876715"/>
                <a:gd name="connsiteX29" fmla="*/ 828675 w 1238552"/>
                <a:gd name="connsiteY29" fmla="*/ 857815 h 876715"/>
                <a:gd name="connsiteX30" fmla="*/ 857250 w 1238552"/>
                <a:gd name="connsiteY30" fmla="*/ 848290 h 876715"/>
                <a:gd name="connsiteX31" fmla="*/ 962025 w 1238552"/>
                <a:gd name="connsiteY31" fmla="*/ 819715 h 876715"/>
                <a:gd name="connsiteX32" fmla="*/ 1028700 w 1238552"/>
                <a:gd name="connsiteY32" fmla="*/ 791140 h 876715"/>
                <a:gd name="connsiteX33" fmla="*/ 1057275 w 1238552"/>
                <a:gd name="connsiteY33" fmla="*/ 781615 h 876715"/>
                <a:gd name="connsiteX34" fmla="*/ 1114425 w 1238552"/>
                <a:gd name="connsiteY34" fmla="*/ 743515 h 876715"/>
                <a:gd name="connsiteX35" fmla="*/ 1143000 w 1238552"/>
                <a:gd name="connsiteY35" fmla="*/ 724465 h 876715"/>
                <a:gd name="connsiteX36" fmla="*/ 1171575 w 1238552"/>
                <a:gd name="connsiteY36" fmla="*/ 686365 h 876715"/>
                <a:gd name="connsiteX37" fmla="*/ 1190625 w 1238552"/>
                <a:gd name="connsiteY37" fmla="*/ 629215 h 876715"/>
                <a:gd name="connsiteX38" fmla="*/ 1209675 w 1238552"/>
                <a:gd name="connsiteY38" fmla="*/ 600640 h 876715"/>
                <a:gd name="connsiteX39" fmla="*/ 1228725 w 1238552"/>
                <a:gd name="connsiteY39" fmla="*/ 533965 h 876715"/>
                <a:gd name="connsiteX40" fmla="*/ 1238250 w 1238552"/>
                <a:gd name="connsiteY40" fmla="*/ 391090 h 876715"/>
                <a:gd name="connsiteX41" fmla="*/ 1209675 w 1238552"/>
                <a:gd name="connsiteY41" fmla="*/ 276790 h 876715"/>
                <a:gd name="connsiteX42" fmla="*/ 1190625 w 1238552"/>
                <a:gd name="connsiteY42" fmla="*/ 238690 h 876715"/>
                <a:gd name="connsiteX43" fmla="*/ 1133475 w 1238552"/>
                <a:gd name="connsiteY43" fmla="*/ 191065 h 876715"/>
                <a:gd name="connsiteX44" fmla="*/ 1104900 w 1238552"/>
                <a:gd name="connsiteY44" fmla="*/ 181540 h 876715"/>
                <a:gd name="connsiteX45" fmla="*/ 1076325 w 1238552"/>
                <a:gd name="connsiteY45" fmla="*/ 152965 h 876715"/>
                <a:gd name="connsiteX46" fmla="*/ 1047750 w 1238552"/>
                <a:gd name="connsiteY46" fmla="*/ 143440 h 876715"/>
                <a:gd name="connsiteX47" fmla="*/ 981075 w 1238552"/>
                <a:gd name="connsiteY47" fmla="*/ 114865 h 876715"/>
                <a:gd name="connsiteX48" fmla="*/ 952500 w 1238552"/>
                <a:gd name="connsiteY48" fmla="*/ 95815 h 876715"/>
                <a:gd name="connsiteX49" fmla="*/ 914400 w 1238552"/>
                <a:gd name="connsiteY49" fmla="*/ 86290 h 876715"/>
                <a:gd name="connsiteX50" fmla="*/ 923925 w 1238552"/>
                <a:gd name="connsiteY50" fmla="*/ 86290 h 87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38552" h="876715">
                  <a:moveTo>
                    <a:pt x="923925" y="86290"/>
                  </a:moveTo>
                  <a:lnTo>
                    <a:pt x="923925" y="86290"/>
                  </a:lnTo>
                  <a:cubicBezTo>
                    <a:pt x="895350" y="83115"/>
                    <a:pt x="866617" y="81137"/>
                    <a:pt x="838200" y="76765"/>
                  </a:cubicBezTo>
                  <a:cubicBezTo>
                    <a:pt x="825261" y="74774"/>
                    <a:pt x="813013" y="69392"/>
                    <a:pt x="800100" y="67240"/>
                  </a:cubicBezTo>
                  <a:cubicBezTo>
                    <a:pt x="774851" y="63032"/>
                    <a:pt x="749273" y="61098"/>
                    <a:pt x="723900" y="57715"/>
                  </a:cubicBezTo>
                  <a:cubicBezTo>
                    <a:pt x="701646" y="54748"/>
                    <a:pt x="679370" y="51881"/>
                    <a:pt x="657225" y="48190"/>
                  </a:cubicBezTo>
                  <a:cubicBezTo>
                    <a:pt x="641256" y="45528"/>
                    <a:pt x="625404" y="42177"/>
                    <a:pt x="609600" y="38665"/>
                  </a:cubicBezTo>
                  <a:cubicBezTo>
                    <a:pt x="568139" y="29452"/>
                    <a:pt x="561729" y="23922"/>
                    <a:pt x="514350" y="19615"/>
                  </a:cubicBezTo>
                  <a:cubicBezTo>
                    <a:pt x="463660" y="15007"/>
                    <a:pt x="412750" y="13265"/>
                    <a:pt x="361950" y="10090"/>
                  </a:cubicBezTo>
                  <a:cubicBezTo>
                    <a:pt x="352425" y="6915"/>
                    <a:pt x="343415" y="565"/>
                    <a:pt x="333375" y="565"/>
                  </a:cubicBezTo>
                  <a:cubicBezTo>
                    <a:pt x="191771" y="565"/>
                    <a:pt x="217109" y="-5130"/>
                    <a:pt x="142875" y="19615"/>
                  </a:cubicBezTo>
                  <a:cubicBezTo>
                    <a:pt x="133350" y="29140"/>
                    <a:pt x="124648" y="39566"/>
                    <a:pt x="114300" y="48190"/>
                  </a:cubicBezTo>
                  <a:cubicBezTo>
                    <a:pt x="105506" y="55519"/>
                    <a:pt x="93820" y="59145"/>
                    <a:pt x="85725" y="67240"/>
                  </a:cubicBezTo>
                  <a:cubicBezTo>
                    <a:pt x="62844" y="90121"/>
                    <a:pt x="68770" y="97276"/>
                    <a:pt x="57150" y="124390"/>
                  </a:cubicBezTo>
                  <a:cubicBezTo>
                    <a:pt x="51557" y="137441"/>
                    <a:pt x="43693" y="149439"/>
                    <a:pt x="38100" y="162490"/>
                  </a:cubicBezTo>
                  <a:cubicBezTo>
                    <a:pt x="34145" y="171718"/>
                    <a:pt x="32530" y="181837"/>
                    <a:pt x="28575" y="191065"/>
                  </a:cubicBezTo>
                  <a:cubicBezTo>
                    <a:pt x="-6735" y="273455"/>
                    <a:pt x="22338" y="190727"/>
                    <a:pt x="0" y="257740"/>
                  </a:cubicBezTo>
                  <a:cubicBezTo>
                    <a:pt x="7162" y="358003"/>
                    <a:pt x="-315" y="361413"/>
                    <a:pt x="19050" y="429190"/>
                  </a:cubicBezTo>
                  <a:cubicBezTo>
                    <a:pt x="21808" y="438844"/>
                    <a:pt x="24620" y="448537"/>
                    <a:pt x="28575" y="457765"/>
                  </a:cubicBezTo>
                  <a:cubicBezTo>
                    <a:pt x="34168" y="470816"/>
                    <a:pt x="39372" y="484311"/>
                    <a:pt x="47625" y="495865"/>
                  </a:cubicBezTo>
                  <a:cubicBezTo>
                    <a:pt x="55455" y="506826"/>
                    <a:pt x="66675" y="514915"/>
                    <a:pt x="76200" y="524440"/>
                  </a:cubicBezTo>
                  <a:cubicBezTo>
                    <a:pt x="98848" y="592384"/>
                    <a:pt x="66734" y="510241"/>
                    <a:pt x="114300" y="581590"/>
                  </a:cubicBezTo>
                  <a:cubicBezTo>
                    <a:pt x="158433" y="647789"/>
                    <a:pt x="82924" y="571295"/>
                    <a:pt x="142875" y="638740"/>
                  </a:cubicBezTo>
                  <a:cubicBezTo>
                    <a:pt x="248730" y="757827"/>
                    <a:pt x="160353" y="658067"/>
                    <a:pt x="228600" y="714940"/>
                  </a:cubicBezTo>
                  <a:cubicBezTo>
                    <a:pt x="318129" y="789547"/>
                    <a:pt x="169882" y="685320"/>
                    <a:pt x="314325" y="781615"/>
                  </a:cubicBezTo>
                  <a:cubicBezTo>
                    <a:pt x="323850" y="787965"/>
                    <a:pt x="332040" y="797045"/>
                    <a:pt x="342900" y="800665"/>
                  </a:cubicBezTo>
                  <a:lnTo>
                    <a:pt x="428625" y="829240"/>
                  </a:lnTo>
                  <a:cubicBezTo>
                    <a:pt x="451273" y="836789"/>
                    <a:pt x="471380" y="844303"/>
                    <a:pt x="495300" y="848290"/>
                  </a:cubicBezTo>
                  <a:cubicBezTo>
                    <a:pt x="520549" y="852498"/>
                    <a:pt x="546100" y="854640"/>
                    <a:pt x="571500" y="857815"/>
                  </a:cubicBezTo>
                  <a:cubicBezTo>
                    <a:pt x="669928" y="890624"/>
                    <a:pt x="609026" y="874085"/>
                    <a:pt x="828675" y="857815"/>
                  </a:cubicBezTo>
                  <a:cubicBezTo>
                    <a:pt x="838688" y="857073"/>
                    <a:pt x="847510" y="850725"/>
                    <a:pt x="857250" y="848290"/>
                  </a:cubicBezTo>
                  <a:cubicBezTo>
                    <a:pt x="964955" y="821364"/>
                    <a:pt x="839420" y="860583"/>
                    <a:pt x="962025" y="819715"/>
                  </a:cubicBezTo>
                  <a:cubicBezTo>
                    <a:pt x="1029038" y="797377"/>
                    <a:pt x="946310" y="826450"/>
                    <a:pt x="1028700" y="791140"/>
                  </a:cubicBezTo>
                  <a:cubicBezTo>
                    <a:pt x="1037928" y="787185"/>
                    <a:pt x="1048498" y="786491"/>
                    <a:pt x="1057275" y="781615"/>
                  </a:cubicBezTo>
                  <a:cubicBezTo>
                    <a:pt x="1077289" y="770496"/>
                    <a:pt x="1095375" y="756215"/>
                    <a:pt x="1114425" y="743515"/>
                  </a:cubicBezTo>
                  <a:cubicBezTo>
                    <a:pt x="1123950" y="737165"/>
                    <a:pt x="1136131" y="733623"/>
                    <a:pt x="1143000" y="724465"/>
                  </a:cubicBezTo>
                  <a:lnTo>
                    <a:pt x="1171575" y="686365"/>
                  </a:lnTo>
                  <a:cubicBezTo>
                    <a:pt x="1177925" y="667315"/>
                    <a:pt x="1179486" y="645923"/>
                    <a:pt x="1190625" y="629215"/>
                  </a:cubicBezTo>
                  <a:cubicBezTo>
                    <a:pt x="1196975" y="619690"/>
                    <a:pt x="1204555" y="610879"/>
                    <a:pt x="1209675" y="600640"/>
                  </a:cubicBezTo>
                  <a:cubicBezTo>
                    <a:pt x="1216507" y="586975"/>
                    <a:pt x="1225673" y="546172"/>
                    <a:pt x="1228725" y="533965"/>
                  </a:cubicBezTo>
                  <a:cubicBezTo>
                    <a:pt x="1231900" y="486340"/>
                    <a:pt x="1240237" y="438779"/>
                    <a:pt x="1238250" y="391090"/>
                  </a:cubicBezTo>
                  <a:cubicBezTo>
                    <a:pt x="1237812" y="380579"/>
                    <a:pt x="1221326" y="303975"/>
                    <a:pt x="1209675" y="276790"/>
                  </a:cubicBezTo>
                  <a:cubicBezTo>
                    <a:pt x="1204082" y="263739"/>
                    <a:pt x="1198878" y="250244"/>
                    <a:pt x="1190625" y="238690"/>
                  </a:cubicBezTo>
                  <a:cubicBezTo>
                    <a:pt x="1178922" y="222306"/>
                    <a:pt x="1152040" y="200348"/>
                    <a:pt x="1133475" y="191065"/>
                  </a:cubicBezTo>
                  <a:cubicBezTo>
                    <a:pt x="1124495" y="186575"/>
                    <a:pt x="1114425" y="184715"/>
                    <a:pt x="1104900" y="181540"/>
                  </a:cubicBezTo>
                  <a:cubicBezTo>
                    <a:pt x="1095375" y="172015"/>
                    <a:pt x="1087533" y="160437"/>
                    <a:pt x="1076325" y="152965"/>
                  </a:cubicBezTo>
                  <a:cubicBezTo>
                    <a:pt x="1067971" y="147396"/>
                    <a:pt x="1056730" y="147930"/>
                    <a:pt x="1047750" y="143440"/>
                  </a:cubicBezTo>
                  <a:cubicBezTo>
                    <a:pt x="981971" y="110551"/>
                    <a:pt x="1060369" y="134689"/>
                    <a:pt x="981075" y="114865"/>
                  </a:cubicBezTo>
                  <a:cubicBezTo>
                    <a:pt x="971550" y="108515"/>
                    <a:pt x="963022" y="100324"/>
                    <a:pt x="952500" y="95815"/>
                  </a:cubicBezTo>
                  <a:cubicBezTo>
                    <a:pt x="940468" y="90658"/>
                    <a:pt x="926432" y="91447"/>
                    <a:pt x="914400" y="86290"/>
                  </a:cubicBezTo>
                  <a:cubicBezTo>
                    <a:pt x="909638" y="84703"/>
                    <a:pt x="922338" y="86290"/>
                    <a:pt x="923925" y="86290"/>
                  </a:cubicBezTo>
                  <a:close/>
                </a:path>
              </a:pathLst>
            </a:custGeom>
            <a:solidFill>
              <a:schemeClr val="accent3"/>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p>
            <a:p>
              <a:pPr algn="ctr"/>
              <a:r>
                <a:rPr lang="fr-FR" sz="1800" dirty="0" smtClean="0">
                  <a:solidFill>
                    <a:schemeClr val="bg1"/>
                  </a:solidFill>
                  <a:latin typeface="Segoe UI" panose="020B0502040204020203" pitchFamily="34" charset="0"/>
                  <a:cs typeface="Segoe UI" panose="020B0502040204020203" pitchFamily="34" charset="0"/>
                </a:rPr>
                <a:t>  et </a:t>
              </a: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grpSp>
        <p:nvGrpSpPr>
          <p:cNvPr id="3" name="Groupe 2"/>
          <p:cNvGrpSpPr/>
          <p:nvPr/>
        </p:nvGrpSpPr>
        <p:grpSpPr>
          <a:xfrm>
            <a:off x="10194797" y="1735930"/>
            <a:ext cx="169860" cy="507031"/>
            <a:chOff x="5050312" y="1702548"/>
            <a:chExt cx="169860" cy="507031"/>
          </a:xfrm>
        </p:grpSpPr>
        <p:pic>
          <p:nvPicPr>
            <p:cNvPr id="96" name="Image 95"/>
            <p:cNvPicPr>
              <a:picLocks noChangeAspect="1"/>
            </p:cNvPicPr>
            <p:nvPr/>
          </p:nvPicPr>
          <p:blipFill rotWithShape="1">
            <a:blip r:embed="rId7"/>
            <a:srcRect l="156" t="15587" r="150" b="2860"/>
            <a:stretch/>
          </p:blipFill>
          <p:spPr>
            <a:xfrm>
              <a:off x="5112621" y="1702548"/>
              <a:ext cx="105789" cy="90000"/>
            </a:xfrm>
            <a:prstGeom prst="rect">
              <a:avLst/>
            </a:prstGeom>
            <a:ln w="28575">
              <a:solidFill>
                <a:srgbClr val="00B050"/>
              </a:solidFill>
            </a:ln>
          </p:spPr>
        </p:pic>
        <p:pic>
          <p:nvPicPr>
            <p:cNvPr id="98" name="Image 97"/>
            <p:cNvPicPr>
              <a:picLocks noChangeAspect="1"/>
            </p:cNvPicPr>
            <p:nvPr/>
          </p:nvPicPr>
          <p:blipFill rotWithShape="1">
            <a:blip r:embed="rId7"/>
            <a:srcRect l="156" t="15587" r="150" b="2860"/>
            <a:stretch/>
          </p:blipFill>
          <p:spPr>
            <a:xfrm>
              <a:off x="5050312" y="1914136"/>
              <a:ext cx="105789" cy="90000"/>
            </a:xfrm>
            <a:prstGeom prst="rect">
              <a:avLst/>
            </a:prstGeom>
            <a:ln w="28575">
              <a:solidFill>
                <a:srgbClr val="00B050"/>
              </a:solidFill>
            </a:ln>
          </p:spPr>
        </p:pic>
        <p:pic>
          <p:nvPicPr>
            <p:cNvPr id="100" name="Image 99"/>
            <p:cNvPicPr>
              <a:picLocks noChangeAspect="1"/>
            </p:cNvPicPr>
            <p:nvPr/>
          </p:nvPicPr>
          <p:blipFill rotWithShape="1">
            <a:blip r:embed="rId7"/>
            <a:srcRect l="156" t="15587" r="150" b="2860"/>
            <a:stretch/>
          </p:blipFill>
          <p:spPr>
            <a:xfrm>
              <a:off x="5114383" y="2119579"/>
              <a:ext cx="105789" cy="90000"/>
            </a:xfrm>
            <a:prstGeom prst="rect">
              <a:avLst/>
            </a:prstGeom>
            <a:ln w="28575">
              <a:solidFill>
                <a:srgbClr val="00B050"/>
              </a:solidFill>
            </a:ln>
          </p:spPr>
        </p:pic>
      </p:grpSp>
      <p:grpSp>
        <p:nvGrpSpPr>
          <p:cNvPr id="5" name="Groupe 4"/>
          <p:cNvGrpSpPr/>
          <p:nvPr/>
        </p:nvGrpSpPr>
        <p:grpSpPr>
          <a:xfrm>
            <a:off x="9278977" y="2549068"/>
            <a:ext cx="1277267" cy="773892"/>
            <a:chOff x="4134492" y="2515686"/>
            <a:chExt cx="1277267" cy="773892"/>
          </a:xfrm>
        </p:grpSpPr>
        <p:pic>
          <p:nvPicPr>
            <p:cNvPr id="101" name="Image 100"/>
            <p:cNvPicPr>
              <a:picLocks noChangeAspect="1"/>
            </p:cNvPicPr>
            <p:nvPr/>
          </p:nvPicPr>
          <p:blipFill rotWithShape="1">
            <a:blip r:embed="rId7"/>
            <a:srcRect l="156" t="15587" r="150" b="2860"/>
            <a:stretch/>
          </p:blipFill>
          <p:spPr>
            <a:xfrm>
              <a:off x="4586475" y="2515686"/>
              <a:ext cx="105789" cy="90000"/>
            </a:xfrm>
            <a:prstGeom prst="rect">
              <a:avLst/>
            </a:prstGeom>
            <a:ln w="28575">
              <a:solidFill>
                <a:srgbClr val="00B050"/>
              </a:solidFill>
            </a:ln>
          </p:spPr>
        </p:pic>
        <p:pic>
          <p:nvPicPr>
            <p:cNvPr id="103" name="Image 102"/>
            <p:cNvPicPr>
              <a:picLocks noChangeAspect="1"/>
            </p:cNvPicPr>
            <p:nvPr/>
          </p:nvPicPr>
          <p:blipFill rotWithShape="1">
            <a:blip r:embed="rId7"/>
            <a:srcRect l="156" t="15587" r="150" b="2860"/>
            <a:stretch/>
          </p:blipFill>
          <p:spPr>
            <a:xfrm>
              <a:off x="4589365" y="2771545"/>
              <a:ext cx="105789" cy="90000"/>
            </a:xfrm>
            <a:prstGeom prst="rect">
              <a:avLst/>
            </a:prstGeom>
            <a:ln w="28575">
              <a:solidFill>
                <a:srgbClr val="00B050"/>
              </a:solidFill>
            </a:ln>
          </p:spPr>
        </p:pic>
        <p:pic>
          <p:nvPicPr>
            <p:cNvPr id="105" name="Image 104"/>
            <p:cNvPicPr>
              <a:picLocks noChangeAspect="1"/>
            </p:cNvPicPr>
            <p:nvPr/>
          </p:nvPicPr>
          <p:blipFill rotWithShape="1">
            <a:blip r:embed="rId7"/>
            <a:srcRect l="156" t="15587" r="150" b="2860"/>
            <a:stretch/>
          </p:blipFill>
          <p:spPr>
            <a:xfrm>
              <a:off x="4742000" y="2997581"/>
              <a:ext cx="105789" cy="90000"/>
            </a:xfrm>
            <a:prstGeom prst="rect">
              <a:avLst/>
            </a:prstGeom>
            <a:ln w="28575">
              <a:solidFill>
                <a:srgbClr val="00B050"/>
              </a:solidFill>
            </a:ln>
          </p:spPr>
        </p:pic>
        <p:pic>
          <p:nvPicPr>
            <p:cNvPr id="107" name="Image 106"/>
            <p:cNvPicPr>
              <a:picLocks noChangeAspect="1"/>
            </p:cNvPicPr>
            <p:nvPr/>
          </p:nvPicPr>
          <p:blipFill rotWithShape="1">
            <a:blip r:embed="rId7"/>
            <a:srcRect l="156" t="15587" r="150" b="2860"/>
            <a:stretch/>
          </p:blipFill>
          <p:spPr>
            <a:xfrm>
              <a:off x="5012768" y="3075308"/>
              <a:ext cx="105789" cy="90000"/>
            </a:xfrm>
            <a:prstGeom prst="rect">
              <a:avLst/>
            </a:prstGeom>
            <a:ln w="28575">
              <a:solidFill>
                <a:srgbClr val="00B050"/>
              </a:solidFill>
            </a:ln>
          </p:spPr>
        </p:pic>
        <p:pic>
          <p:nvPicPr>
            <p:cNvPr id="108" name="Image 107"/>
            <p:cNvPicPr>
              <a:picLocks noChangeAspect="1"/>
            </p:cNvPicPr>
            <p:nvPr/>
          </p:nvPicPr>
          <p:blipFill rotWithShape="1">
            <a:blip r:embed="rId7"/>
            <a:srcRect l="156" t="15587" r="150" b="2860"/>
            <a:stretch/>
          </p:blipFill>
          <p:spPr>
            <a:xfrm>
              <a:off x="5305970" y="3127925"/>
              <a:ext cx="105789" cy="90000"/>
            </a:xfrm>
            <a:prstGeom prst="rect">
              <a:avLst/>
            </a:prstGeom>
            <a:ln w="28575">
              <a:solidFill>
                <a:srgbClr val="00B050"/>
              </a:solidFill>
            </a:ln>
          </p:spPr>
        </p:pic>
        <p:pic>
          <p:nvPicPr>
            <p:cNvPr id="112" name="Image 111"/>
            <p:cNvPicPr>
              <a:picLocks noChangeAspect="1"/>
            </p:cNvPicPr>
            <p:nvPr/>
          </p:nvPicPr>
          <p:blipFill rotWithShape="1">
            <a:blip r:embed="rId7"/>
            <a:srcRect l="156" t="15587" r="150" b="2860"/>
            <a:stretch/>
          </p:blipFill>
          <p:spPr>
            <a:xfrm>
              <a:off x="4429837" y="3106499"/>
              <a:ext cx="105789" cy="90000"/>
            </a:xfrm>
            <a:prstGeom prst="rect">
              <a:avLst/>
            </a:prstGeom>
            <a:ln w="28575">
              <a:solidFill>
                <a:srgbClr val="00B050"/>
              </a:solidFill>
            </a:ln>
          </p:spPr>
        </p:pic>
        <p:pic>
          <p:nvPicPr>
            <p:cNvPr id="113" name="Image 112"/>
            <p:cNvPicPr>
              <a:picLocks noChangeAspect="1"/>
            </p:cNvPicPr>
            <p:nvPr/>
          </p:nvPicPr>
          <p:blipFill rotWithShape="1">
            <a:blip r:embed="rId7"/>
            <a:srcRect l="156" t="15587" r="150" b="2860"/>
            <a:stretch/>
          </p:blipFill>
          <p:spPr>
            <a:xfrm>
              <a:off x="4134492" y="3199578"/>
              <a:ext cx="105789" cy="90000"/>
            </a:xfrm>
            <a:prstGeom prst="rect">
              <a:avLst/>
            </a:prstGeom>
            <a:ln w="28575">
              <a:solidFill>
                <a:srgbClr val="00B050"/>
              </a:solidFill>
            </a:ln>
          </p:spPr>
        </p:pic>
      </p:grpSp>
      <p:grpSp>
        <p:nvGrpSpPr>
          <p:cNvPr id="6" name="Groupe 5"/>
          <p:cNvGrpSpPr/>
          <p:nvPr/>
        </p:nvGrpSpPr>
        <p:grpSpPr>
          <a:xfrm>
            <a:off x="8193429" y="4611167"/>
            <a:ext cx="1063548" cy="180000"/>
            <a:chOff x="3048944" y="4577785"/>
            <a:chExt cx="1063548" cy="180000"/>
          </a:xfrm>
        </p:grpSpPr>
        <p:pic>
          <p:nvPicPr>
            <p:cNvPr id="115" name="Image 114"/>
            <p:cNvPicPr>
              <a:picLocks noChangeAspect="1"/>
            </p:cNvPicPr>
            <p:nvPr/>
          </p:nvPicPr>
          <p:blipFill rotWithShape="1">
            <a:blip r:embed="rId8"/>
            <a:srcRect l="165" t="15873" r="141" b="2861"/>
            <a:stretch/>
          </p:blipFill>
          <p:spPr>
            <a:xfrm>
              <a:off x="3048944" y="4588240"/>
              <a:ext cx="106162" cy="90000"/>
            </a:xfrm>
            <a:prstGeom prst="rect">
              <a:avLst/>
            </a:prstGeom>
            <a:ln w="28575">
              <a:solidFill>
                <a:srgbClr val="C00000"/>
              </a:solidFill>
            </a:ln>
          </p:spPr>
        </p:pic>
        <p:pic>
          <p:nvPicPr>
            <p:cNvPr id="116" name="Image 115"/>
            <p:cNvPicPr>
              <a:picLocks noChangeAspect="1"/>
            </p:cNvPicPr>
            <p:nvPr/>
          </p:nvPicPr>
          <p:blipFill rotWithShape="1">
            <a:blip r:embed="rId8"/>
            <a:srcRect l="165" t="15873" r="141" b="2861"/>
            <a:stretch/>
          </p:blipFill>
          <p:spPr>
            <a:xfrm>
              <a:off x="3211563" y="4667785"/>
              <a:ext cx="106162" cy="90000"/>
            </a:xfrm>
            <a:prstGeom prst="rect">
              <a:avLst/>
            </a:prstGeom>
            <a:ln w="28575">
              <a:solidFill>
                <a:srgbClr val="C00000"/>
              </a:solidFill>
            </a:ln>
          </p:spPr>
        </p:pic>
        <p:pic>
          <p:nvPicPr>
            <p:cNvPr id="117" name="Image 116"/>
            <p:cNvPicPr>
              <a:picLocks noChangeAspect="1"/>
            </p:cNvPicPr>
            <p:nvPr/>
          </p:nvPicPr>
          <p:blipFill rotWithShape="1">
            <a:blip r:embed="rId8"/>
            <a:srcRect l="165" t="15873" r="141" b="2861"/>
            <a:stretch/>
          </p:blipFill>
          <p:spPr>
            <a:xfrm>
              <a:off x="3343731" y="4588240"/>
              <a:ext cx="106162" cy="90000"/>
            </a:xfrm>
            <a:prstGeom prst="rect">
              <a:avLst/>
            </a:prstGeom>
            <a:ln w="28575">
              <a:solidFill>
                <a:srgbClr val="C00000"/>
              </a:solidFill>
            </a:ln>
          </p:spPr>
        </p:pic>
        <p:pic>
          <p:nvPicPr>
            <p:cNvPr id="119" name="Image 118"/>
            <p:cNvPicPr>
              <a:picLocks noChangeAspect="1"/>
            </p:cNvPicPr>
            <p:nvPr/>
          </p:nvPicPr>
          <p:blipFill rotWithShape="1">
            <a:blip r:embed="rId8"/>
            <a:srcRect l="165" t="15873" r="141" b="2861"/>
            <a:stretch/>
          </p:blipFill>
          <p:spPr>
            <a:xfrm>
              <a:off x="3669790" y="4577785"/>
              <a:ext cx="106162" cy="90000"/>
            </a:xfrm>
            <a:prstGeom prst="rect">
              <a:avLst/>
            </a:prstGeom>
            <a:ln w="28575">
              <a:solidFill>
                <a:srgbClr val="C00000"/>
              </a:solidFill>
            </a:ln>
          </p:spPr>
        </p:pic>
        <p:pic>
          <p:nvPicPr>
            <p:cNvPr id="121" name="Image 120"/>
            <p:cNvPicPr>
              <a:picLocks noChangeAspect="1"/>
            </p:cNvPicPr>
            <p:nvPr/>
          </p:nvPicPr>
          <p:blipFill rotWithShape="1">
            <a:blip r:embed="rId8"/>
            <a:srcRect l="165" t="15873" r="141" b="2861"/>
            <a:stretch/>
          </p:blipFill>
          <p:spPr>
            <a:xfrm>
              <a:off x="4006330" y="4605765"/>
              <a:ext cx="106162" cy="90000"/>
            </a:xfrm>
            <a:prstGeom prst="rect">
              <a:avLst/>
            </a:prstGeom>
            <a:ln w="28575">
              <a:solidFill>
                <a:srgbClr val="C00000"/>
              </a:solidFill>
            </a:ln>
          </p:spPr>
        </p:pic>
      </p:grpSp>
      <p:sp>
        <p:nvSpPr>
          <p:cNvPr id="7" name="Forme libre 6"/>
          <p:cNvSpPr/>
          <p:nvPr/>
        </p:nvSpPr>
        <p:spPr>
          <a:xfrm>
            <a:off x="9081312" y="1720316"/>
            <a:ext cx="2357437" cy="745331"/>
          </a:xfrm>
          <a:custGeom>
            <a:avLst/>
            <a:gdLst>
              <a:gd name="connsiteX0" fmla="*/ 816769 w 2357437"/>
              <a:gd name="connsiteY0" fmla="*/ 0 h 745331"/>
              <a:gd name="connsiteX1" fmla="*/ 102394 w 2357437"/>
              <a:gd name="connsiteY1" fmla="*/ 71438 h 745331"/>
              <a:gd name="connsiteX2" fmla="*/ 0 w 2357437"/>
              <a:gd name="connsiteY2" fmla="*/ 180975 h 745331"/>
              <a:gd name="connsiteX3" fmla="*/ 126206 w 2357437"/>
              <a:gd name="connsiteY3" fmla="*/ 592931 h 745331"/>
              <a:gd name="connsiteX4" fmla="*/ 540544 w 2357437"/>
              <a:gd name="connsiteY4" fmla="*/ 714375 h 745331"/>
              <a:gd name="connsiteX5" fmla="*/ 926306 w 2357437"/>
              <a:gd name="connsiteY5" fmla="*/ 697706 h 745331"/>
              <a:gd name="connsiteX6" fmla="*/ 1154906 w 2357437"/>
              <a:gd name="connsiteY6" fmla="*/ 631031 h 745331"/>
              <a:gd name="connsiteX7" fmla="*/ 1645444 w 2357437"/>
              <a:gd name="connsiteY7" fmla="*/ 716756 h 745331"/>
              <a:gd name="connsiteX8" fmla="*/ 2219325 w 2357437"/>
              <a:gd name="connsiteY8" fmla="*/ 745331 h 745331"/>
              <a:gd name="connsiteX9" fmla="*/ 2357437 w 2357437"/>
              <a:gd name="connsiteY9" fmla="*/ 533400 h 745331"/>
              <a:gd name="connsiteX10" fmla="*/ 2235994 w 2357437"/>
              <a:gd name="connsiteY10" fmla="*/ 264319 h 745331"/>
              <a:gd name="connsiteX11" fmla="*/ 2095500 w 2357437"/>
              <a:gd name="connsiteY11" fmla="*/ 16669 h 745331"/>
              <a:gd name="connsiteX12" fmla="*/ 1600200 w 2357437"/>
              <a:gd name="connsiteY12" fmla="*/ 11906 h 745331"/>
              <a:gd name="connsiteX13" fmla="*/ 816769 w 2357437"/>
              <a:gd name="connsiteY13" fmla="*/ 0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7437" h="745331">
                <a:moveTo>
                  <a:pt x="816769" y="0"/>
                </a:moveTo>
                <a:lnTo>
                  <a:pt x="102394" y="71438"/>
                </a:lnTo>
                <a:lnTo>
                  <a:pt x="0" y="180975"/>
                </a:lnTo>
                <a:lnTo>
                  <a:pt x="126206" y="592931"/>
                </a:lnTo>
                <a:lnTo>
                  <a:pt x="540544" y="714375"/>
                </a:lnTo>
                <a:lnTo>
                  <a:pt x="926306" y="697706"/>
                </a:lnTo>
                <a:lnTo>
                  <a:pt x="1154906" y="631031"/>
                </a:lnTo>
                <a:lnTo>
                  <a:pt x="1645444" y="716756"/>
                </a:lnTo>
                <a:lnTo>
                  <a:pt x="2219325" y="745331"/>
                </a:lnTo>
                <a:lnTo>
                  <a:pt x="2357437" y="533400"/>
                </a:lnTo>
                <a:lnTo>
                  <a:pt x="2235994" y="264319"/>
                </a:lnTo>
                <a:lnTo>
                  <a:pt x="2095500" y="16669"/>
                </a:lnTo>
                <a:lnTo>
                  <a:pt x="1600200" y="11906"/>
                </a:lnTo>
                <a:lnTo>
                  <a:pt x="816769" y="0"/>
                </a:lnTo>
                <a:close/>
              </a:path>
            </a:pathLst>
          </a:custGeom>
          <a:ln w="38100"/>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changer pneus</a:t>
            </a:r>
            <a:endParaRPr lang="fr-FR" sz="1800" b="1" dirty="0">
              <a:solidFill>
                <a:schemeClr val="bg1"/>
              </a:solidFill>
              <a:latin typeface="Segoe UI" panose="020B0502040204020203" pitchFamily="34" charset="0"/>
              <a:cs typeface="Segoe UI" panose="020B0502040204020203" pitchFamily="34" charset="0"/>
            </a:endParaRPr>
          </a:p>
        </p:txBody>
      </p:sp>
      <p:sp>
        <p:nvSpPr>
          <p:cNvPr id="8" name="Forme libre 7"/>
          <p:cNvSpPr/>
          <p:nvPr/>
        </p:nvSpPr>
        <p:spPr>
          <a:xfrm>
            <a:off x="8749848" y="2267348"/>
            <a:ext cx="2045493" cy="1464469"/>
          </a:xfrm>
          <a:custGeom>
            <a:avLst/>
            <a:gdLst>
              <a:gd name="connsiteX0" fmla="*/ 123825 w 2045493"/>
              <a:gd name="connsiteY0" fmla="*/ 0 h 1464469"/>
              <a:gd name="connsiteX1" fmla="*/ 0 w 2045493"/>
              <a:gd name="connsiteY1" fmla="*/ 159544 h 1464469"/>
              <a:gd name="connsiteX2" fmla="*/ 11906 w 2045493"/>
              <a:gd name="connsiteY2" fmla="*/ 381000 h 1464469"/>
              <a:gd name="connsiteX3" fmla="*/ 64293 w 2045493"/>
              <a:gd name="connsiteY3" fmla="*/ 528637 h 1464469"/>
              <a:gd name="connsiteX4" fmla="*/ 121443 w 2045493"/>
              <a:gd name="connsiteY4" fmla="*/ 628650 h 1464469"/>
              <a:gd name="connsiteX5" fmla="*/ 176212 w 2045493"/>
              <a:gd name="connsiteY5" fmla="*/ 814387 h 1464469"/>
              <a:gd name="connsiteX6" fmla="*/ 214312 w 2045493"/>
              <a:gd name="connsiteY6" fmla="*/ 919162 h 1464469"/>
              <a:gd name="connsiteX7" fmla="*/ 295275 w 2045493"/>
              <a:gd name="connsiteY7" fmla="*/ 966787 h 1464469"/>
              <a:gd name="connsiteX8" fmla="*/ 411956 w 2045493"/>
              <a:gd name="connsiteY8" fmla="*/ 1004887 h 1464469"/>
              <a:gd name="connsiteX9" fmla="*/ 464343 w 2045493"/>
              <a:gd name="connsiteY9" fmla="*/ 1035844 h 1464469"/>
              <a:gd name="connsiteX10" fmla="*/ 471487 w 2045493"/>
              <a:gd name="connsiteY10" fmla="*/ 1123950 h 1464469"/>
              <a:gd name="connsiteX11" fmla="*/ 445293 w 2045493"/>
              <a:gd name="connsiteY11" fmla="*/ 1216819 h 1464469"/>
              <a:gd name="connsiteX12" fmla="*/ 438150 w 2045493"/>
              <a:gd name="connsiteY12" fmla="*/ 1297781 h 1464469"/>
              <a:gd name="connsiteX13" fmla="*/ 481012 w 2045493"/>
              <a:gd name="connsiteY13" fmla="*/ 1388269 h 1464469"/>
              <a:gd name="connsiteX14" fmla="*/ 564356 w 2045493"/>
              <a:gd name="connsiteY14" fmla="*/ 1428750 h 1464469"/>
              <a:gd name="connsiteX15" fmla="*/ 728662 w 2045493"/>
              <a:gd name="connsiteY15" fmla="*/ 1464469 h 1464469"/>
              <a:gd name="connsiteX16" fmla="*/ 857250 w 2045493"/>
              <a:gd name="connsiteY16" fmla="*/ 1450181 h 1464469"/>
              <a:gd name="connsiteX17" fmla="*/ 1040606 w 2045493"/>
              <a:gd name="connsiteY17" fmla="*/ 1447800 h 1464469"/>
              <a:gd name="connsiteX18" fmla="*/ 1062037 w 2045493"/>
              <a:gd name="connsiteY18" fmla="*/ 1447800 h 1464469"/>
              <a:gd name="connsiteX19" fmla="*/ 1195387 w 2045493"/>
              <a:gd name="connsiteY19" fmla="*/ 1421606 h 1464469"/>
              <a:gd name="connsiteX20" fmla="*/ 1321593 w 2045493"/>
              <a:gd name="connsiteY20" fmla="*/ 1393031 h 1464469"/>
              <a:gd name="connsiteX21" fmla="*/ 1345406 w 2045493"/>
              <a:gd name="connsiteY21" fmla="*/ 1383506 h 1464469"/>
              <a:gd name="connsiteX22" fmla="*/ 1452562 w 2045493"/>
              <a:gd name="connsiteY22" fmla="*/ 1369219 h 1464469"/>
              <a:gd name="connsiteX23" fmla="*/ 1478756 w 2045493"/>
              <a:gd name="connsiteY23" fmla="*/ 1371600 h 1464469"/>
              <a:gd name="connsiteX24" fmla="*/ 1612106 w 2045493"/>
              <a:gd name="connsiteY24" fmla="*/ 1378744 h 1464469"/>
              <a:gd name="connsiteX25" fmla="*/ 1769268 w 2045493"/>
              <a:gd name="connsiteY25" fmla="*/ 1385887 h 1464469"/>
              <a:gd name="connsiteX26" fmla="*/ 1800225 w 2045493"/>
              <a:gd name="connsiteY26" fmla="*/ 1385887 h 1464469"/>
              <a:gd name="connsiteX27" fmla="*/ 1905000 w 2045493"/>
              <a:gd name="connsiteY27" fmla="*/ 1378744 h 1464469"/>
              <a:gd name="connsiteX28" fmla="*/ 1926431 w 2045493"/>
              <a:gd name="connsiteY28" fmla="*/ 1376362 h 1464469"/>
              <a:gd name="connsiteX29" fmla="*/ 2007393 w 2045493"/>
              <a:gd name="connsiteY29" fmla="*/ 1302544 h 1464469"/>
              <a:gd name="connsiteX30" fmla="*/ 1995487 w 2045493"/>
              <a:gd name="connsiteY30" fmla="*/ 1171575 h 1464469"/>
              <a:gd name="connsiteX31" fmla="*/ 1959768 w 2045493"/>
              <a:gd name="connsiteY31" fmla="*/ 1078706 h 1464469"/>
              <a:gd name="connsiteX32" fmla="*/ 1914525 w 2045493"/>
              <a:gd name="connsiteY32" fmla="*/ 966787 h 1464469"/>
              <a:gd name="connsiteX33" fmla="*/ 1902618 w 2045493"/>
              <a:gd name="connsiteY33" fmla="*/ 876300 h 1464469"/>
              <a:gd name="connsiteX34" fmla="*/ 1947862 w 2045493"/>
              <a:gd name="connsiteY34" fmla="*/ 790575 h 1464469"/>
              <a:gd name="connsiteX35" fmla="*/ 1995487 w 2045493"/>
              <a:gd name="connsiteY35" fmla="*/ 716756 h 1464469"/>
              <a:gd name="connsiteX36" fmla="*/ 2035968 w 2045493"/>
              <a:gd name="connsiteY36" fmla="*/ 619125 h 1464469"/>
              <a:gd name="connsiteX37" fmla="*/ 2045493 w 2045493"/>
              <a:gd name="connsiteY37" fmla="*/ 538162 h 1464469"/>
              <a:gd name="connsiteX38" fmla="*/ 2033587 w 2045493"/>
              <a:gd name="connsiteY38" fmla="*/ 450056 h 1464469"/>
              <a:gd name="connsiteX39" fmla="*/ 2009775 w 2045493"/>
              <a:gd name="connsiteY39" fmla="*/ 347662 h 1464469"/>
              <a:gd name="connsiteX40" fmla="*/ 1890712 w 2045493"/>
              <a:gd name="connsiteY40" fmla="*/ 283369 h 1464469"/>
              <a:gd name="connsiteX41" fmla="*/ 1757362 w 2045493"/>
              <a:gd name="connsiteY41" fmla="*/ 226219 h 1464469"/>
              <a:gd name="connsiteX42" fmla="*/ 1728787 w 2045493"/>
              <a:gd name="connsiteY42" fmla="*/ 207169 h 1464469"/>
              <a:gd name="connsiteX43" fmla="*/ 1640681 w 2045493"/>
              <a:gd name="connsiteY43" fmla="*/ 169069 h 1464469"/>
              <a:gd name="connsiteX44" fmla="*/ 1535906 w 2045493"/>
              <a:gd name="connsiteY44" fmla="*/ 147637 h 1464469"/>
              <a:gd name="connsiteX45" fmla="*/ 1431131 w 2045493"/>
              <a:gd name="connsiteY45" fmla="*/ 145256 h 1464469"/>
              <a:gd name="connsiteX46" fmla="*/ 1347787 w 2045493"/>
              <a:gd name="connsiteY46" fmla="*/ 171450 h 1464469"/>
              <a:gd name="connsiteX47" fmla="*/ 1328737 w 2045493"/>
              <a:gd name="connsiteY47" fmla="*/ 180975 h 1464469"/>
              <a:gd name="connsiteX48" fmla="*/ 1290637 w 2045493"/>
              <a:gd name="connsiteY48" fmla="*/ 197644 h 1464469"/>
              <a:gd name="connsiteX49" fmla="*/ 1200150 w 2045493"/>
              <a:gd name="connsiteY49" fmla="*/ 235744 h 1464469"/>
              <a:gd name="connsiteX50" fmla="*/ 1112043 w 2045493"/>
              <a:gd name="connsiteY50" fmla="*/ 247650 h 1464469"/>
              <a:gd name="connsiteX51" fmla="*/ 1050131 w 2045493"/>
              <a:gd name="connsiteY51" fmla="*/ 242887 h 1464469"/>
              <a:gd name="connsiteX52" fmla="*/ 1016793 w 2045493"/>
              <a:gd name="connsiteY52" fmla="*/ 242887 h 1464469"/>
              <a:gd name="connsiteX53" fmla="*/ 940593 w 2045493"/>
              <a:gd name="connsiteY53" fmla="*/ 242887 h 1464469"/>
              <a:gd name="connsiteX54" fmla="*/ 914400 w 2045493"/>
              <a:gd name="connsiteY54" fmla="*/ 242887 h 1464469"/>
              <a:gd name="connsiteX55" fmla="*/ 819150 w 2045493"/>
              <a:gd name="connsiteY55" fmla="*/ 228600 h 1464469"/>
              <a:gd name="connsiteX56" fmla="*/ 790575 w 2045493"/>
              <a:gd name="connsiteY56" fmla="*/ 223837 h 1464469"/>
              <a:gd name="connsiteX57" fmla="*/ 728662 w 2045493"/>
              <a:gd name="connsiteY57" fmla="*/ 211931 h 1464469"/>
              <a:gd name="connsiteX58" fmla="*/ 692943 w 2045493"/>
              <a:gd name="connsiteY58" fmla="*/ 204787 h 1464469"/>
              <a:gd name="connsiteX59" fmla="*/ 619125 w 2045493"/>
              <a:gd name="connsiteY59" fmla="*/ 188119 h 1464469"/>
              <a:gd name="connsiteX60" fmla="*/ 514350 w 2045493"/>
              <a:gd name="connsiteY60" fmla="*/ 159544 h 1464469"/>
              <a:gd name="connsiteX61" fmla="*/ 495300 w 2045493"/>
              <a:gd name="connsiteY61" fmla="*/ 152400 h 1464469"/>
              <a:gd name="connsiteX62" fmla="*/ 419100 w 2045493"/>
              <a:gd name="connsiteY62" fmla="*/ 119062 h 1464469"/>
              <a:gd name="connsiteX63" fmla="*/ 400050 w 2045493"/>
              <a:gd name="connsiteY63" fmla="*/ 111919 h 1464469"/>
              <a:gd name="connsiteX64" fmla="*/ 338137 w 2045493"/>
              <a:gd name="connsiteY64" fmla="*/ 83344 h 1464469"/>
              <a:gd name="connsiteX65" fmla="*/ 221456 w 2045493"/>
              <a:gd name="connsiteY65" fmla="*/ 38100 h 1464469"/>
              <a:gd name="connsiteX66" fmla="*/ 123825 w 2045493"/>
              <a:gd name="connsiteY66" fmla="*/ 0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45493" h="1464469">
                <a:moveTo>
                  <a:pt x="123825" y="0"/>
                </a:moveTo>
                <a:lnTo>
                  <a:pt x="0" y="159544"/>
                </a:lnTo>
                <a:lnTo>
                  <a:pt x="11906" y="381000"/>
                </a:lnTo>
                <a:lnTo>
                  <a:pt x="64293" y="528637"/>
                </a:lnTo>
                <a:lnTo>
                  <a:pt x="121443" y="628650"/>
                </a:lnTo>
                <a:lnTo>
                  <a:pt x="176212" y="814387"/>
                </a:lnTo>
                <a:lnTo>
                  <a:pt x="214312" y="919162"/>
                </a:lnTo>
                <a:lnTo>
                  <a:pt x="295275" y="966787"/>
                </a:lnTo>
                <a:lnTo>
                  <a:pt x="411956" y="1004887"/>
                </a:lnTo>
                <a:lnTo>
                  <a:pt x="464343" y="1035844"/>
                </a:lnTo>
                <a:lnTo>
                  <a:pt x="471487" y="1123950"/>
                </a:lnTo>
                <a:lnTo>
                  <a:pt x="445293" y="1216819"/>
                </a:lnTo>
                <a:lnTo>
                  <a:pt x="438150" y="1297781"/>
                </a:lnTo>
                <a:lnTo>
                  <a:pt x="481012" y="1388269"/>
                </a:lnTo>
                <a:lnTo>
                  <a:pt x="564356" y="1428750"/>
                </a:lnTo>
                <a:lnTo>
                  <a:pt x="728662" y="1464469"/>
                </a:lnTo>
                <a:lnTo>
                  <a:pt x="857250" y="1450181"/>
                </a:lnTo>
                <a:lnTo>
                  <a:pt x="1040606" y="1447800"/>
                </a:lnTo>
                <a:lnTo>
                  <a:pt x="1062037" y="1447800"/>
                </a:lnTo>
                <a:lnTo>
                  <a:pt x="1195387" y="1421606"/>
                </a:lnTo>
                <a:lnTo>
                  <a:pt x="1321593" y="1393031"/>
                </a:lnTo>
                <a:lnTo>
                  <a:pt x="1345406" y="1383506"/>
                </a:lnTo>
                <a:lnTo>
                  <a:pt x="1452562" y="1369219"/>
                </a:lnTo>
                <a:lnTo>
                  <a:pt x="1478756" y="1371600"/>
                </a:lnTo>
                <a:lnTo>
                  <a:pt x="1612106" y="1378744"/>
                </a:lnTo>
                <a:lnTo>
                  <a:pt x="1769268" y="1385887"/>
                </a:lnTo>
                <a:lnTo>
                  <a:pt x="1800225" y="1385887"/>
                </a:lnTo>
                <a:lnTo>
                  <a:pt x="1905000" y="1378744"/>
                </a:lnTo>
                <a:lnTo>
                  <a:pt x="1926431" y="1376362"/>
                </a:lnTo>
                <a:lnTo>
                  <a:pt x="2007393" y="1302544"/>
                </a:lnTo>
                <a:lnTo>
                  <a:pt x="1995487" y="1171575"/>
                </a:lnTo>
                <a:lnTo>
                  <a:pt x="1959768" y="1078706"/>
                </a:lnTo>
                <a:lnTo>
                  <a:pt x="1914525" y="966787"/>
                </a:lnTo>
                <a:lnTo>
                  <a:pt x="1902618" y="876300"/>
                </a:lnTo>
                <a:lnTo>
                  <a:pt x="1947862" y="790575"/>
                </a:lnTo>
                <a:lnTo>
                  <a:pt x="1995487" y="716756"/>
                </a:lnTo>
                <a:lnTo>
                  <a:pt x="2035968" y="619125"/>
                </a:lnTo>
                <a:lnTo>
                  <a:pt x="2045493" y="538162"/>
                </a:lnTo>
                <a:lnTo>
                  <a:pt x="2033587" y="450056"/>
                </a:lnTo>
                <a:lnTo>
                  <a:pt x="2009775" y="347662"/>
                </a:lnTo>
                <a:lnTo>
                  <a:pt x="1890712" y="283369"/>
                </a:lnTo>
                <a:lnTo>
                  <a:pt x="1757362" y="226219"/>
                </a:lnTo>
                <a:cubicBezTo>
                  <a:pt x="1728101" y="209150"/>
                  <a:pt x="1728787" y="220577"/>
                  <a:pt x="1728787" y="207169"/>
                </a:cubicBezTo>
                <a:lnTo>
                  <a:pt x="1640681" y="169069"/>
                </a:lnTo>
                <a:lnTo>
                  <a:pt x="1535906" y="147637"/>
                </a:lnTo>
                <a:lnTo>
                  <a:pt x="1431131" y="145256"/>
                </a:lnTo>
                <a:lnTo>
                  <a:pt x="1347787" y="171450"/>
                </a:lnTo>
                <a:lnTo>
                  <a:pt x="1328737" y="180975"/>
                </a:lnTo>
                <a:lnTo>
                  <a:pt x="1290637" y="197644"/>
                </a:lnTo>
                <a:lnTo>
                  <a:pt x="1200150" y="235744"/>
                </a:lnTo>
                <a:lnTo>
                  <a:pt x="1112043" y="247650"/>
                </a:lnTo>
                <a:lnTo>
                  <a:pt x="1050131" y="242887"/>
                </a:lnTo>
                <a:lnTo>
                  <a:pt x="1016793" y="242887"/>
                </a:lnTo>
                <a:lnTo>
                  <a:pt x="940593" y="242887"/>
                </a:lnTo>
                <a:lnTo>
                  <a:pt x="914400" y="242887"/>
                </a:lnTo>
                <a:lnTo>
                  <a:pt x="819150" y="228600"/>
                </a:lnTo>
                <a:cubicBezTo>
                  <a:pt x="795394" y="223320"/>
                  <a:pt x="805036" y="223837"/>
                  <a:pt x="790575" y="223837"/>
                </a:cubicBezTo>
                <a:lnTo>
                  <a:pt x="728662" y="211931"/>
                </a:lnTo>
                <a:cubicBezTo>
                  <a:pt x="695951" y="206899"/>
                  <a:pt x="707043" y="211839"/>
                  <a:pt x="692943" y="204787"/>
                </a:cubicBezTo>
                <a:lnTo>
                  <a:pt x="619125" y="188119"/>
                </a:lnTo>
                <a:lnTo>
                  <a:pt x="514350" y="159544"/>
                </a:lnTo>
                <a:lnTo>
                  <a:pt x="495300" y="152400"/>
                </a:lnTo>
                <a:lnTo>
                  <a:pt x="419100" y="119062"/>
                </a:lnTo>
                <a:lnTo>
                  <a:pt x="400050" y="111919"/>
                </a:lnTo>
                <a:lnTo>
                  <a:pt x="338137" y="83344"/>
                </a:lnTo>
                <a:lnTo>
                  <a:pt x="221456" y="38100"/>
                </a:lnTo>
                <a:lnTo>
                  <a:pt x="123825" y="0"/>
                </a:lnTo>
                <a:close/>
              </a:path>
            </a:pathLst>
          </a:custGeom>
          <a:ln w="38100"/>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Réparer</a:t>
            </a:r>
          </a:p>
          <a:p>
            <a:pPr algn="ctr"/>
            <a:r>
              <a:rPr lang="fr-FR" sz="1400" b="1" dirty="0" smtClean="0">
                <a:solidFill>
                  <a:schemeClr val="bg1"/>
                </a:solidFill>
                <a:latin typeface="Segoe UI" panose="020B0502040204020203" pitchFamily="34" charset="0"/>
                <a:cs typeface="Segoe UI" panose="020B0502040204020203" pitchFamily="34" charset="0"/>
              </a:rPr>
              <a:t>    (feux, freins,</a:t>
            </a:r>
          </a:p>
          <a:p>
            <a:pPr algn="ctr"/>
            <a:r>
              <a:rPr lang="fr-FR" sz="1400" b="1" dirty="0" smtClean="0">
                <a:solidFill>
                  <a:schemeClr val="bg1"/>
                </a:solidFill>
                <a:latin typeface="Segoe UI" panose="020B0502040204020203" pitchFamily="34" charset="0"/>
                <a:cs typeface="Segoe UI" panose="020B0502040204020203" pitchFamily="34" charset="0"/>
              </a:rPr>
              <a:t>    essuie-glace)</a:t>
            </a:r>
            <a:endParaRPr lang="fr-FR" sz="1400" b="1" dirty="0">
              <a:solidFill>
                <a:schemeClr val="bg1"/>
              </a:solidFill>
              <a:latin typeface="Segoe UI" panose="020B0502040204020203" pitchFamily="34" charset="0"/>
              <a:cs typeface="Segoe UI" panose="020B0502040204020203" pitchFamily="34" charset="0"/>
            </a:endParaRPr>
          </a:p>
        </p:txBody>
      </p:sp>
      <p:sp>
        <p:nvSpPr>
          <p:cNvPr id="12" name="Forme libre 11"/>
          <p:cNvSpPr/>
          <p:nvPr/>
        </p:nvSpPr>
        <p:spPr>
          <a:xfrm>
            <a:off x="8082018" y="4209688"/>
            <a:ext cx="1257300" cy="485775"/>
          </a:xfrm>
          <a:custGeom>
            <a:avLst/>
            <a:gdLst>
              <a:gd name="connsiteX0" fmla="*/ 214312 w 1257300"/>
              <a:gd name="connsiteY0" fmla="*/ 4762 h 485775"/>
              <a:gd name="connsiteX1" fmla="*/ 80962 w 1257300"/>
              <a:gd name="connsiteY1" fmla="*/ 104775 h 485775"/>
              <a:gd name="connsiteX2" fmla="*/ 9525 w 1257300"/>
              <a:gd name="connsiteY2" fmla="*/ 252412 h 485775"/>
              <a:gd name="connsiteX3" fmla="*/ 0 w 1257300"/>
              <a:gd name="connsiteY3" fmla="*/ 371475 h 485775"/>
              <a:gd name="connsiteX4" fmla="*/ 14287 w 1257300"/>
              <a:gd name="connsiteY4" fmla="*/ 442912 h 485775"/>
              <a:gd name="connsiteX5" fmla="*/ 180975 w 1257300"/>
              <a:gd name="connsiteY5" fmla="*/ 452437 h 485775"/>
              <a:gd name="connsiteX6" fmla="*/ 323850 w 1257300"/>
              <a:gd name="connsiteY6" fmla="*/ 471487 h 485775"/>
              <a:gd name="connsiteX7" fmla="*/ 481012 w 1257300"/>
              <a:gd name="connsiteY7" fmla="*/ 471487 h 485775"/>
              <a:gd name="connsiteX8" fmla="*/ 628650 w 1257300"/>
              <a:gd name="connsiteY8" fmla="*/ 476250 h 485775"/>
              <a:gd name="connsiteX9" fmla="*/ 814387 w 1257300"/>
              <a:gd name="connsiteY9" fmla="*/ 485775 h 485775"/>
              <a:gd name="connsiteX10" fmla="*/ 1009650 w 1257300"/>
              <a:gd name="connsiteY10" fmla="*/ 481012 h 485775"/>
              <a:gd name="connsiteX11" fmla="*/ 1147762 w 1257300"/>
              <a:gd name="connsiteY11" fmla="*/ 481012 h 485775"/>
              <a:gd name="connsiteX12" fmla="*/ 1257300 w 1257300"/>
              <a:gd name="connsiteY12" fmla="*/ 485775 h 485775"/>
              <a:gd name="connsiteX13" fmla="*/ 1257300 w 1257300"/>
              <a:gd name="connsiteY13" fmla="*/ 328612 h 485775"/>
              <a:gd name="connsiteX14" fmla="*/ 1200150 w 1257300"/>
              <a:gd name="connsiteY14" fmla="*/ 219075 h 485775"/>
              <a:gd name="connsiteX15" fmla="*/ 1081087 w 1257300"/>
              <a:gd name="connsiteY15" fmla="*/ 152400 h 485775"/>
              <a:gd name="connsiteX16" fmla="*/ 928687 w 1257300"/>
              <a:gd name="connsiteY16" fmla="*/ 100012 h 485775"/>
              <a:gd name="connsiteX17" fmla="*/ 709612 w 1257300"/>
              <a:gd name="connsiteY17" fmla="*/ 42862 h 485775"/>
              <a:gd name="connsiteX18" fmla="*/ 519112 w 1257300"/>
              <a:gd name="connsiteY18" fmla="*/ 14287 h 485775"/>
              <a:gd name="connsiteX19" fmla="*/ 319087 w 1257300"/>
              <a:gd name="connsiteY19" fmla="*/ 0 h 485775"/>
              <a:gd name="connsiteX20" fmla="*/ 214312 w 1257300"/>
              <a:gd name="connsiteY20" fmla="*/ 4762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7300" h="485775">
                <a:moveTo>
                  <a:pt x="214312" y="4762"/>
                </a:moveTo>
                <a:lnTo>
                  <a:pt x="80962" y="104775"/>
                </a:lnTo>
                <a:lnTo>
                  <a:pt x="9525" y="252412"/>
                </a:lnTo>
                <a:lnTo>
                  <a:pt x="0" y="371475"/>
                </a:lnTo>
                <a:lnTo>
                  <a:pt x="14287" y="442912"/>
                </a:lnTo>
                <a:lnTo>
                  <a:pt x="180975" y="452437"/>
                </a:lnTo>
                <a:lnTo>
                  <a:pt x="323850" y="471487"/>
                </a:lnTo>
                <a:lnTo>
                  <a:pt x="481012" y="471487"/>
                </a:lnTo>
                <a:lnTo>
                  <a:pt x="628650" y="476250"/>
                </a:lnTo>
                <a:lnTo>
                  <a:pt x="814387" y="485775"/>
                </a:lnTo>
                <a:lnTo>
                  <a:pt x="1009650" y="481012"/>
                </a:lnTo>
                <a:lnTo>
                  <a:pt x="1147762" y="481012"/>
                </a:lnTo>
                <a:lnTo>
                  <a:pt x="1257300" y="485775"/>
                </a:lnTo>
                <a:lnTo>
                  <a:pt x="1257300" y="328612"/>
                </a:lnTo>
                <a:lnTo>
                  <a:pt x="1200150" y="219075"/>
                </a:lnTo>
                <a:lnTo>
                  <a:pt x="1081087" y="152400"/>
                </a:lnTo>
                <a:lnTo>
                  <a:pt x="928687" y="100012"/>
                </a:lnTo>
                <a:lnTo>
                  <a:pt x="709612" y="42862"/>
                </a:lnTo>
                <a:lnTo>
                  <a:pt x="519112" y="14287"/>
                </a:lnTo>
                <a:lnTo>
                  <a:pt x="319087" y="0"/>
                </a:lnTo>
                <a:lnTo>
                  <a:pt x="214312" y="4762"/>
                </a:lnTo>
                <a:close/>
              </a:path>
            </a:pathLst>
          </a:custGeom>
          <a:ln w="38100"/>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fr-FR" sz="1800" b="1" dirty="0">
                <a:solidFill>
                  <a:schemeClr val="bg1"/>
                </a:solidFill>
                <a:latin typeface="Segoe UI" panose="020B0502040204020203" pitchFamily="34" charset="0"/>
                <a:cs typeface="Segoe UI" panose="020B0502040204020203" pitchFamily="34" charset="0"/>
              </a:rPr>
              <a:t>p</a:t>
            </a:r>
            <a:r>
              <a:rPr lang="fr-FR" sz="1800" b="1" dirty="0" smtClean="0">
                <a:solidFill>
                  <a:schemeClr val="bg1"/>
                </a:solidFill>
                <a:latin typeface="Segoe UI" panose="020B0502040204020203" pitchFamily="34" charset="0"/>
                <a:cs typeface="Segoe UI" panose="020B0502040204020203" pitchFamily="34" charset="0"/>
              </a:rPr>
              <a:t>are-brise</a:t>
            </a:r>
            <a:endParaRPr lang="fr-FR" sz="1800" b="1" dirty="0">
              <a:solidFill>
                <a:schemeClr val="bg1"/>
              </a:solidFill>
              <a:latin typeface="Segoe UI" panose="020B0502040204020203" pitchFamily="34" charset="0"/>
              <a:cs typeface="Segoe UI" panose="020B0502040204020203" pitchFamily="34" charset="0"/>
            </a:endParaRPr>
          </a:p>
        </p:txBody>
      </p:sp>
      <p:sp>
        <p:nvSpPr>
          <p:cNvPr id="13" name="Forme libre 12"/>
          <p:cNvSpPr/>
          <p:nvPr/>
        </p:nvSpPr>
        <p:spPr>
          <a:xfrm>
            <a:off x="8100035" y="4662883"/>
            <a:ext cx="1228725" cy="433388"/>
          </a:xfrm>
          <a:custGeom>
            <a:avLst/>
            <a:gdLst>
              <a:gd name="connsiteX0" fmla="*/ 1228725 w 1228725"/>
              <a:gd name="connsiteY0" fmla="*/ 47625 h 433388"/>
              <a:gd name="connsiteX1" fmla="*/ 1119188 w 1228725"/>
              <a:gd name="connsiteY1" fmla="*/ 52388 h 433388"/>
              <a:gd name="connsiteX2" fmla="*/ 981075 w 1228725"/>
              <a:gd name="connsiteY2" fmla="*/ 52388 h 433388"/>
              <a:gd name="connsiteX3" fmla="*/ 852488 w 1228725"/>
              <a:gd name="connsiteY3" fmla="*/ 52388 h 433388"/>
              <a:gd name="connsiteX4" fmla="*/ 695325 w 1228725"/>
              <a:gd name="connsiteY4" fmla="*/ 52388 h 433388"/>
              <a:gd name="connsiteX5" fmla="*/ 519113 w 1228725"/>
              <a:gd name="connsiteY5" fmla="*/ 38100 h 433388"/>
              <a:gd name="connsiteX6" fmla="*/ 371475 w 1228725"/>
              <a:gd name="connsiteY6" fmla="*/ 28575 h 433388"/>
              <a:gd name="connsiteX7" fmla="*/ 238125 w 1228725"/>
              <a:gd name="connsiteY7" fmla="*/ 14288 h 433388"/>
              <a:gd name="connsiteX8" fmla="*/ 147638 w 1228725"/>
              <a:gd name="connsiteY8" fmla="*/ 0 h 433388"/>
              <a:gd name="connsiteX9" fmla="*/ 57150 w 1228725"/>
              <a:gd name="connsiteY9" fmla="*/ 0 h 433388"/>
              <a:gd name="connsiteX10" fmla="*/ 0 w 1228725"/>
              <a:gd name="connsiteY10" fmla="*/ 0 h 433388"/>
              <a:gd name="connsiteX11" fmla="*/ 61913 w 1228725"/>
              <a:gd name="connsiteY11" fmla="*/ 100013 h 433388"/>
              <a:gd name="connsiteX12" fmla="*/ 157163 w 1228725"/>
              <a:gd name="connsiteY12" fmla="*/ 238125 h 433388"/>
              <a:gd name="connsiteX13" fmla="*/ 257175 w 1228725"/>
              <a:gd name="connsiteY13" fmla="*/ 309563 h 433388"/>
              <a:gd name="connsiteX14" fmla="*/ 381000 w 1228725"/>
              <a:gd name="connsiteY14" fmla="*/ 390525 h 433388"/>
              <a:gd name="connsiteX15" fmla="*/ 528638 w 1228725"/>
              <a:gd name="connsiteY15" fmla="*/ 423863 h 433388"/>
              <a:gd name="connsiteX16" fmla="*/ 690563 w 1228725"/>
              <a:gd name="connsiteY16" fmla="*/ 433388 h 433388"/>
              <a:gd name="connsiteX17" fmla="*/ 823913 w 1228725"/>
              <a:gd name="connsiteY17" fmla="*/ 428625 h 433388"/>
              <a:gd name="connsiteX18" fmla="*/ 957263 w 1228725"/>
              <a:gd name="connsiteY18" fmla="*/ 385763 h 433388"/>
              <a:gd name="connsiteX19" fmla="*/ 1095375 w 1228725"/>
              <a:gd name="connsiteY19" fmla="*/ 338138 h 433388"/>
              <a:gd name="connsiteX20" fmla="*/ 1190625 w 1228725"/>
              <a:gd name="connsiteY20" fmla="*/ 252413 h 433388"/>
              <a:gd name="connsiteX21" fmla="*/ 1223963 w 1228725"/>
              <a:gd name="connsiteY21" fmla="*/ 180975 h 433388"/>
              <a:gd name="connsiteX22" fmla="*/ 1228725 w 1228725"/>
              <a:gd name="connsiteY22" fmla="*/ 47625 h 43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28725" h="433388">
                <a:moveTo>
                  <a:pt x="1228725" y="47625"/>
                </a:moveTo>
                <a:lnTo>
                  <a:pt x="1119188" y="52388"/>
                </a:lnTo>
                <a:lnTo>
                  <a:pt x="981075" y="52388"/>
                </a:lnTo>
                <a:lnTo>
                  <a:pt x="852488" y="52388"/>
                </a:lnTo>
                <a:lnTo>
                  <a:pt x="695325" y="52388"/>
                </a:lnTo>
                <a:lnTo>
                  <a:pt x="519113" y="38100"/>
                </a:lnTo>
                <a:lnTo>
                  <a:pt x="371475" y="28575"/>
                </a:lnTo>
                <a:lnTo>
                  <a:pt x="238125" y="14288"/>
                </a:lnTo>
                <a:lnTo>
                  <a:pt x="147638" y="0"/>
                </a:lnTo>
                <a:lnTo>
                  <a:pt x="57150" y="0"/>
                </a:lnTo>
                <a:lnTo>
                  <a:pt x="0" y="0"/>
                </a:lnTo>
                <a:lnTo>
                  <a:pt x="61913" y="100013"/>
                </a:lnTo>
                <a:lnTo>
                  <a:pt x="157163" y="238125"/>
                </a:lnTo>
                <a:lnTo>
                  <a:pt x="257175" y="309563"/>
                </a:lnTo>
                <a:lnTo>
                  <a:pt x="381000" y="390525"/>
                </a:lnTo>
                <a:lnTo>
                  <a:pt x="528638" y="423863"/>
                </a:lnTo>
                <a:lnTo>
                  <a:pt x="690563" y="433388"/>
                </a:lnTo>
                <a:lnTo>
                  <a:pt x="823913" y="428625"/>
                </a:lnTo>
                <a:lnTo>
                  <a:pt x="957263" y="385763"/>
                </a:lnTo>
                <a:lnTo>
                  <a:pt x="1095375" y="338138"/>
                </a:lnTo>
                <a:lnTo>
                  <a:pt x="1190625" y="252413"/>
                </a:lnTo>
                <a:lnTo>
                  <a:pt x="1223963" y="180975"/>
                </a:lnTo>
                <a:lnTo>
                  <a:pt x="1228725" y="47625"/>
                </a:lnTo>
                <a:close/>
              </a:path>
            </a:pathLst>
          </a:custGeom>
          <a:ln w="38100"/>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800" b="1" dirty="0" smtClean="0">
                <a:solidFill>
                  <a:schemeClr val="bg1"/>
                </a:solidFill>
                <a:latin typeface="Segoe UI" panose="020B0502040204020203" pitchFamily="34" charset="0"/>
                <a:cs typeface="Segoe UI" panose="020B0502040204020203" pitchFamily="34" charset="0"/>
              </a:rPr>
              <a:t>klaxon</a:t>
            </a:r>
            <a:endParaRPr lang="fr-FR" sz="1800" b="1" dirty="0">
              <a:solidFill>
                <a:schemeClr val="bg1"/>
              </a:solidFill>
              <a:latin typeface="Segoe UI" panose="020B0502040204020203" pitchFamily="34" charset="0"/>
              <a:cs typeface="Segoe UI" panose="020B0502040204020203" pitchFamily="34" charset="0"/>
            </a:endParaRPr>
          </a:p>
        </p:txBody>
      </p:sp>
      <p:grpSp>
        <p:nvGrpSpPr>
          <p:cNvPr id="9" name="Groupe 8"/>
          <p:cNvGrpSpPr/>
          <p:nvPr/>
        </p:nvGrpSpPr>
        <p:grpSpPr>
          <a:xfrm>
            <a:off x="4295207" y="5477640"/>
            <a:ext cx="7283817" cy="720000"/>
            <a:chOff x="4295207" y="5477640"/>
            <a:chExt cx="7283817" cy="720000"/>
          </a:xfrm>
        </p:grpSpPr>
        <p:pic>
          <p:nvPicPr>
            <p:cNvPr id="83" name="Image 82"/>
            <p:cNvPicPr>
              <a:picLocks noChangeAspect="1"/>
            </p:cNvPicPr>
            <p:nvPr/>
          </p:nvPicPr>
          <p:blipFill>
            <a:blip r:embed="rId9"/>
            <a:stretch>
              <a:fillRect/>
            </a:stretch>
          </p:blipFill>
          <p:spPr>
            <a:xfrm>
              <a:off x="4295207" y="5477640"/>
              <a:ext cx="720000" cy="720000"/>
            </a:xfrm>
            <a:prstGeom prst="rect">
              <a:avLst/>
            </a:prstGeom>
          </p:spPr>
        </p:pic>
        <p:grpSp>
          <p:nvGrpSpPr>
            <p:cNvPr id="92" name="Groupe 91"/>
            <p:cNvGrpSpPr/>
            <p:nvPr/>
          </p:nvGrpSpPr>
          <p:grpSpPr>
            <a:xfrm>
              <a:off x="4978042" y="5483697"/>
              <a:ext cx="6600982" cy="707886"/>
              <a:chOff x="5446442" y="5239319"/>
              <a:chExt cx="6600982" cy="707886"/>
            </a:xfrm>
          </p:grpSpPr>
          <p:sp>
            <p:nvSpPr>
              <p:cNvPr id="94" name="ZoneTexte 93"/>
              <p:cNvSpPr txBox="1"/>
              <p:nvPr/>
            </p:nvSpPr>
            <p:spPr>
              <a:xfrm>
                <a:off x="7428309" y="5239319"/>
                <a:ext cx="4619115" cy="707886"/>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minimum</a:t>
                </a:r>
                <a:r>
                  <a:rPr lang="fr-FR" sz="2000" b="1" dirty="0" smtClean="0">
                    <a:solidFill>
                      <a:srgbClr val="C00000"/>
                    </a:solidFill>
                    <a:latin typeface="Segoe UI" panose="020B0502040204020203" pitchFamily="34" charset="0"/>
                    <a:cs typeface="Segoe UI" panose="020B0502040204020203" pitchFamily="34" charset="0"/>
                    <a:sym typeface="Wingdings" panose="05000000000000000000" pitchFamily="2" charset="2"/>
                  </a:rPr>
                  <a:t> </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d’annotations binaires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p>
              <a:p>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quelques jours</a:t>
                </a:r>
                <a:r>
                  <a:rPr lang="fr-FR" sz="20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 de travail (7h/j</a:t>
                </a:r>
                <a:r>
                  <a:rPr lang="fr-FR" sz="2000" dirty="0">
                    <a:solidFill>
                      <a:srgbClr val="0C4392"/>
                    </a:solidFill>
                    <a:latin typeface="Segoe UI" panose="020B0502040204020203" pitchFamily="34" charset="0"/>
                    <a:cs typeface="Segoe UI" panose="020B0502040204020203" pitchFamily="34" charset="0"/>
                    <a:sym typeface="Wingdings" panose="05000000000000000000" pitchFamily="2" charset="2"/>
                  </a:rPr>
                  <a:t>) </a:t>
                </a:r>
                <a:r>
                  <a:rPr lang="fr-FR" sz="2000" b="1" dirty="0" smtClean="0">
                    <a:solidFill>
                      <a:srgbClr val="00B050"/>
                    </a:solidFill>
                    <a:latin typeface="Segoe UI" panose="020B0502040204020203" pitchFamily="34" charset="0"/>
                    <a:cs typeface="Segoe UI" panose="020B0502040204020203" pitchFamily="34" charset="0"/>
                    <a:sym typeface="Wingdings" panose="05000000000000000000" pitchFamily="2" charset="2"/>
                  </a:rPr>
                  <a:t>??</a:t>
                </a:r>
                <a:endParaRPr lang="fr-FR" sz="2000" dirty="0">
                  <a:solidFill>
                    <a:srgbClr val="00B050"/>
                  </a:solidFill>
                  <a:latin typeface="Segoe UI" panose="020B0502040204020203" pitchFamily="34" charset="0"/>
                  <a:cs typeface="Segoe UI" panose="020B0502040204020203" pitchFamily="34" charset="0"/>
                </a:endParaRPr>
              </a:p>
            </p:txBody>
          </p:sp>
          <p:sp>
            <p:nvSpPr>
              <p:cNvPr id="95" name="ZoneTexte 94"/>
              <p:cNvSpPr txBox="1"/>
              <p:nvPr/>
            </p:nvSpPr>
            <p:spPr>
              <a:xfrm>
                <a:off x="5446442" y="5393207"/>
                <a:ext cx="1981868" cy="400110"/>
              </a:xfrm>
              <a:prstGeom prst="rect">
                <a:avLst/>
              </a:prstGeom>
              <a:noFill/>
            </p:spPr>
            <p:txBody>
              <a:bodyPr wrap="square" rtlCol="0">
                <a:spAutoFit/>
              </a:bodyPr>
              <a:lstStyle/>
              <a:p>
                <a:r>
                  <a:rPr lang="fr-FR" sz="2000" dirty="0" smtClean="0">
                    <a:solidFill>
                      <a:srgbClr val="0C4392"/>
                    </a:solidFill>
                    <a:latin typeface="Segoe UI" panose="020B0502040204020203" pitchFamily="34" charset="0"/>
                    <a:cs typeface="Segoe UI" panose="020B0502040204020203" pitchFamily="34" charset="0"/>
                  </a:rPr>
                  <a:t>5 000 questions</a:t>
                </a:r>
                <a:endParaRPr lang="fr-FR" sz="2000" dirty="0">
                  <a:solidFill>
                    <a:srgbClr val="0C4392"/>
                  </a:solidFill>
                  <a:latin typeface="Segoe UI" panose="020B0502040204020203" pitchFamily="34" charset="0"/>
                  <a:cs typeface="Segoe UI" panose="020B0502040204020203" pitchFamily="34" charset="0"/>
                </a:endParaRPr>
              </a:p>
            </p:txBody>
          </p:sp>
        </p:grpSp>
      </p:grpSp>
      <p:pic>
        <p:nvPicPr>
          <p:cNvPr id="221" name="Image 2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0751" y="1558940"/>
            <a:ext cx="3600000" cy="3600000"/>
          </a:xfrm>
          <a:prstGeom prst="rect">
            <a:avLst/>
          </a:prstGeom>
        </p:spPr>
      </p:pic>
      <p:grpSp>
        <p:nvGrpSpPr>
          <p:cNvPr id="88" name="Groupe 87"/>
          <p:cNvGrpSpPr/>
          <p:nvPr/>
        </p:nvGrpSpPr>
        <p:grpSpPr>
          <a:xfrm>
            <a:off x="959504" y="2859600"/>
            <a:ext cx="1857080" cy="1206630"/>
            <a:chOff x="959504" y="2859600"/>
            <a:chExt cx="1857080" cy="1206630"/>
          </a:xfrm>
        </p:grpSpPr>
        <p:sp>
          <p:nvSpPr>
            <p:cNvPr id="89" name="Pensées 88"/>
            <p:cNvSpPr/>
            <p:nvPr/>
          </p:nvSpPr>
          <p:spPr>
            <a:xfrm>
              <a:off x="959504" y="2859600"/>
              <a:ext cx="1857080" cy="1206630"/>
            </a:xfrm>
            <a:prstGeom prst="cloudCallout">
              <a:avLst>
                <a:gd name="adj1" fmla="val -17062"/>
                <a:gd name="adj2" fmla="val 706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90" name="Image 89"/>
            <p:cNvPicPr>
              <a:picLocks noChangeAspect="1"/>
            </p:cNvPicPr>
            <p:nvPr/>
          </p:nvPicPr>
          <p:blipFill rotWithShape="1">
            <a:blip r:embed="rId10">
              <a:clrChange>
                <a:clrFrom>
                  <a:srgbClr val="FFFFFF"/>
                </a:clrFrom>
                <a:clrTo>
                  <a:srgbClr val="FFFFFF">
                    <a:alpha val="0"/>
                  </a:srgbClr>
                </a:clrTo>
              </a:clrChange>
            </a:blip>
            <a:srcRect l="2759" t="1619" r="8352" b="3190"/>
            <a:stretch/>
          </p:blipFill>
          <p:spPr>
            <a:xfrm>
              <a:off x="1612738" y="3038115"/>
              <a:ext cx="550612" cy="849600"/>
            </a:xfrm>
            <a:prstGeom prst="rect">
              <a:avLst/>
            </a:prstGeom>
          </p:spPr>
        </p:pic>
      </p:grpSp>
      <p:grpSp>
        <p:nvGrpSpPr>
          <p:cNvPr id="93" name="Groupe 92"/>
          <p:cNvGrpSpPr/>
          <p:nvPr/>
        </p:nvGrpSpPr>
        <p:grpSpPr>
          <a:xfrm>
            <a:off x="267234" y="1387405"/>
            <a:ext cx="1857080" cy="1206630"/>
            <a:chOff x="267234" y="1387405"/>
            <a:chExt cx="1857080" cy="1206630"/>
          </a:xfrm>
        </p:grpSpPr>
        <p:sp>
          <p:nvSpPr>
            <p:cNvPr id="97" name="Pensées 96"/>
            <p:cNvSpPr/>
            <p:nvPr/>
          </p:nvSpPr>
          <p:spPr>
            <a:xfrm>
              <a:off x="267234" y="1387405"/>
              <a:ext cx="1857080" cy="1206630"/>
            </a:xfrm>
            <a:prstGeom prst="cloudCallout">
              <a:avLst>
                <a:gd name="adj1" fmla="val 15363"/>
                <a:gd name="adj2" fmla="val 715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b="1" dirty="0" smtClean="0">
                <a:solidFill>
                  <a:schemeClr val="tx1"/>
                </a:solidFill>
                <a:latin typeface="Segoe UI" panose="020B0502040204020203" pitchFamily="34" charset="0"/>
                <a:cs typeface="Segoe UI" panose="020B0502040204020203" pitchFamily="34" charset="0"/>
              </a:endParaRPr>
            </a:p>
          </p:txBody>
        </p:sp>
        <p:pic>
          <p:nvPicPr>
            <p:cNvPr id="99" name="Image 98"/>
            <p:cNvPicPr>
              <a:picLocks noChangeAspect="1"/>
            </p:cNvPicPr>
            <p:nvPr/>
          </p:nvPicPr>
          <p:blipFill rotWithShape="1">
            <a:blip r:embed="rId10">
              <a:clrChange>
                <a:clrFrom>
                  <a:srgbClr val="FFFFFF"/>
                </a:clrFrom>
                <a:clrTo>
                  <a:srgbClr val="FFFFFF">
                    <a:alpha val="0"/>
                  </a:srgbClr>
                </a:clrTo>
              </a:clrChange>
            </a:blip>
            <a:srcRect l="2759" t="1619" r="8352" b="3190"/>
            <a:stretch/>
          </p:blipFill>
          <p:spPr>
            <a:xfrm>
              <a:off x="920468" y="1557556"/>
              <a:ext cx="550612" cy="849600"/>
            </a:xfrm>
            <a:prstGeom prst="rect">
              <a:avLst/>
            </a:prstGeom>
          </p:spPr>
        </p:pic>
      </p:grpSp>
    </p:spTree>
    <p:extLst>
      <p:ext uri="{BB962C8B-B14F-4D97-AF65-F5344CB8AC3E}">
        <p14:creationId xmlns:p14="http://schemas.microsoft.com/office/powerpoint/2010/main" val="2111807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 Proposer un « Clustering Interactif »</a:t>
            </a:r>
            <a:endParaRPr lang="fr-FR" dirty="0"/>
          </a:p>
        </p:txBody>
      </p:sp>
    </p:spTree>
    <p:extLst>
      <p:ext uri="{BB962C8B-B14F-4D97-AF65-F5344CB8AC3E}">
        <p14:creationId xmlns:p14="http://schemas.microsoft.com/office/powerpoint/2010/main" val="50450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45</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5" name="Groupe 84"/>
            <p:cNvGrpSpPr/>
            <p:nvPr/>
          </p:nvGrpSpPr>
          <p:grpSpPr>
            <a:xfrm>
              <a:off x="6661192" y="6308556"/>
              <a:ext cx="2722538" cy="360000"/>
              <a:chOff x="2009536" y="6220063"/>
              <a:chExt cx="2722538" cy="360000"/>
            </a:xfrm>
          </p:grpSpPr>
          <p:sp>
            <p:nvSpPr>
              <p:cNvPr id="87" name="Rectangle 8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8" name="Rectangle 87"/>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86" name="Image 85"/>
            <p:cNvPicPr>
              <a:picLocks noChangeAspect="1"/>
            </p:cNvPicPr>
            <p:nvPr/>
          </p:nvPicPr>
          <p:blipFill rotWithShape="1">
            <a:blip r:embed="rId4"/>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083405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46</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24" name="Groupe 23"/>
          <p:cNvGrpSpPr/>
          <p:nvPr/>
        </p:nvGrpSpPr>
        <p:grpSpPr>
          <a:xfrm>
            <a:off x="6401498" y="6308556"/>
            <a:ext cx="2722538" cy="360000"/>
            <a:chOff x="6661192" y="6308556"/>
            <a:chExt cx="2722538" cy="360000"/>
          </a:xfrm>
        </p:grpSpPr>
        <p:grpSp>
          <p:nvGrpSpPr>
            <p:cNvPr id="25" name="Groupe 24"/>
            <p:cNvGrpSpPr/>
            <p:nvPr/>
          </p:nvGrpSpPr>
          <p:grpSpPr>
            <a:xfrm>
              <a:off x="6661192" y="6308556"/>
              <a:ext cx="2722538" cy="360000"/>
              <a:chOff x="2009536" y="6220063"/>
              <a:chExt cx="2722538" cy="360000"/>
            </a:xfrm>
          </p:grpSpPr>
          <p:sp>
            <p:nvSpPr>
              <p:cNvPr id="27" name="Rectangle 26"/>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26" name="Image 25"/>
            <p:cNvPicPr>
              <a:picLocks noChangeAspect="1"/>
            </p:cNvPicPr>
            <p:nvPr/>
          </p:nvPicPr>
          <p:blipFill rotWithShape="1">
            <a:blip r:embed="rId8"/>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12205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47</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0"/>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1"/>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2"/>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6401498" y="6308556"/>
            <a:ext cx="2722538" cy="360000"/>
            <a:chOff x="6661192" y="6308556"/>
            <a:chExt cx="2722538" cy="360000"/>
          </a:xfrm>
        </p:grpSpPr>
        <p:grpSp>
          <p:nvGrpSpPr>
            <p:cNvPr id="38" name="Groupe 37"/>
            <p:cNvGrpSpPr/>
            <p:nvPr/>
          </p:nvGrpSpPr>
          <p:grpSpPr>
            <a:xfrm>
              <a:off x="6661192" y="6308556"/>
              <a:ext cx="2722538" cy="360000"/>
              <a:chOff x="2009536" y="6220063"/>
              <a:chExt cx="2722538" cy="360000"/>
            </a:xfrm>
          </p:grpSpPr>
          <p:sp>
            <p:nvSpPr>
              <p:cNvPr id="40" name="Rectangle 39"/>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1" name="Rectangle 40"/>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39" name="Image 38"/>
            <p:cNvPicPr>
              <a:picLocks noChangeAspect="1"/>
            </p:cNvPicPr>
            <p:nvPr/>
          </p:nvPicPr>
          <p:blipFill rotWithShape="1">
            <a:blip r:embed="rId13"/>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449023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a:t>
            </a:r>
            <a:r>
              <a:rPr lang="fr-FR" dirty="0"/>
              <a:t>. Proposer un « Clustering Interactif »</a:t>
            </a:r>
          </a:p>
        </p:txBody>
      </p:sp>
      <p:sp>
        <p:nvSpPr>
          <p:cNvPr id="20" name="Espace réservé du numéro de diapositive 4"/>
          <p:cNvSpPr>
            <a:spLocks noGrp="1"/>
          </p:cNvSpPr>
          <p:nvPr>
            <p:ph type="sldNum" sz="quarter" idx="12"/>
          </p:nvPr>
        </p:nvSpPr>
        <p:spPr/>
        <p:txBody>
          <a:bodyPr/>
          <a:lstStyle/>
          <a:p>
            <a:fld id="{0B167A8D-1753-467B-8CBB-93FC469C016E}" type="slidenum">
              <a:rPr lang="fr-FR" smtClean="0"/>
              <a:t>48</a:t>
            </a:fld>
            <a:endParaRPr lang="fr-FR" dirty="0"/>
          </a:p>
        </p:txBody>
      </p:sp>
      <p:sp>
        <p:nvSpPr>
          <p:cNvPr id="3" name="Espace réservé du texte 2"/>
          <p:cNvSpPr>
            <a:spLocks noGrp="1"/>
          </p:cNvSpPr>
          <p:nvPr>
            <p:ph type="body" sz="quarter" idx="14"/>
          </p:nvPr>
        </p:nvSpPr>
        <p:spPr/>
        <p:txBody>
          <a:bodyPr/>
          <a:lstStyle/>
          <a:p>
            <a:r>
              <a:rPr lang="fr-FR" dirty="0" smtClean="0"/>
              <a:t>Méthode d’exploration itérative basée sur l’annotation de contraintes</a:t>
            </a:r>
            <a:endParaRPr lang="fr-FR" dirty="0"/>
          </a:p>
        </p:txBody>
      </p:sp>
      <p:pic>
        <p:nvPicPr>
          <p:cNvPr id="28" name="Image 27"/>
          <p:cNvPicPr>
            <a:picLocks noChangeAspect="1"/>
          </p:cNvPicPr>
          <p:nvPr/>
        </p:nvPicPr>
        <p:blipFill>
          <a:blip r:embed="rId2"/>
          <a:stretch>
            <a:fillRect/>
          </a:stretch>
        </p:blipFill>
        <p:spPr>
          <a:xfrm>
            <a:off x="1898007" y="1469091"/>
            <a:ext cx="8878585" cy="1867054"/>
          </a:xfrm>
          <a:prstGeom prst="rect">
            <a:avLst/>
          </a:prstGeom>
        </p:spPr>
      </p:pic>
      <p:grpSp>
        <p:nvGrpSpPr>
          <p:cNvPr id="43" name="Groupe 42"/>
          <p:cNvGrpSpPr/>
          <p:nvPr/>
        </p:nvGrpSpPr>
        <p:grpSpPr>
          <a:xfrm>
            <a:off x="9298179" y="6308556"/>
            <a:ext cx="2554890" cy="360000"/>
            <a:chOff x="2009536" y="6220063"/>
            <a:chExt cx="2554890" cy="360000"/>
          </a:xfrm>
        </p:grpSpPr>
        <p:sp>
          <p:nvSpPr>
            <p:cNvPr id="44" name="Rectangle 43"/>
            <p:cNvSpPr/>
            <p:nvPr/>
          </p:nvSpPr>
          <p:spPr>
            <a:xfrm>
              <a:off x="2009536" y="6220063"/>
              <a:ext cx="255488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6" name="Rectangle 45"/>
            <p:cNvSpPr/>
            <p:nvPr/>
          </p:nvSpPr>
          <p:spPr>
            <a:xfrm>
              <a:off x="2419656" y="6222529"/>
              <a:ext cx="214477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Schild</a:t>
              </a:r>
              <a:r>
                <a:rPr lang="en-US" sz="1400" dirty="0" smtClean="0">
                  <a:solidFill>
                    <a:schemeClr val="accent3"/>
                  </a:solidFill>
                </a:rPr>
                <a:t> et al. (2022, IJDWM)</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7" name="Rectangle 46"/>
          <p:cNvSpPr/>
          <p:nvPr/>
        </p:nvSpPr>
        <p:spPr>
          <a:xfrm>
            <a:off x="9456659" y="4661557"/>
            <a:ext cx="957627" cy="14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a:t>
            </a:r>
            <a:endParaRPr lang="fr-FR" sz="2000" b="1" dirty="0">
              <a:solidFill>
                <a:schemeClr val="tx1"/>
              </a:solidFill>
              <a:latin typeface="Segoe UI" panose="020B0502040204020203" pitchFamily="34" charset="0"/>
              <a:cs typeface="Segoe UI" panose="020B0502040204020203" pitchFamily="34" charset="0"/>
            </a:endParaRPr>
          </a:p>
        </p:txBody>
      </p:sp>
      <p:grpSp>
        <p:nvGrpSpPr>
          <p:cNvPr id="48" name="Groupe 47"/>
          <p:cNvGrpSpPr/>
          <p:nvPr/>
        </p:nvGrpSpPr>
        <p:grpSpPr>
          <a:xfrm>
            <a:off x="821531" y="4260965"/>
            <a:ext cx="1440000" cy="1840592"/>
            <a:chOff x="821531" y="4451465"/>
            <a:chExt cx="1440000" cy="1840592"/>
          </a:xfrm>
        </p:grpSpPr>
        <p:pic>
          <p:nvPicPr>
            <p:cNvPr id="49" name="Imag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531" y="4852057"/>
              <a:ext cx="1440000" cy="1440000"/>
            </a:xfrm>
            <a:prstGeom prst="rect">
              <a:avLst/>
            </a:prstGeom>
          </p:spPr>
        </p:pic>
        <p:pic>
          <p:nvPicPr>
            <p:cNvPr id="50" name="Image 49"/>
            <p:cNvPicPr>
              <a:picLocks noChangeAspect="1"/>
            </p:cNvPicPr>
            <p:nvPr/>
          </p:nvPicPr>
          <p:blipFill>
            <a:blip r:embed="rId5"/>
            <a:stretch>
              <a:fillRect/>
            </a:stretch>
          </p:blipFill>
          <p:spPr>
            <a:xfrm>
              <a:off x="1319221" y="4451465"/>
              <a:ext cx="444620" cy="374161"/>
            </a:xfrm>
            <a:prstGeom prst="rect">
              <a:avLst/>
            </a:prstGeom>
          </p:spPr>
        </p:pic>
      </p:grpSp>
      <p:grpSp>
        <p:nvGrpSpPr>
          <p:cNvPr id="51" name="Groupe 50"/>
          <p:cNvGrpSpPr/>
          <p:nvPr/>
        </p:nvGrpSpPr>
        <p:grpSpPr>
          <a:xfrm>
            <a:off x="2261531" y="4385905"/>
            <a:ext cx="1440000" cy="1715652"/>
            <a:chOff x="2261531" y="4576405"/>
            <a:chExt cx="1440000" cy="1715652"/>
          </a:xfrm>
        </p:grpSpPr>
        <p:pic>
          <p:nvPicPr>
            <p:cNvPr id="52" name="Image 51"/>
            <p:cNvPicPr>
              <a:picLocks noChangeAspect="1"/>
            </p:cNvPicPr>
            <p:nvPr/>
          </p:nvPicPr>
          <p:blipFill>
            <a:blip r:embed="rId6"/>
            <a:stretch>
              <a:fillRect/>
            </a:stretch>
          </p:blipFill>
          <p:spPr>
            <a:xfrm>
              <a:off x="2261531" y="4852057"/>
              <a:ext cx="1440000" cy="1440000"/>
            </a:xfrm>
            <a:prstGeom prst="rect">
              <a:avLst/>
            </a:prstGeom>
          </p:spPr>
        </p:pic>
        <p:pic>
          <p:nvPicPr>
            <p:cNvPr id="53" name="Image 52"/>
            <p:cNvPicPr>
              <a:picLocks noChangeAspect="1"/>
            </p:cNvPicPr>
            <p:nvPr/>
          </p:nvPicPr>
          <p:blipFill rotWithShape="1">
            <a:blip r:embed="rId7"/>
            <a:srcRect t="3269" b="10200"/>
            <a:stretch/>
          </p:blipFill>
          <p:spPr>
            <a:xfrm>
              <a:off x="2547843" y="4576405"/>
              <a:ext cx="867375" cy="233362"/>
            </a:xfrm>
            <a:prstGeom prst="rect">
              <a:avLst/>
            </a:prstGeom>
          </p:spPr>
        </p:pic>
      </p:grpSp>
      <p:grpSp>
        <p:nvGrpSpPr>
          <p:cNvPr id="54" name="Groupe 53"/>
          <p:cNvGrpSpPr/>
          <p:nvPr/>
        </p:nvGrpSpPr>
        <p:grpSpPr>
          <a:xfrm>
            <a:off x="3701531" y="4393047"/>
            <a:ext cx="1437564" cy="1708510"/>
            <a:chOff x="3701531" y="4583547"/>
            <a:chExt cx="1437564" cy="1708510"/>
          </a:xfrm>
        </p:grpSpPr>
        <p:pic>
          <p:nvPicPr>
            <p:cNvPr id="55" name="Image 54"/>
            <p:cNvPicPr>
              <a:picLocks noChangeAspect="1"/>
            </p:cNvPicPr>
            <p:nvPr/>
          </p:nvPicPr>
          <p:blipFill>
            <a:blip r:embed="rId8"/>
            <a:stretch>
              <a:fillRect/>
            </a:stretch>
          </p:blipFill>
          <p:spPr>
            <a:xfrm>
              <a:off x="3701531" y="4852057"/>
              <a:ext cx="1437564" cy="1440000"/>
            </a:xfrm>
            <a:prstGeom prst="rect">
              <a:avLst/>
            </a:prstGeom>
          </p:spPr>
        </p:pic>
        <p:pic>
          <p:nvPicPr>
            <p:cNvPr id="56" name="Image 55"/>
            <p:cNvPicPr>
              <a:picLocks noChangeAspect="1"/>
            </p:cNvPicPr>
            <p:nvPr/>
          </p:nvPicPr>
          <p:blipFill rotWithShape="1">
            <a:blip r:embed="rId9"/>
            <a:srcRect t="4153" b="11965"/>
            <a:stretch/>
          </p:blipFill>
          <p:spPr>
            <a:xfrm>
              <a:off x="3986625" y="4583547"/>
              <a:ext cx="867375" cy="226220"/>
            </a:xfrm>
            <a:prstGeom prst="rect">
              <a:avLst/>
            </a:prstGeom>
          </p:spPr>
        </p:pic>
      </p:grpSp>
      <p:grpSp>
        <p:nvGrpSpPr>
          <p:cNvPr id="57" name="Groupe 56"/>
          <p:cNvGrpSpPr/>
          <p:nvPr/>
        </p:nvGrpSpPr>
        <p:grpSpPr>
          <a:xfrm>
            <a:off x="10414287" y="4260965"/>
            <a:ext cx="1440000" cy="1840592"/>
            <a:chOff x="10414287" y="4451465"/>
            <a:chExt cx="1440000" cy="1840592"/>
          </a:xfrm>
        </p:grpSpPr>
        <p:pic>
          <p:nvPicPr>
            <p:cNvPr id="58" name="Image 57"/>
            <p:cNvPicPr>
              <a:picLocks noChangeAspect="1"/>
            </p:cNvPicPr>
            <p:nvPr/>
          </p:nvPicPr>
          <p:blipFill>
            <a:blip r:embed="rId10"/>
            <a:stretch>
              <a:fillRect/>
            </a:stretch>
          </p:blipFill>
          <p:spPr>
            <a:xfrm>
              <a:off x="10414287" y="4852057"/>
              <a:ext cx="1440000" cy="1440000"/>
            </a:xfrm>
            <a:prstGeom prst="rect">
              <a:avLst/>
            </a:prstGeom>
          </p:spPr>
        </p:pic>
        <p:pic>
          <p:nvPicPr>
            <p:cNvPr id="59" name="Image 58"/>
            <p:cNvPicPr>
              <a:picLocks noChangeAspect="1"/>
            </p:cNvPicPr>
            <p:nvPr/>
          </p:nvPicPr>
          <p:blipFill>
            <a:blip r:embed="rId11"/>
            <a:stretch>
              <a:fillRect/>
            </a:stretch>
          </p:blipFill>
          <p:spPr>
            <a:xfrm>
              <a:off x="10910762" y="4451465"/>
              <a:ext cx="447050" cy="371732"/>
            </a:xfrm>
            <a:prstGeom prst="rect">
              <a:avLst/>
            </a:prstGeom>
          </p:spPr>
        </p:pic>
      </p:grpSp>
      <p:grpSp>
        <p:nvGrpSpPr>
          <p:cNvPr id="60" name="Groupe 59"/>
          <p:cNvGrpSpPr/>
          <p:nvPr/>
        </p:nvGrpSpPr>
        <p:grpSpPr>
          <a:xfrm>
            <a:off x="5141531" y="4384561"/>
            <a:ext cx="1437564" cy="1716996"/>
            <a:chOff x="5141531" y="4575061"/>
            <a:chExt cx="1437564" cy="1716996"/>
          </a:xfrm>
        </p:grpSpPr>
        <p:pic>
          <p:nvPicPr>
            <p:cNvPr id="61" name="Image 60"/>
            <p:cNvPicPr>
              <a:picLocks noChangeAspect="1"/>
            </p:cNvPicPr>
            <p:nvPr/>
          </p:nvPicPr>
          <p:blipFill>
            <a:blip r:embed="rId12"/>
            <a:stretch>
              <a:fillRect/>
            </a:stretch>
          </p:blipFill>
          <p:spPr>
            <a:xfrm>
              <a:off x="5141531" y="4852057"/>
              <a:ext cx="1437564" cy="1440000"/>
            </a:xfrm>
            <a:prstGeom prst="rect">
              <a:avLst/>
            </a:prstGeom>
          </p:spPr>
        </p:pic>
        <p:pic>
          <p:nvPicPr>
            <p:cNvPr id="62" name="Image 61"/>
            <p:cNvPicPr>
              <a:picLocks noChangeAspect="1"/>
            </p:cNvPicPr>
            <p:nvPr/>
          </p:nvPicPr>
          <p:blipFill rotWithShape="1">
            <a:blip r:embed="rId13"/>
            <a:srcRect t="3269" b="10200"/>
            <a:stretch/>
          </p:blipFill>
          <p:spPr>
            <a:xfrm>
              <a:off x="5426625" y="4575061"/>
              <a:ext cx="867375" cy="233362"/>
            </a:xfrm>
            <a:prstGeom prst="rect">
              <a:avLst/>
            </a:prstGeom>
          </p:spPr>
        </p:pic>
      </p:grpSp>
      <p:grpSp>
        <p:nvGrpSpPr>
          <p:cNvPr id="63" name="Groupe 62"/>
          <p:cNvGrpSpPr/>
          <p:nvPr/>
        </p:nvGrpSpPr>
        <p:grpSpPr>
          <a:xfrm>
            <a:off x="6579095" y="4384561"/>
            <a:ext cx="1440000" cy="1716996"/>
            <a:chOff x="6579095" y="4575061"/>
            <a:chExt cx="1440000" cy="1716996"/>
          </a:xfrm>
        </p:grpSpPr>
        <p:pic>
          <p:nvPicPr>
            <p:cNvPr id="64" name="Image 63"/>
            <p:cNvPicPr>
              <a:picLocks noChangeAspect="1"/>
            </p:cNvPicPr>
            <p:nvPr/>
          </p:nvPicPr>
          <p:blipFill>
            <a:blip r:embed="rId14"/>
            <a:stretch>
              <a:fillRect/>
            </a:stretch>
          </p:blipFill>
          <p:spPr>
            <a:xfrm>
              <a:off x="6579095" y="4852057"/>
              <a:ext cx="1440000" cy="1440000"/>
            </a:xfrm>
            <a:prstGeom prst="rect">
              <a:avLst/>
            </a:prstGeom>
          </p:spPr>
        </p:pic>
        <p:pic>
          <p:nvPicPr>
            <p:cNvPr id="65" name="Image 64"/>
            <p:cNvPicPr>
              <a:picLocks noChangeAspect="1"/>
            </p:cNvPicPr>
            <p:nvPr/>
          </p:nvPicPr>
          <p:blipFill rotWithShape="1">
            <a:blip r:embed="rId7"/>
            <a:srcRect t="3269" b="10200"/>
            <a:stretch/>
          </p:blipFill>
          <p:spPr>
            <a:xfrm>
              <a:off x="6865407" y="4575061"/>
              <a:ext cx="867375" cy="233362"/>
            </a:xfrm>
            <a:prstGeom prst="rect">
              <a:avLst/>
            </a:prstGeom>
          </p:spPr>
        </p:pic>
      </p:grpSp>
      <p:grpSp>
        <p:nvGrpSpPr>
          <p:cNvPr id="66" name="Groupe 65"/>
          <p:cNvGrpSpPr/>
          <p:nvPr/>
        </p:nvGrpSpPr>
        <p:grpSpPr>
          <a:xfrm>
            <a:off x="8017878" y="4393047"/>
            <a:ext cx="1438781" cy="1708510"/>
            <a:chOff x="8017878" y="4583547"/>
            <a:chExt cx="1438781" cy="1708510"/>
          </a:xfrm>
        </p:grpSpPr>
        <p:pic>
          <p:nvPicPr>
            <p:cNvPr id="67" name="Image 66"/>
            <p:cNvPicPr>
              <a:picLocks noChangeAspect="1"/>
            </p:cNvPicPr>
            <p:nvPr/>
          </p:nvPicPr>
          <p:blipFill>
            <a:blip r:embed="rId15"/>
            <a:stretch>
              <a:fillRect/>
            </a:stretch>
          </p:blipFill>
          <p:spPr>
            <a:xfrm>
              <a:off x="8017878" y="4853276"/>
              <a:ext cx="1438781" cy="1438781"/>
            </a:xfrm>
            <a:prstGeom prst="rect">
              <a:avLst/>
            </a:prstGeom>
          </p:spPr>
        </p:pic>
        <p:pic>
          <p:nvPicPr>
            <p:cNvPr id="68" name="Image 67"/>
            <p:cNvPicPr>
              <a:picLocks noChangeAspect="1"/>
            </p:cNvPicPr>
            <p:nvPr/>
          </p:nvPicPr>
          <p:blipFill rotWithShape="1">
            <a:blip r:embed="rId9"/>
            <a:srcRect t="4153" b="11965"/>
            <a:stretch/>
          </p:blipFill>
          <p:spPr>
            <a:xfrm>
              <a:off x="8303580" y="4583547"/>
              <a:ext cx="867375" cy="226220"/>
            </a:xfrm>
            <a:prstGeom prst="rect">
              <a:avLst/>
            </a:prstGeom>
          </p:spPr>
        </p:pic>
      </p:grpSp>
      <p:cxnSp>
        <p:nvCxnSpPr>
          <p:cNvPr id="69" name="Connecteur droit 68"/>
          <p:cNvCxnSpPr/>
          <p:nvPr/>
        </p:nvCxnSpPr>
        <p:spPr>
          <a:xfrm flipV="1">
            <a:off x="3701531"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V="1">
            <a:off x="8023708"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V="1">
            <a:off x="10414286" y="4301557"/>
            <a:ext cx="0" cy="1800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3" name="Groupe 82"/>
          <p:cNvGrpSpPr/>
          <p:nvPr/>
        </p:nvGrpSpPr>
        <p:grpSpPr>
          <a:xfrm>
            <a:off x="10414285" y="3532272"/>
            <a:ext cx="1438783" cy="734997"/>
            <a:chOff x="10414285" y="3532272"/>
            <a:chExt cx="1438783" cy="734997"/>
          </a:xfrm>
        </p:grpSpPr>
        <p:sp>
          <p:nvSpPr>
            <p:cNvPr id="75" name="Accolade fermante 74"/>
            <p:cNvSpPr/>
            <p:nvPr/>
          </p:nvSpPr>
          <p:spPr>
            <a:xfrm rot="16200000">
              <a:off x="11041479" y="3455680"/>
              <a:ext cx="184396" cy="143878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6" name="Rectangle 75"/>
            <p:cNvSpPr/>
            <p:nvPr/>
          </p:nvSpPr>
          <p:spPr>
            <a:xfrm>
              <a:off x="10414285" y="3532272"/>
              <a:ext cx="1438783"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Final</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2" name="Groupe 81"/>
          <p:cNvGrpSpPr/>
          <p:nvPr/>
        </p:nvGrpSpPr>
        <p:grpSpPr>
          <a:xfrm>
            <a:off x="8017878" y="3532272"/>
            <a:ext cx="2396409" cy="725776"/>
            <a:chOff x="8017878" y="3532272"/>
            <a:chExt cx="2396409" cy="725776"/>
          </a:xfrm>
        </p:grpSpPr>
        <p:sp>
          <p:nvSpPr>
            <p:cNvPr id="74" name="Accolade fermante 73"/>
            <p:cNvSpPr/>
            <p:nvPr/>
          </p:nvSpPr>
          <p:spPr>
            <a:xfrm rot="16200000">
              <a:off x="9123884" y="2967646"/>
              <a:ext cx="184396" cy="2396408"/>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Rectangle 76"/>
            <p:cNvSpPr/>
            <p:nvPr/>
          </p:nvSpPr>
          <p:spPr>
            <a:xfrm>
              <a:off x="8017879" y="3532272"/>
              <a:ext cx="2396408" cy="496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79" name="Groupe 78"/>
          <p:cNvGrpSpPr/>
          <p:nvPr/>
        </p:nvGrpSpPr>
        <p:grpSpPr>
          <a:xfrm>
            <a:off x="3701531" y="3537051"/>
            <a:ext cx="4316349" cy="722215"/>
            <a:chOff x="3701531" y="3537051"/>
            <a:chExt cx="4316349" cy="722215"/>
          </a:xfrm>
        </p:grpSpPr>
        <p:sp>
          <p:nvSpPr>
            <p:cNvPr id="73" name="Accolade fermante 72"/>
            <p:cNvSpPr/>
            <p:nvPr/>
          </p:nvSpPr>
          <p:spPr>
            <a:xfrm rot="16200000">
              <a:off x="5770001" y="2011387"/>
              <a:ext cx="184396" cy="4311362"/>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Rectangle 77"/>
            <p:cNvSpPr/>
            <p:nvPr/>
          </p:nvSpPr>
          <p:spPr>
            <a:xfrm>
              <a:off x="3701531" y="3537051"/>
              <a:ext cx="4316347"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Itération 1</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1" name="Groupe 80"/>
          <p:cNvGrpSpPr/>
          <p:nvPr/>
        </p:nvGrpSpPr>
        <p:grpSpPr>
          <a:xfrm>
            <a:off x="821532" y="3537051"/>
            <a:ext cx="2880000" cy="722216"/>
            <a:chOff x="821532" y="3537051"/>
            <a:chExt cx="2880000" cy="722216"/>
          </a:xfrm>
        </p:grpSpPr>
        <p:sp>
          <p:nvSpPr>
            <p:cNvPr id="72" name="Accolade fermante 71"/>
            <p:cNvSpPr/>
            <p:nvPr/>
          </p:nvSpPr>
          <p:spPr>
            <a:xfrm rot="16200000">
              <a:off x="2176757" y="2734491"/>
              <a:ext cx="184396" cy="2865155"/>
            </a:xfrm>
            <a:prstGeom prst="rightBrace">
              <a:avLst>
                <a:gd name="adj1" fmla="val 2109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Rectangle 79"/>
            <p:cNvSpPr/>
            <p:nvPr/>
          </p:nvSpPr>
          <p:spPr>
            <a:xfrm>
              <a:off x="821532" y="3537051"/>
              <a:ext cx="2879998" cy="4920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Segoe UI" panose="020B0502040204020203" pitchFamily="34" charset="0"/>
                  <a:cs typeface="Segoe UI" panose="020B0502040204020203" pitchFamily="34" charset="0"/>
                </a:rPr>
                <a:t>Initialisation</a:t>
              </a:r>
              <a:endParaRPr lang="fr-FR" sz="2000" b="1" dirty="0">
                <a:solidFill>
                  <a:schemeClr val="tx1"/>
                </a:solidFill>
                <a:latin typeface="Segoe UI" panose="020B0502040204020203" pitchFamily="34" charset="0"/>
                <a:cs typeface="Segoe UI" panose="020B0502040204020203" pitchFamily="34" charset="0"/>
              </a:endParaRPr>
            </a:p>
          </p:txBody>
        </p:sp>
      </p:grpSp>
      <p:grpSp>
        <p:nvGrpSpPr>
          <p:cNvPr id="84" name="Groupe 83"/>
          <p:cNvGrpSpPr/>
          <p:nvPr/>
        </p:nvGrpSpPr>
        <p:grpSpPr>
          <a:xfrm>
            <a:off x="6401498" y="6308556"/>
            <a:ext cx="2722538" cy="360000"/>
            <a:chOff x="6661192" y="6308556"/>
            <a:chExt cx="2722538" cy="360000"/>
          </a:xfrm>
        </p:grpSpPr>
        <p:grpSp>
          <p:nvGrpSpPr>
            <p:cNvPr id="87" name="Groupe 86"/>
            <p:cNvGrpSpPr/>
            <p:nvPr/>
          </p:nvGrpSpPr>
          <p:grpSpPr>
            <a:xfrm>
              <a:off x="6661192" y="6308556"/>
              <a:ext cx="2722538" cy="360000"/>
              <a:chOff x="2009536" y="6220063"/>
              <a:chExt cx="2722538" cy="360000"/>
            </a:xfrm>
          </p:grpSpPr>
          <p:sp>
            <p:nvSpPr>
              <p:cNvPr id="91" name="Rectangle 90"/>
              <p:cNvSpPr/>
              <p:nvPr/>
            </p:nvSpPr>
            <p:spPr>
              <a:xfrm>
                <a:off x="2009536" y="6220063"/>
                <a:ext cx="2722538" cy="360000"/>
              </a:xfrm>
              <a:prstGeom prst="rect">
                <a:avLst/>
              </a:prstGeom>
              <a:noFill/>
              <a:ln>
                <a:solidFill>
                  <a:srgbClr val="8CA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92" name="Rectangle 91"/>
              <p:cNvSpPr/>
              <p:nvPr/>
            </p:nvSpPr>
            <p:spPr>
              <a:xfrm>
                <a:off x="2352974" y="6222529"/>
                <a:ext cx="2379100"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rgbClr val="8CAFBF"/>
                    </a:solidFill>
                  </a:rPr>
                  <a:t>Détails techniques en annexes</a:t>
                </a:r>
                <a:endParaRPr lang="fr-FR" sz="1400" dirty="0">
                  <a:solidFill>
                    <a:srgbClr val="8CAFBF"/>
                  </a:solidFill>
                  <a:latin typeface="Segoe UI" panose="020B0502040204020203" pitchFamily="34" charset="0"/>
                  <a:cs typeface="Segoe UI" panose="020B0502040204020203" pitchFamily="34" charset="0"/>
                </a:endParaRPr>
              </a:p>
            </p:txBody>
          </p:sp>
        </p:grpSp>
        <p:pic>
          <p:nvPicPr>
            <p:cNvPr id="90" name="Image 89"/>
            <p:cNvPicPr>
              <a:picLocks noChangeAspect="1"/>
            </p:cNvPicPr>
            <p:nvPr/>
          </p:nvPicPr>
          <p:blipFill rotWithShape="1">
            <a:blip r:embed="rId16"/>
            <a:srcRect l="2676" t="2170" r="1991" b="2496"/>
            <a:stretch/>
          </p:blipFill>
          <p:spPr>
            <a:xfrm>
              <a:off x="6712863" y="6344556"/>
              <a:ext cx="288000" cy="288000"/>
            </a:xfrm>
            <a:prstGeom prst="rect">
              <a:avLst/>
            </a:prstGeom>
          </p:spPr>
        </p:pic>
      </p:grpSp>
    </p:spTree>
    <p:extLst>
      <p:ext uri="{BB962C8B-B14F-4D97-AF65-F5344CB8AC3E}">
        <p14:creationId xmlns:p14="http://schemas.microsoft.com/office/powerpoint/2010/main" val="321060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Aperçu de l’application</a:t>
            </a:r>
            <a:endParaRPr lang="fr-FR" dirty="0"/>
          </a:p>
        </p:txBody>
      </p:sp>
    </p:spTree>
    <p:extLst>
      <p:ext uri="{BB962C8B-B14F-4D97-AF65-F5344CB8AC3E}">
        <p14:creationId xmlns:p14="http://schemas.microsoft.com/office/powerpoint/2010/main" val="70507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r>
              <a:rPr lang="fr-FR" sz="1400" b="1" dirty="0">
                <a:solidFill>
                  <a:srgbClr val="FFFFFF"/>
                </a:solidFill>
              </a:rPr>
              <a:t>Doctorant :</a:t>
            </a:r>
            <a:endParaRPr lang="fr-FR" sz="1400" dirty="0">
              <a:solidFill>
                <a:srgbClr val="FFFFFF"/>
              </a:solidFill>
            </a:endParaRPr>
          </a:p>
          <a:p>
            <a:r>
              <a:rPr lang="fr-FR" sz="1200" dirty="0">
                <a:solidFill>
                  <a:srgbClr val="FFFFFF"/>
                </a:solidFill>
              </a:rPr>
              <a:t>Erwan SCHILD (</a:t>
            </a:r>
            <a:r>
              <a:rPr lang="fr-FR" sz="1200" u="sng" dirty="0"/>
              <a:t>erwan.schild@e-i.com</a:t>
            </a:r>
            <a:r>
              <a:rPr lang="fr-FR" sz="1200" dirty="0">
                <a:solidFill>
                  <a:srgbClr val="FFFFFF"/>
                </a:solidFill>
              </a:rPr>
              <a:t>)</a:t>
            </a:r>
          </a:p>
          <a:p>
            <a:endParaRPr lang="fr-FR" sz="1200" dirty="0">
              <a:solidFill>
                <a:srgbClr val="FFFFFF"/>
              </a:solidFill>
            </a:endParaRPr>
          </a:p>
          <a:p>
            <a:r>
              <a:rPr lang="fr-FR" sz="1400" b="1" dirty="0">
                <a:solidFill>
                  <a:srgbClr val="FFFFFF"/>
                </a:solidFill>
              </a:rPr>
              <a:t>Laboratoire :</a:t>
            </a:r>
            <a:endParaRPr lang="fr-FR" sz="1400" dirty="0">
              <a:solidFill>
                <a:srgbClr val="FFFFFF"/>
              </a:solidFill>
            </a:endParaRPr>
          </a:p>
          <a:p>
            <a:r>
              <a:rPr lang="fr-FR" sz="1200" dirty="0">
                <a:solidFill>
                  <a:srgbClr val="FFFFFF"/>
                </a:solidFill>
              </a:rPr>
              <a:t>LORIA (</a:t>
            </a:r>
            <a:r>
              <a:rPr lang="fr-FR" sz="1200" i="1" dirty="0">
                <a:solidFill>
                  <a:srgbClr val="FFFFFF"/>
                </a:solidFill>
              </a:rPr>
              <a:t>Laboratoire Lorrain de Recherche en Informatique</a:t>
            </a:r>
            <a:r>
              <a:rPr lang="fr-FR" sz="1200" dirty="0">
                <a:solidFill>
                  <a:srgbClr val="FFFFFF"/>
                </a:solidFill>
              </a:rPr>
              <a:t>), Équipe SYNALP</a:t>
            </a:r>
          </a:p>
          <a:p>
            <a:endParaRPr lang="fr-FR" sz="1200" dirty="0">
              <a:solidFill>
                <a:srgbClr val="FFFFFF"/>
              </a:solidFill>
            </a:endParaRPr>
          </a:p>
          <a:p>
            <a:r>
              <a:rPr lang="fr-FR" sz="1400" b="1" dirty="0">
                <a:solidFill>
                  <a:srgbClr val="FFFFFF"/>
                </a:solidFill>
              </a:rPr>
              <a:t>Entreprise :</a:t>
            </a:r>
            <a:endParaRPr lang="fr-FR" sz="1400" dirty="0">
              <a:solidFill>
                <a:srgbClr val="FFFFFF"/>
              </a:solidFill>
            </a:endParaRPr>
          </a:p>
          <a:p>
            <a:r>
              <a:rPr lang="fr-FR" sz="1200" dirty="0">
                <a:solidFill>
                  <a:srgbClr val="FFFFFF"/>
                </a:solidFill>
              </a:rPr>
              <a:t>EURO-INFORMATION DÉVELOPPEMENTS (</a:t>
            </a:r>
            <a:r>
              <a:rPr lang="fr-FR" sz="1200" i="1" dirty="0">
                <a:solidFill>
                  <a:srgbClr val="FFFFFF"/>
                </a:solidFill>
              </a:rPr>
              <a:t>filiale informatique du groupe Crédit Mutuel Alliance Fédérale</a:t>
            </a:r>
            <a:r>
              <a:rPr lang="fr-FR" sz="1200" dirty="0">
                <a:solidFill>
                  <a:srgbClr val="FFFFFF"/>
                </a:solidFill>
              </a:rPr>
              <a:t>), Équipe H330 Services Cognitifs</a:t>
            </a:r>
          </a:p>
          <a:p>
            <a:endParaRPr lang="fr-FR" sz="1200" dirty="0">
              <a:solidFill>
                <a:srgbClr val="FFFFFF"/>
              </a:solidFill>
            </a:endParaRPr>
          </a:p>
          <a:p>
            <a:r>
              <a:rPr lang="fr-FR" sz="1400" b="1" dirty="0">
                <a:solidFill>
                  <a:srgbClr val="FFFFFF"/>
                </a:solidFill>
              </a:rPr>
              <a:t>Dossier ANRT :</a:t>
            </a:r>
          </a:p>
          <a:p>
            <a:r>
              <a:rPr lang="fr-FR" sz="1200" dirty="0">
                <a:solidFill>
                  <a:srgbClr val="FFFFFF"/>
                </a:solidFill>
              </a:rPr>
              <a:t>2019/0289</a:t>
            </a:r>
          </a:p>
          <a:p>
            <a:endParaRPr lang="fr-FR" sz="1200" dirty="0">
              <a:solidFill>
                <a:srgbClr val="FFFFFF"/>
              </a:solidFill>
            </a:endParaRPr>
          </a:p>
          <a:p>
            <a:r>
              <a:rPr lang="fr-FR" sz="1400" b="1" dirty="0">
                <a:solidFill>
                  <a:srgbClr val="FFFFFF"/>
                </a:solidFill>
              </a:rPr>
              <a:t>Encadrant(s) :</a:t>
            </a:r>
            <a:endParaRPr lang="fr-FR" sz="1400" dirty="0">
              <a:solidFill>
                <a:srgbClr val="FFFFFF"/>
              </a:solidFill>
            </a:endParaRPr>
          </a:p>
          <a:p>
            <a:pPr marL="342900" lvl="0" indent="-342900">
              <a:buFont typeface="Arial" panose="020B0604020202020204" pitchFamily="34" charset="0"/>
              <a:buChar char="•"/>
            </a:pPr>
            <a:r>
              <a:rPr lang="fr-FR" sz="1200" b="1" dirty="0">
                <a:solidFill>
                  <a:srgbClr val="FFFFFF"/>
                </a:solidFill>
              </a:rPr>
              <a:t>Académique </a:t>
            </a:r>
            <a:r>
              <a:rPr lang="fr-FR" sz="1200" dirty="0">
                <a:solidFill>
                  <a:srgbClr val="FFFFFF"/>
                </a:solidFill>
              </a:rPr>
              <a:t>: Jean-Charles LAMIREL (</a:t>
            </a:r>
            <a:r>
              <a:rPr lang="fr-FR" sz="1200" u="sng" dirty="0">
                <a:solidFill>
                  <a:srgbClr val="FFFFFF"/>
                </a:solidFill>
              </a:rPr>
              <a:t>jean-charles.lamirel@loria.fr</a:t>
            </a:r>
            <a:r>
              <a:rPr lang="fr-FR" sz="1200" dirty="0">
                <a:solidFill>
                  <a:srgbClr val="FFFFFF"/>
                </a:solidFill>
              </a:rPr>
              <a:t>)</a:t>
            </a:r>
          </a:p>
          <a:p>
            <a:pPr marL="342900" lvl="0" indent="-342900">
              <a:buFont typeface="Arial" panose="020B0604020202020204" pitchFamily="34" charset="0"/>
              <a:buChar char="•"/>
            </a:pPr>
            <a:r>
              <a:rPr lang="fr-FR" sz="1200" b="1" dirty="0">
                <a:solidFill>
                  <a:srgbClr val="FFFFFF"/>
                </a:solidFill>
              </a:rPr>
              <a:t>Industriel </a:t>
            </a:r>
            <a:r>
              <a:rPr lang="fr-FR" sz="1200" dirty="0">
                <a:solidFill>
                  <a:srgbClr val="FFFFFF"/>
                </a:solidFill>
              </a:rPr>
              <a:t>: Florian MICONI (</a:t>
            </a:r>
            <a:r>
              <a:rPr lang="fr-FR" sz="1200" u="sng" dirty="0">
                <a:solidFill>
                  <a:srgbClr val="FFFFFF"/>
                </a:solidFill>
              </a:rPr>
              <a:t>florian.miconi@e-i.com</a:t>
            </a:r>
            <a:r>
              <a:rPr lang="fr-FR" sz="1200" dirty="0">
                <a:solidFill>
                  <a:srgbClr val="FFFFFF"/>
                </a:solidFill>
              </a:rPr>
              <a:t>)</a:t>
            </a:r>
          </a:p>
          <a:p>
            <a:pPr marL="342900" lvl="0" indent="-342900">
              <a:buFont typeface="Arial" panose="020B0604020202020204" pitchFamily="34" charset="0"/>
              <a:buChar char="•"/>
            </a:pPr>
            <a:endParaRPr lang="fr-FR" sz="1200" dirty="0">
              <a:solidFill>
                <a:srgbClr val="FFFFFF"/>
              </a:solidFill>
            </a:endParaRPr>
          </a:p>
          <a:p>
            <a:r>
              <a:rPr lang="fr-FR" sz="1400" b="1" dirty="0">
                <a:solidFill>
                  <a:srgbClr val="FFFFFF"/>
                </a:solidFill>
              </a:rPr>
              <a:t>Titre de la thèse : </a:t>
            </a:r>
            <a:endParaRPr lang="fr-FR" sz="1400" dirty="0">
              <a:solidFill>
                <a:srgbClr val="FFFFFF"/>
              </a:solidFill>
            </a:endParaRPr>
          </a:p>
          <a:p>
            <a:r>
              <a:rPr lang="fr-FR" sz="1200" i="1" dirty="0">
                <a:solidFill>
                  <a:srgbClr val="FFFFFF"/>
                </a:solidFill>
              </a:rPr>
              <a:t>« De l'Importance de Valoriser l'Expertise Humaine dans l'Annotation :</a:t>
            </a:r>
          </a:p>
          <a:p>
            <a:r>
              <a:rPr lang="fr-FR" sz="1200" i="1" dirty="0">
                <a:solidFill>
                  <a:srgbClr val="FFFFFF"/>
                </a:solidFill>
              </a:rPr>
              <a:t>   Application à la Modélisation de Textes en Intentions à l'aide d'un Clustering Interactif </a:t>
            </a:r>
            <a:r>
              <a:rPr lang="fr-FR" sz="1200" i="1" dirty="0" smtClean="0">
                <a:solidFill>
                  <a:srgbClr val="FFFFFF"/>
                </a:solidFill>
              </a:rPr>
              <a:t>»</a:t>
            </a:r>
            <a:endParaRPr lang="fr-FR" sz="1200" dirty="0">
              <a:solidFill>
                <a:srgbClr val="FFFFFF"/>
              </a:solidFill>
            </a:endParaRPr>
          </a:p>
        </p:txBody>
      </p:sp>
      <p:sp>
        <p:nvSpPr>
          <p:cNvPr id="4" name="Espace réservé du texte 3"/>
          <p:cNvSpPr>
            <a:spLocks noGrp="1"/>
          </p:cNvSpPr>
          <p:nvPr>
            <p:ph type="body" sz="quarter" idx="14"/>
          </p:nvPr>
        </p:nvSpPr>
        <p:spPr/>
        <p:txBody>
          <a:bodyPr/>
          <a:lstStyle/>
          <a:p>
            <a:r>
              <a:rPr lang="fr-FR" dirty="0"/>
              <a:t>Identification de la </a:t>
            </a:r>
            <a:r>
              <a:rPr lang="fr-FR" dirty="0" smtClean="0"/>
              <a:t>thèse</a:t>
            </a:r>
            <a:endParaRPr lang="fr-FR" dirty="0"/>
          </a:p>
        </p:txBody>
      </p:sp>
      <p:grpSp>
        <p:nvGrpSpPr>
          <p:cNvPr id="6" name="Groupe 5"/>
          <p:cNvGrpSpPr/>
          <p:nvPr/>
        </p:nvGrpSpPr>
        <p:grpSpPr>
          <a:xfrm>
            <a:off x="7389612" y="5468145"/>
            <a:ext cx="4453932" cy="814387"/>
            <a:chOff x="6566494" y="5467942"/>
            <a:chExt cx="4453932" cy="814387"/>
          </a:xfrm>
        </p:grpSpPr>
        <p:sp>
          <p:nvSpPr>
            <p:cNvPr id="7" name="Rectangle 6"/>
            <p:cNvSpPr/>
            <p:nvPr/>
          </p:nvSpPr>
          <p:spPr>
            <a:xfrm>
              <a:off x="6566494" y="5467942"/>
              <a:ext cx="4453932" cy="81438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0954" y="5515135"/>
              <a:ext cx="718015" cy="720000"/>
            </a:xfrm>
            <a:prstGeom prst="rect">
              <a:avLst/>
            </a:prstGeom>
          </p:spPr>
        </p:pic>
        <p:sp>
          <p:nvSpPr>
            <p:cNvPr id="9" name="Rectangle 8"/>
            <p:cNvSpPr/>
            <p:nvPr/>
          </p:nvSpPr>
          <p:spPr>
            <a:xfrm>
              <a:off x="7318968" y="5467942"/>
              <a:ext cx="295344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Interactive </a:t>
              </a:r>
              <a:r>
                <a:rPr lang="fr-FR" sz="1600" b="1" dirty="0">
                  <a:solidFill>
                    <a:schemeClr val="tx1"/>
                  </a:solidFill>
                </a:rPr>
                <a:t>Clustering </a:t>
              </a:r>
              <a:r>
                <a:rPr lang="fr-FR" sz="1600" b="1" dirty="0" smtClean="0">
                  <a:solidFill>
                    <a:schemeClr val="tx1"/>
                  </a:solidFill>
                </a:rPr>
                <a:t>PhD report</a:t>
              </a:r>
            </a:p>
            <a:p>
              <a:pPr algn="ctr"/>
              <a:r>
                <a:rPr lang="fr-FR" sz="1600" dirty="0">
                  <a:solidFill>
                    <a:schemeClr val="accent3"/>
                  </a:solidFill>
                  <a:hlinkClick r:id="rId3"/>
                </a:rPr>
                <a:t>https://</a:t>
              </a:r>
              <a:r>
                <a:rPr lang="fr-FR" sz="1600" dirty="0" smtClean="0">
                  <a:solidFill>
                    <a:schemeClr val="accent3"/>
                  </a:solidFill>
                  <a:hlinkClick r:id="rId3"/>
                </a:rPr>
                <a:t>github.com/erwanschild/</a:t>
              </a:r>
            </a:p>
            <a:p>
              <a:pPr algn="ctr"/>
              <a:r>
                <a:rPr lang="fr-FR" sz="1600" dirty="0" smtClean="0">
                  <a:solidFill>
                    <a:schemeClr val="accent3"/>
                  </a:solidFill>
                  <a:hlinkClick r:id="rId3"/>
                </a:rPr>
                <a:t>interactive-clustering-</a:t>
              </a:r>
              <a:r>
                <a:rPr lang="fr-FR" sz="1600" dirty="0" err="1" smtClean="0">
                  <a:solidFill>
                    <a:schemeClr val="accent3"/>
                  </a:solidFill>
                  <a:hlinkClick r:id="rId3"/>
                </a:rPr>
                <a:t>phd</a:t>
              </a:r>
              <a:r>
                <a:rPr lang="fr-FR" sz="1600" dirty="0" smtClean="0">
                  <a:solidFill>
                    <a:schemeClr val="accent3"/>
                  </a:solidFill>
                  <a:hlinkClick r:id="rId3"/>
                </a:rPr>
                <a:t>-report</a:t>
              </a:r>
              <a:endParaRPr lang="fr-FR" sz="1600" dirty="0" smtClean="0">
                <a:solidFill>
                  <a:schemeClr val="accent3"/>
                </a:solidFill>
              </a:endParaRPr>
            </a:p>
          </p:txBody>
        </p:sp>
        <p:pic>
          <p:nvPicPr>
            <p:cNvPr id="10" name="Image 9"/>
            <p:cNvPicPr>
              <a:picLocks noChangeAspect="1"/>
            </p:cNvPicPr>
            <p:nvPr/>
          </p:nvPicPr>
          <p:blipFill rotWithShape="1">
            <a:blip r:embed="rId4" cstate="print">
              <a:extLst>
                <a:ext uri="{28A0092B-C50C-407E-A947-70E740481C1C}">
                  <a14:useLocalDpi xmlns:a14="http://schemas.microsoft.com/office/drawing/2010/main" val="0"/>
                </a:ext>
              </a:extLst>
            </a:blip>
            <a:srcRect l="8771" t="8809" r="8619" b="8581"/>
            <a:stretch/>
          </p:blipFill>
          <p:spPr>
            <a:xfrm>
              <a:off x="10272409" y="5515135"/>
              <a:ext cx="720000" cy="720000"/>
            </a:xfrm>
            <a:prstGeom prst="rect">
              <a:avLst/>
            </a:prstGeom>
          </p:spPr>
        </p:pic>
      </p:grpSp>
    </p:spTree>
    <p:extLst>
      <p:ext uri="{BB962C8B-B14F-4D97-AF65-F5344CB8AC3E}">
        <p14:creationId xmlns:p14="http://schemas.microsoft.com/office/powerpoint/2010/main" val="217228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50</a:t>
            </a:fld>
            <a:endParaRPr lang="fr-FR" dirty="0"/>
          </a:p>
        </p:txBody>
      </p:sp>
      <p:grpSp>
        <p:nvGrpSpPr>
          <p:cNvPr id="16" name="Groupe 15"/>
          <p:cNvGrpSpPr/>
          <p:nvPr/>
        </p:nvGrpSpPr>
        <p:grpSpPr>
          <a:xfrm>
            <a:off x="572676" y="1383490"/>
            <a:ext cx="11046648" cy="4954352"/>
            <a:chOff x="821531" y="1383490"/>
            <a:chExt cx="11046648" cy="4954352"/>
          </a:xfrm>
        </p:grpSpPr>
        <p:grpSp>
          <p:nvGrpSpPr>
            <p:cNvPr id="6" name="Groupe 5"/>
            <p:cNvGrpSpPr/>
            <p:nvPr/>
          </p:nvGrpSpPr>
          <p:grpSpPr>
            <a:xfrm>
              <a:off x="821531" y="1817323"/>
              <a:ext cx="3600000" cy="4086686"/>
              <a:chOff x="821531" y="1789152"/>
              <a:chExt cx="3600000" cy="4086686"/>
            </a:xfrm>
          </p:grpSpPr>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531" y="1789152"/>
                <a:ext cx="3600000" cy="2672555"/>
              </a:xfrm>
              <a:prstGeom prst="rect">
                <a:avLst/>
              </a:prstGeom>
              <a:ln w="38100">
                <a:solidFill>
                  <a:srgbClr val="000000"/>
                </a:solidFill>
              </a:ln>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531" y="4623338"/>
                <a:ext cx="3600000" cy="1252500"/>
              </a:xfrm>
              <a:prstGeom prst="rect">
                <a:avLst/>
              </a:prstGeom>
              <a:ln w="38100">
                <a:solidFill>
                  <a:schemeClr val="tx1"/>
                </a:solidFill>
              </a:ln>
            </p:spPr>
          </p:pic>
        </p:grpSp>
        <p:grpSp>
          <p:nvGrpSpPr>
            <p:cNvPr id="3" name="Groupe 2"/>
            <p:cNvGrpSpPr/>
            <p:nvPr/>
          </p:nvGrpSpPr>
          <p:grpSpPr>
            <a:xfrm>
              <a:off x="4544855" y="1383490"/>
              <a:ext cx="3600000" cy="4954352"/>
              <a:chOff x="4544855" y="1383490"/>
              <a:chExt cx="3600000" cy="4954352"/>
            </a:xfrm>
          </p:grpSpPr>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4855" y="1383490"/>
                <a:ext cx="3600000" cy="1747003"/>
              </a:xfrm>
              <a:prstGeom prst="rect">
                <a:avLst/>
              </a:prstGeom>
              <a:ln w="38100">
                <a:solidFill>
                  <a:schemeClr val="tx1"/>
                </a:solidFill>
              </a:ln>
            </p:spPr>
          </p:pic>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4855" y="3218248"/>
                <a:ext cx="3600000" cy="1364331"/>
              </a:xfrm>
              <a:prstGeom prst="rect">
                <a:avLst/>
              </a:prstGeom>
              <a:ln w="19050">
                <a:solidFill>
                  <a:schemeClr val="tx1"/>
                </a:solidFill>
              </a:ln>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4855" y="4670334"/>
                <a:ext cx="3600000" cy="1667508"/>
              </a:xfrm>
              <a:prstGeom prst="rect">
                <a:avLst/>
              </a:prstGeom>
              <a:ln w="38100">
                <a:solidFill>
                  <a:schemeClr val="tx1"/>
                </a:solidFill>
              </a:ln>
            </p:spPr>
          </p:pic>
        </p:grpSp>
        <p:grpSp>
          <p:nvGrpSpPr>
            <p:cNvPr id="2" name="Groupe 1"/>
            <p:cNvGrpSpPr/>
            <p:nvPr/>
          </p:nvGrpSpPr>
          <p:grpSpPr>
            <a:xfrm>
              <a:off x="8268179" y="1593268"/>
              <a:ext cx="3600000" cy="4534797"/>
              <a:chOff x="8268179" y="1672253"/>
              <a:chExt cx="3600000" cy="4534797"/>
            </a:xfrm>
          </p:grpSpPr>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68179" y="1672253"/>
                <a:ext cx="3600000" cy="1671293"/>
              </a:xfrm>
              <a:prstGeom prst="rect">
                <a:avLst/>
              </a:prstGeom>
              <a:ln w="38100">
                <a:solidFill>
                  <a:schemeClr val="tx1"/>
                </a:solidFill>
              </a:ln>
            </p:spPr>
          </p:pic>
          <p:pic>
            <p:nvPicPr>
              <p:cNvPr id="15" name="Image 14"/>
              <p:cNvPicPr>
                <a:picLocks noChangeAspect="1"/>
              </p:cNvPicPr>
              <p:nvPr/>
            </p:nvPicPr>
            <p:blipFill>
              <a:blip r:embed="rId8"/>
              <a:stretch>
                <a:fillRect/>
              </a:stretch>
            </p:blipFill>
            <p:spPr>
              <a:xfrm>
                <a:off x="8268179" y="3459682"/>
                <a:ext cx="3600000" cy="2747368"/>
              </a:xfrm>
              <a:prstGeom prst="rect">
                <a:avLst/>
              </a:prstGeom>
              <a:ln w="38100">
                <a:solidFill>
                  <a:schemeClr val="tx1"/>
                </a:solidFill>
              </a:ln>
            </p:spPr>
          </p:pic>
        </p:grpSp>
      </p:grpSp>
      <p:grpSp>
        <p:nvGrpSpPr>
          <p:cNvPr id="17" name="Groupe 16"/>
          <p:cNvGrpSpPr/>
          <p:nvPr/>
        </p:nvGrpSpPr>
        <p:grpSpPr>
          <a:xfrm>
            <a:off x="7085807" y="295013"/>
            <a:ext cx="4767262" cy="814388"/>
            <a:chOff x="7176176" y="5789822"/>
            <a:chExt cx="4767262" cy="814388"/>
          </a:xfrm>
        </p:grpSpPr>
        <p:pic>
          <p:nvPicPr>
            <p:cNvPr id="18" name="Image 17"/>
            <p:cNvPicPr>
              <a:picLocks noChangeAspect="1"/>
            </p:cNvPicPr>
            <p:nvPr/>
          </p:nvPicPr>
          <p:blipFill rotWithShape="1">
            <a:blip r:embed="rId9"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9" name="Rectangle 18"/>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20" name="Imag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21" name="Rectangle 20"/>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rId11"/>
                </a:rPr>
                <a:t>github.com/cognitivefactory/</a:t>
              </a:r>
            </a:p>
            <a:p>
              <a:pPr algn="ctr"/>
              <a:r>
                <a:rPr lang="fr-FR" sz="1600" dirty="0" smtClean="0">
                  <a:solidFill>
                    <a:schemeClr val="accent3"/>
                  </a:solidFill>
                  <a:hlinkClick r:id="rId11"/>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11914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51</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55209"/>
            <a:ext cx="6480000" cy="4810599"/>
          </a:xfrm>
          <a:prstGeom prst="rect">
            <a:avLst/>
          </a:prstGeom>
          <a:ln w="38100">
            <a:solidFill>
              <a:srgbClr val="000000"/>
            </a:solidFill>
          </a:ln>
        </p:spPr>
      </p:pic>
      <p:grpSp>
        <p:nvGrpSpPr>
          <p:cNvPr id="13" name="Groupe 12"/>
          <p:cNvGrpSpPr/>
          <p:nvPr/>
        </p:nvGrpSpPr>
        <p:grpSpPr>
          <a:xfrm>
            <a:off x="7085807" y="295013"/>
            <a:ext cx="4767262" cy="814388"/>
            <a:chOff x="7176176" y="5789822"/>
            <a:chExt cx="4767262" cy="814388"/>
          </a:xfrm>
        </p:grpSpPr>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5" name="Rectangle 14"/>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7" name="Rectangle 16"/>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238235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projets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52</a:t>
            </a:fld>
            <a:endParaRPr lang="fr-FR" dirty="0"/>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55209"/>
            <a:ext cx="6480000" cy="2254500"/>
          </a:xfrm>
          <a:prstGeom prst="rect">
            <a:avLst/>
          </a:prstGeom>
          <a:ln w="38100">
            <a:solidFill>
              <a:schemeClr val="tx1"/>
            </a:solidFill>
          </a:ln>
        </p:spPr>
      </p:pic>
      <p:grpSp>
        <p:nvGrpSpPr>
          <p:cNvPr id="12" name="Groupe 11"/>
          <p:cNvGrpSpPr/>
          <p:nvPr/>
        </p:nvGrpSpPr>
        <p:grpSpPr>
          <a:xfrm>
            <a:off x="7085807" y="295013"/>
            <a:ext cx="4767262" cy="814388"/>
            <a:chOff x="7176176" y="5789822"/>
            <a:chExt cx="4767262" cy="814388"/>
          </a:xfrm>
        </p:grpSpPr>
        <p:pic>
          <p:nvPicPr>
            <p:cNvPr id="13" name="Image 12"/>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4" name="Rectangle 13"/>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5" name="Imag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6" name="Rectangle 15"/>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spTree>
    <p:extLst>
      <p:ext uri="{BB962C8B-B14F-4D97-AF65-F5344CB8AC3E}">
        <p14:creationId xmlns:p14="http://schemas.microsoft.com/office/powerpoint/2010/main" val="1611971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144605"/>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Page d’accueil</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53</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6822" y="2651338"/>
            <a:ext cx="2066247" cy="1854435"/>
          </a:xfrm>
          <a:prstGeom prst="rect">
            <a:avLst/>
          </a:prstGeom>
        </p:spPr>
      </p:pic>
    </p:spTree>
    <p:extLst>
      <p:ext uri="{BB962C8B-B14F-4D97-AF65-F5344CB8AC3E}">
        <p14:creationId xmlns:p14="http://schemas.microsoft.com/office/powerpoint/2010/main" val="1834105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textes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54</a:t>
            </a:fld>
            <a:endParaRPr lang="fr-FR" dirty="0"/>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300" y="1361168"/>
            <a:ext cx="6480000" cy="3008328"/>
          </a:xfrm>
          <a:prstGeom prst="rect">
            <a:avLst/>
          </a:prstGeom>
          <a:ln w="381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74593" cy="1440000"/>
          </a:xfrm>
          <a:prstGeom prst="rect">
            <a:avLst/>
          </a:prstGeom>
        </p:spPr>
      </p:pic>
    </p:spTree>
    <p:extLst>
      <p:ext uri="{BB962C8B-B14F-4D97-AF65-F5344CB8AC3E}">
        <p14:creationId xmlns:p14="http://schemas.microsoft.com/office/powerpoint/2010/main" val="898587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855" y="1361168"/>
            <a:ext cx="6480000" cy="3001514"/>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Liste des contraintes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55</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7234" cy="1440000"/>
          </a:xfrm>
          <a:prstGeom prst="rect">
            <a:avLst/>
          </a:prstGeom>
        </p:spPr>
      </p:pic>
    </p:spTree>
    <p:extLst>
      <p:ext uri="{BB962C8B-B14F-4D97-AF65-F5344CB8AC3E}">
        <p14:creationId xmlns:p14="http://schemas.microsoft.com/office/powerpoint/2010/main" val="1724733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Annotation</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56</a:t>
            </a:fld>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300" y="1361168"/>
            <a:ext cx="6516000" cy="2469439"/>
          </a:xfrm>
          <a:prstGeom prst="rect">
            <a:avLst/>
          </a:prstGeom>
          <a:ln w="12700">
            <a:solidFill>
              <a:schemeClr val="tx1"/>
            </a:solidFill>
          </a:ln>
        </p:spPr>
      </p:pic>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3" name="Imag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spTree>
    <p:extLst>
      <p:ext uri="{BB962C8B-B14F-4D97-AF65-F5344CB8AC3E}">
        <p14:creationId xmlns:p14="http://schemas.microsoft.com/office/powerpoint/2010/main" val="1048603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097300" y="1359863"/>
            <a:ext cx="6480000" cy="4945263"/>
          </a:xfrm>
          <a:prstGeom prst="rect">
            <a:avLst/>
          </a:prstGeom>
          <a:ln w="38100">
            <a:solidFill>
              <a:schemeClr val="tx1"/>
            </a:solidFill>
          </a:ln>
        </p:spPr>
      </p:pic>
      <p:sp>
        <p:nvSpPr>
          <p:cNvPr id="4" name="Titre 3"/>
          <p:cNvSpPr>
            <a:spLocks noGrp="1"/>
          </p:cNvSpPr>
          <p:nvPr>
            <p:ph type="title"/>
          </p:nvPr>
        </p:nvSpPr>
        <p:spPr/>
        <p:txBody>
          <a:bodyPr/>
          <a:lstStyle/>
          <a:p>
            <a:r>
              <a:rPr lang="fr-FR" dirty="0" smtClean="0"/>
              <a:t>VI. </a:t>
            </a:r>
            <a:r>
              <a:rPr lang="fr-FR" dirty="0"/>
              <a:t>Aperçu de </a:t>
            </a:r>
            <a:r>
              <a:rPr lang="fr-FR" dirty="0" smtClean="0"/>
              <a:t>l’application</a:t>
            </a:r>
            <a:endParaRPr lang="fr-FR" dirty="0"/>
          </a:p>
        </p:txBody>
      </p:sp>
      <p:sp>
        <p:nvSpPr>
          <p:cNvPr id="5" name="Espace réservé du texte 4"/>
          <p:cNvSpPr>
            <a:spLocks noGrp="1"/>
          </p:cNvSpPr>
          <p:nvPr>
            <p:ph type="body" sz="quarter" idx="14"/>
          </p:nvPr>
        </p:nvSpPr>
        <p:spPr/>
        <p:txBody>
          <a:bodyPr/>
          <a:lstStyle/>
          <a:p>
            <a:r>
              <a:rPr lang="fr-FR" dirty="0" smtClean="0"/>
              <a:t>Gestion des conflits</a:t>
            </a:r>
            <a:endParaRPr lang="fr-FR" dirty="0"/>
          </a:p>
        </p:txBody>
      </p:sp>
      <p:sp>
        <p:nvSpPr>
          <p:cNvPr id="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57</a:t>
            </a:fld>
            <a:endParaRPr lang="fr-FR" dirty="0"/>
          </a:p>
        </p:txBody>
      </p:sp>
      <p:grpSp>
        <p:nvGrpSpPr>
          <p:cNvPr id="11" name="Groupe 10"/>
          <p:cNvGrpSpPr/>
          <p:nvPr/>
        </p:nvGrpSpPr>
        <p:grpSpPr>
          <a:xfrm>
            <a:off x="7085807" y="295013"/>
            <a:ext cx="4767262" cy="814388"/>
            <a:chOff x="7176176" y="5789822"/>
            <a:chExt cx="4767262" cy="814388"/>
          </a:xfrm>
        </p:grpSpPr>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8691" t="8666" r="8925" b="8381"/>
            <a:stretch/>
          </p:blipFill>
          <p:spPr>
            <a:xfrm>
              <a:off x="11186200" y="5837100"/>
              <a:ext cx="715051" cy="720000"/>
            </a:xfrm>
            <a:prstGeom prst="rect">
              <a:avLst/>
            </a:prstGeom>
            <a:ln w="19050" cap="sq">
              <a:noFill/>
              <a:prstDash val="solid"/>
              <a:miter lim="800000"/>
            </a:ln>
            <a:effectLst/>
          </p:spPr>
        </p:pic>
        <p:sp>
          <p:nvSpPr>
            <p:cNvPr id="13" name="Rectangle 12"/>
            <p:cNvSpPr/>
            <p:nvPr/>
          </p:nvSpPr>
          <p:spPr>
            <a:xfrm>
              <a:off x="7176176" y="5789823"/>
              <a:ext cx="4767262"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0571" y="5837100"/>
              <a:ext cx="720000" cy="720000"/>
            </a:xfrm>
            <a:prstGeom prst="rect">
              <a:avLst/>
            </a:prstGeom>
          </p:spPr>
        </p:pic>
        <p:sp>
          <p:nvSpPr>
            <p:cNvPr id="15" name="Rectangle 14"/>
            <p:cNvSpPr/>
            <p:nvPr/>
          </p:nvSpPr>
          <p:spPr>
            <a:xfrm>
              <a:off x="7940571" y="5789822"/>
              <a:ext cx="3245629"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GUI</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github.com/cognitivefactory/</a:t>
              </a:r>
            </a:p>
            <a:p>
              <a:pPr algn="ctr"/>
              <a:r>
                <a:rPr lang="fr-FR" sz="1600" dirty="0" smtClean="0">
                  <a:solidFill>
                    <a:schemeClr val="accent3"/>
                  </a:solidFill>
                  <a:hlinkClick r:id="rId5"/>
                </a:rPr>
                <a:t>interactive-clustering-gui</a:t>
              </a:r>
              <a:endParaRPr lang="fr-FR" sz="1600" dirty="0">
                <a:solidFill>
                  <a:schemeClr val="accent3"/>
                </a:solidFill>
              </a:endParaRPr>
            </a:p>
          </p:txBody>
        </p:sp>
      </p:grpSp>
      <p:pic>
        <p:nvPicPr>
          <p:cNvPr id="16" name="Imag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7594" y="2940477"/>
            <a:ext cx="1785475" cy="1440000"/>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56618" y="1359863"/>
            <a:ext cx="1796451" cy="1440000"/>
          </a:xfrm>
          <a:prstGeom prst="rect">
            <a:avLst/>
          </a:prstGeom>
        </p:spPr>
      </p:pic>
      <p:pic>
        <p:nvPicPr>
          <p:cNvPr id="18" name="Imag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377" y="1361168"/>
            <a:ext cx="1796436" cy="1440000"/>
          </a:xfrm>
          <a:prstGeom prst="rect">
            <a:avLst/>
          </a:prstGeom>
        </p:spPr>
      </p:pic>
      <p:grpSp>
        <p:nvGrpSpPr>
          <p:cNvPr id="19" name="Groupe 18"/>
          <p:cNvGrpSpPr/>
          <p:nvPr/>
        </p:nvGrpSpPr>
        <p:grpSpPr>
          <a:xfrm>
            <a:off x="840288" y="2940477"/>
            <a:ext cx="1792525" cy="3018004"/>
            <a:chOff x="840288" y="2940477"/>
            <a:chExt cx="1792525" cy="3018004"/>
          </a:xfrm>
        </p:grpSpPr>
        <p:pic>
          <p:nvPicPr>
            <p:cNvPr id="20" name="Imag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0288" y="2940477"/>
              <a:ext cx="1792525" cy="1440000"/>
            </a:xfrm>
            <a:prstGeom prst="rect">
              <a:avLst/>
            </a:prstGeom>
          </p:spPr>
        </p:pic>
        <p:pic>
          <p:nvPicPr>
            <p:cNvPr id="21" name="Imag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0288" y="4518481"/>
              <a:ext cx="1785475" cy="1440000"/>
            </a:xfrm>
            <a:prstGeom prst="rect">
              <a:avLst/>
            </a:prstGeom>
          </p:spPr>
        </p:pic>
      </p:grpSp>
    </p:spTree>
    <p:extLst>
      <p:ext uri="{BB962C8B-B14F-4D97-AF65-F5344CB8AC3E}">
        <p14:creationId xmlns:p14="http://schemas.microsoft.com/office/powerpoint/2010/main" val="26335105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Étude de la méthode</a:t>
            </a:r>
            <a:endParaRPr lang="fr-FR" dirty="0"/>
          </a:p>
        </p:txBody>
      </p:sp>
    </p:spTree>
    <p:extLst>
      <p:ext uri="{BB962C8B-B14F-4D97-AF65-F5344CB8AC3E}">
        <p14:creationId xmlns:p14="http://schemas.microsoft.com/office/powerpoint/2010/main" val="3814116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p:cNvGrpSpPr/>
          <p:nvPr/>
        </p:nvGrpSpPr>
        <p:grpSpPr>
          <a:xfrm>
            <a:off x="7375343" y="2030024"/>
            <a:ext cx="3280586" cy="1929361"/>
            <a:chOff x="7375343" y="1996420"/>
            <a:chExt cx="3280586" cy="1929361"/>
          </a:xfrm>
        </p:grpSpPr>
        <p:sp>
          <p:nvSpPr>
            <p:cNvPr id="36" name="Bouée 35"/>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2" name="Trapèze 41"/>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2" name="Groupe 1"/>
          <p:cNvGrpSpPr/>
          <p:nvPr/>
        </p:nvGrpSpPr>
        <p:grpSpPr>
          <a:xfrm>
            <a:off x="7656061" y="2380275"/>
            <a:ext cx="2739482" cy="1500241"/>
            <a:chOff x="7656061" y="2425540"/>
            <a:chExt cx="2739482" cy="1500241"/>
          </a:xfrm>
        </p:grpSpPr>
        <p:sp>
          <p:nvSpPr>
            <p:cNvPr id="33" name="Bouée 32"/>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4" name="Trapèze 33"/>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VII. Étude de la méthode</a:t>
            </a:r>
            <a:endParaRPr lang="fr-FR" dirty="0"/>
          </a:p>
        </p:txBody>
      </p:sp>
      <p:sp>
        <p:nvSpPr>
          <p:cNvPr id="10" name="Espace réservé du texte 9"/>
          <p:cNvSpPr>
            <a:spLocks noGrp="1"/>
          </p:cNvSpPr>
          <p:nvPr>
            <p:ph type="body" sz="quarter" idx="14"/>
          </p:nvPr>
        </p:nvSpPr>
        <p:spPr/>
        <p:txBody>
          <a:bodyPr/>
          <a:lstStyle/>
          <a:p>
            <a:r>
              <a:rPr lang="fr-FR" i="1" dirty="0"/>
              <a:t>Problématique</a:t>
            </a:r>
            <a:r>
              <a:rPr lang="fr-FR" dirty="0"/>
              <a:t> : Est-ce que notre Clustering Interactif simplifie le travail d’annotation </a:t>
            </a:r>
            <a:r>
              <a:rPr lang="fr-FR" dirty="0" smtClean="0"/>
              <a:t>?</a:t>
            </a:r>
            <a:endParaRPr lang="fr-FR" dirty="0"/>
          </a:p>
        </p:txBody>
      </p:sp>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2" name="Groupe 11"/>
          <p:cNvGrpSpPr/>
          <p:nvPr/>
        </p:nvGrpSpPr>
        <p:grpSpPr>
          <a:xfrm>
            <a:off x="3915543" y="3994566"/>
            <a:ext cx="6480000" cy="2307799"/>
            <a:chOff x="2856000" y="4135332"/>
            <a:chExt cx="6480000" cy="2307799"/>
          </a:xfrm>
        </p:grpSpPr>
        <p:pic>
          <p:nvPicPr>
            <p:cNvPr id="13" name="Image 12"/>
            <p:cNvPicPr>
              <a:picLocks noChangeAspect="1"/>
            </p:cNvPicPr>
            <p:nvPr/>
          </p:nvPicPr>
          <p:blipFill>
            <a:blip r:embed="rId3"/>
            <a:stretch>
              <a:fillRect/>
            </a:stretch>
          </p:blipFill>
          <p:spPr>
            <a:xfrm>
              <a:off x="2856000" y="4135332"/>
              <a:ext cx="6480000" cy="2307799"/>
            </a:xfrm>
            <a:prstGeom prst="rect">
              <a:avLst/>
            </a:prstGeom>
          </p:spPr>
        </p:pic>
        <p:sp>
          <p:nvSpPr>
            <p:cNvPr id="15" name="Rectangle à coins arrondis 14"/>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59</a:t>
            </a:fld>
            <a:endParaRPr lang="fr-FR"/>
          </a:p>
        </p:txBody>
      </p:sp>
      <p:grpSp>
        <p:nvGrpSpPr>
          <p:cNvPr id="43" name="Groupe 42"/>
          <p:cNvGrpSpPr/>
          <p:nvPr/>
        </p:nvGrpSpPr>
        <p:grpSpPr>
          <a:xfrm>
            <a:off x="7986417" y="2735877"/>
            <a:ext cx="2107001" cy="1045056"/>
            <a:chOff x="3297931" y="1750256"/>
            <a:chExt cx="2107001" cy="1045056"/>
          </a:xfrm>
        </p:grpSpPr>
        <p:sp>
          <p:nvSpPr>
            <p:cNvPr id="44" name="Bouée 43"/>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5" name="Trapèze 44"/>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46" name="Rectangle à coins arrondis 45"/>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u="sng" dirty="0" smtClean="0">
                <a:solidFill>
                  <a:schemeClr val="bg1"/>
                </a:solidFill>
                <a:latin typeface="Segoe UI" panose="020B0502040204020203" pitchFamily="34" charset="0"/>
                <a:cs typeface="Segoe UI" panose="020B0502040204020203" pitchFamily="34" charset="0"/>
              </a:rPr>
              <a:t>Améliorer l’</a:t>
            </a:r>
            <a:r>
              <a:rPr lang="fr-FR" sz="2000" b="1" u="sng" dirty="0" smtClean="0">
                <a:solidFill>
                  <a:schemeClr val="bg1"/>
                </a:solidFill>
                <a:latin typeface="Segoe UI" panose="020B0502040204020203" pitchFamily="34" charset="0"/>
                <a:cs typeface="Segoe UI" panose="020B0502040204020203" pitchFamily="34" charset="0"/>
              </a:rPr>
              <a:t>équilibre</a:t>
            </a:r>
            <a:r>
              <a:rPr lang="fr-FR" sz="2000" b="1" dirty="0" smtClean="0">
                <a:solidFill>
                  <a:schemeClr val="bg1"/>
                </a:solidFill>
                <a:latin typeface="Segoe UI" panose="020B0502040204020203" pitchFamily="34" charset="0"/>
                <a:cs typeface="Segoe UI" panose="020B0502040204020203" pitchFamily="34" charset="0"/>
              </a:rPr>
              <a:t> entre </a:t>
            </a:r>
            <a:r>
              <a:rPr lang="fr-FR" sz="2000" b="1" dirty="0" smtClean="0">
                <a:solidFill>
                  <a:schemeClr val="bg1"/>
                </a:solidFill>
                <a:latin typeface="Segoe UI" panose="020B0502040204020203" pitchFamily="34" charset="0"/>
                <a:cs typeface="Segoe UI" panose="020B0502040204020203" pitchFamily="34" charset="0"/>
              </a:rPr>
              <a:t>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49" name="Groupe 48"/>
          <p:cNvGrpSpPr/>
          <p:nvPr/>
        </p:nvGrpSpPr>
        <p:grpSpPr>
          <a:xfrm>
            <a:off x="3797191" y="2346478"/>
            <a:ext cx="2901435" cy="1597430"/>
            <a:chOff x="12028839" y="1039488"/>
            <a:chExt cx="2901435" cy="1597430"/>
          </a:xfrm>
        </p:grpSpPr>
        <p:sp>
          <p:nvSpPr>
            <p:cNvPr id="50" name="Bouée 49"/>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51" name="Trapèze 50"/>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55927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dirty="0"/>
              <a:t>« De l'Importance de Valoriser l'Expertise Humaine dans l'Annotation »</a:t>
            </a:r>
          </a:p>
        </p:txBody>
      </p:sp>
      <p:sp>
        <p:nvSpPr>
          <p:cNvPr id="3" name="Espace réservé du texte 2"/>
          <p:cNvSpPr>
            <a:spLocks noGrp="1"/>
          </p:cNvSpPr>
          <p:nvPr>
            <p:ph type="body" sz="quarter" idx="13"/>
          </p:nvPr>
        </p:nvSpPr>
        <p:spPr/>
        <p:txBody>
          <a:bodyPr/>
          <a:lstStyle/>
          <a:p>
            <a:pPr algn="just"/>
            <a:r>
              <a:rPr lang="fr-FR" sz="1400" b="1" dirty="0"/>
              <a:t>Résumé :</a:t>
            </a:r>
          </a:p>
          <a:p>
            <a:pPr algn="just"/>
            <a:r>
              <a:rPr lang="fr-FR" sz="1200" dirty="0"/>
              <a:t>La tâche d'annotation, nécessaire à l'entraînement d'assistants conversationnels, fait habituellement appel à des experts du domaine à modéliser. Toutefois, l'annotation de données est connue pour être une tâche difficile en raison de sa complexité et sa subjectivité : elle nécessite par conséquent de solides compétences analytiques dans le but de modéliser les textes en intention de dialogue. De ce fait, la plupart des projets d'annotation choisissent de former les experts aux tâches d'analyse pour en faire des "super-experts".</a:t>
            </a:r>
          </a:p>
          <a:p>
            <a:pPr algn="just"/>
            <a:r>
              <a:rPr lang="fr-FR" sz="1200" dirty="0"/>
              <a:t>Dans cette thèse, nous avons plutôt décidé mettre l’accent sur les connaissances réelles des experts en proposant une nouvelle méthode d'annotation basée sur un Clustering Interactif. Celle-ci se base sur une coopération Homme/Machine, où la machine réalise un clustering pour proposer une base initiale d'apprentissage, et où l'expert annote des contraintes MUST-LINK ou CANNOT-LINK entre les données pour affiner itérativement la base d'apprentissage proposée. Une telle annotation présente l'avantage d'être plus instinctive, car les experts peuvent associer ou différencier les données en fonction de la similarité de leur cas d'usage, permettant ainsi de traiter les données comme ils le feraient professionnellement au quotidien.</a:t>
            </a:r>
          </a:p>
          <a:p>
            <a:pPr algn="just"/>
            <a:r>
              <a:rPr lang="fr-FR" sz="1200" dirty="0"/>
              <a:t>Au cours de nos études, nous avons pu montrer que cette méthode diminuait sensiblement la complexité de conception d'une base d'apprentissage, réduisant notamment la nécessité de formation des experts intervenant dans un projet d'annotation. Nous proposons une implémentation technique de cette méthode (algorithmes et interface graphique associée), ainsi qu'une étude des paramètres optimaux pour obtenir une base d'apprentissage cohérente en un minimum d'annotation. Nous réalisons également une étude de coûts (techniques et humains) permettant de confirmer que l'utilisation d'une telle méthode est réaliste dans un cadre industriel. De plus, afin que la méthode atteigne son plein potentiel, nous fournissons un ensemble de conseils, notamment : (1) des recommandations visant à cadrer la stratégie d’annotation, (2) une aide à l'identification et à la résolution des divergences d'opinion entre annotateurs, (3) des indicateurs de rentabilité pour chaque intervention de l'expert, et (4) des méthodes d'analyse de la pertinence de la base d'apprentissage en cours de construction.</a:t>
            </a:r>
          </a:p>
          <a:p>
            <a:pPr algn="just"/>
            <a:r>
              <a:rPr lang="fr-FR" sz="1200" dirty="0"/>
              <a:t>En conclusion, cette thèse offre une approche innovante pour concevoir une base d'apprentissage d'un assistant conversationnel, permettant d'impliquer les experts du domaine métier pour leurs vraies connaissances, tout en leur demandant un minimum de compétences analytiques et techniques. Ces travaux ouvrent ainsi la voie à des méthodes plus accessibles pour la construction de ces assistants.</a:t>
            </a:r>
          </a:p>
          <a:p>
            <a:pPr algn="just"/>
            <a:endParaRPr lang="fr-FR" sz="1200" dirty="0"/>
          </a:p>
          <a:p>
            <a:r>
              <a:rPr lang="fr-FR" sz="1400" b="1" dirty="0"/>
              <a:t>Mots clés :</a:t>
            </a:r>
            <a:endParaRPr lang="fr-FR" sz="1400" dirty="0"/>
          </a:p>
          <a:p>
            <a:r>
              <a:rPr lang="fr-FR" sz="1200" dirty="0"/>
              <a:t>Apprentissage automatique, Traitement automatique du langage naturel, Annotation de contraintes, Clustering sous contraintes, Clustering interactif, Assistant conversationnel</a:t>
            </a:r>
            <a:r>
              <a:rPr lang="fr-FR" sz="1200" dirty="0" smtClean="0"/>
              <a:t>.</a:t>
            </a:r>
            <a:endParaRPr lang="fr-FR" sz="1200" dirty="0"/>
          </a:p>
        </p:txBody>
      </p:sp>
      <p:sp>
        <p:nvSpPr>
          <p:cNvPr id="4" name="Espace réservé du texte 3"/>
          <p:cNvSpPr>
            <a:spLocks noGrp="1"/>
          </p:cNvSpPr>
          <p:nvPr>
            <p:ph type="body" sz="quarter" idx="14"/>
          </p:nvPr>
        </p:nvSpPr>
        <p:spPr/>
        <p:txBody>
          <a:bodyPr/>
          <a:lstStyle/>
          <a:p>
            <a:r>
              <a:rPr lang="fr-FR" dirty="0"/>
              <a:t>Résumé de la </a:t>
            </a:r>
            <a:r>
              <a:rPr lang="fr-FR" dirty="0" smtClean="0"/>
              <a:t>thèse</a:t>
            </a:r>
            <a:endParaRPr lang="fr-FR" dirty="0"/>
          </a:p>
        </p:txBody>
      </p:sp>
    </p:spTree>
    <p:extLst>
      <p:ext uri="{BB962C8B-B14F-4D97-AF65-F5344CB8AC3E}">
        <p14:creationId xmlns:p14="http://schemas.microsoft.com/office/powerpoint/2010/main" val="309176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i="1" dirty="0"/>
              <a:t>Problématique</a:t>
            </a:r>
            <a:r>
              <a:rPr lang="fr-FR" dirty="0"/>
              <a:t> : Est-ce que notre Clustering Interactif simplifie le travail d’annotation ?</a:t>
            </a:r>
            <a:endParaRPr lang="fr-FR" dirty="0"/>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8" name="Rectangle à coins arrondis 7"/>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a:t>
            </a:r>
          </a:p>
          <a:p>
            <a:pPr algn="ctr"/>
            <a:r>
              <a:rPr lang="fr-FR" sz="2000" b="1" dirty="0" smtClean="0">
                <a:solidFill>
                  <a:srgbClr val="C00000"/>
                </a:solidFill>
                <a:latin typeface="Segoe UI" panose="020B0502040204020203" pitchFamily="34" charset="0"/>
                <a:cs typeface="Segoe UI" panose="020B0502040204020203" pitchFamily="34" charset="0"/>
              </a:rPr>
              <a:t>régler / adapter / compléter</a:t>
            </a:r>
          </a:p>
          <a:p>
            <a:pPr algn="ctr"/>
            <a:r>
              <a:rPr lang="fr-FR" sz="2000" b="1" dirty="0" smtClean="0">
                <a:solidFill>
                  <a:srgbClr val="C00000"/>
                </a:solidFill>
                <a:latin typeface="Segoe UI" panose="020B0502040204020203" pitchFamily="34" charset="0"/>
                <a:cs typeface="Segoe UI" panose="020B0502040204020203" pitchFamily="34" charset="0"/>
              </a:rPr>
              <a:t>notre méthode pour</a:t>
            </a:r>
            <a:endParaRPr lang="fr-FR" sz="1600" dirty="0" smtClean="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7375343" y="2030024"/>
            <a:ext cx="3280586" cy="1929361"/>
            <a:chOff x="7375343" y="1996420"/>
            <a:chExt cx="3280586" cy="1929361"/>
          </a:xfrm>
        </p:grpSpPr>
        <p:sp>
          <p:nvSpPr>
            <p:cNvPr id="14" name="Bouée 13"/>
            <p:cNvSpPr/>
            <p:nvPr/>
          </p:nvSpPr>
          <p:spPr>
            <a:xfrm>
              <a:off x="8773802" y="199642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5" name="Trapèze 14"/>
            <p:cNvSpPr/>
            <p:nvPr/>
          </p:nvSpPr>
          <p:spPr>
            <a:xfrm>
              <a:off x="7375343" y="2229762"/>
              <a:ext cx="3280586" cy="1696019"/>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6" name="Groupe 15"/>
          <p:cNvGrpSpPr/>
          <p:nvPr/>
        </p:nvGrpSpPr>
        <p:grpSpPr>
          <a:xfrm>
            <a:off x="7656061" y="2380275"/>
            <a:ext cx="2739482" cy="1500241"/>
            <a:chOff x="7656061" y="2425540"/>
            <a:chExt cx="2739482" cy="1500241"/>
          </a:xfrm>
        </p:grpSpPr>
        <p:sp>
          <p:nvSpPr>
            <p:cNvPr id="17" name="Bouée 16"/>
            <p:cNvSpPr/>
            <p:nvPr/>
          </p:nvSpPr>
          <p:spPr>
            <a:xfrm>
              <a:off x="8773802" y="2425540"/>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18" name="Trapèze 17"/>
            <p:cNvSpPr/>
            <p:nvPr/>
          </p:nvSpPr>
          <p:spPr>
            <a:xfrm>
              <a:off x="7656061" y="2676813"/>
              <a:ext cx="2739482" cy="1248968"/>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grpSp>
        <p:nvGrpSpPr>
          <p:cNvPr id="19" name="Groupe 18"/>
          <p:cNvGrpSpPr/>
          <p:nvPr/>
        </p:nvGrpSpPr>
        <p:grpSpPr>
          <a:xfrm>
            <a:off x="7986417" y="2735877"/>
            <a:ext cx="2107001" cy="1045056"/>
            <a:chOff x="3297931" y="1750256"/>
            <a:chExt cx="2107001" cy="1045056"/>
          </a:xfrm>
        </p:grpSpPr>
        <p:sp>
          <p:nvSpPr>
            <p:cNvPr id="20" name="Bouée 19"/>
            <p:cNvSpPr/>
            <p:nvPr/>
          </p:nvSpPr>
          <p:spPr>
            <a:xfrm>
              <a:off x="4099431" y="1750256"/>
              <a:ext cx="504000" cy="504000"/>
            </a:xfrm>
            <a:prstGeom prst="donut">
              <a:avLst/>
            </a:prstGeom>
            <a:solidFill>
              <a:schemeClr val="bg1"/>
            </a:solidFill>
            <a:ln w="38100">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1" name="Trapèze 20"/>
            <p:cNvSpPr/>
            <p:nvPr/>
          </p:nvSpPr>
          <p:spPr>
            <a:xfrm>
              <a:off x="3297931" y="1994556"/>
              <a:ext cx="2107001" cy="800756"/>
            </a:xfrm>
            <a:prstGeom prst="trapezoid">
              <a:avLst/>
            </a:prstGeom>
            <a:solidFill>
              <a:schemeClr val="bg1"/>
            </a:solidFill>
            <a:ln w="38100">
              <a:solidFill>
                <a:schemeClr val="accent2"/>
              </a:solidFill>
              <a:prstDash val="sysDot"/>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b="1" dirty="0" smtClean="0">
                  <a:solidFill>
                    <a:schemeClr val="accent2"/>
                  </a:solidFill>
                  <a:latin typeface="Segoe UI" panose="020B0502040204020203" pitchFamily="34" charset="0"/>
                  <a:cs typeface="Segoe UI" panose="020B0502040204020203" pitchFamily="34" charset="0"/>
                </a:rPr>
                <a:t>Annotations</a:t>
              </a:r>
            </a:p>
            <a:p>
              <a:pPr algn="ctr"/>
              <a:r>
                <a:rPr lang="fr-FR" sz="1500" b="1" dirty="0" smtClean="0">
                  <a:solidFill>
                    <a:schemeClr val="accent2"/>
                  </a:solidFill>
                  <a:latin typeface="Segoe UI" panose="020B0502040204020203" pitchFamily="34" charset="0"/>
                  <a:cs typeface="Segoe UI" panose="020B0502040204020203" pitchFamily="34" charset="0"/>
                </a:rPr>
                <a:t>basées sur le</a:t>
              </a:r>
            </a:p>
            <a:p>
              <a:pPr algn="ctr"/>
              <a:r>
                <a:rPr lang="fr-FR" sz="1500" b="1" dirty="0" smtClean="0">
                  <a:solidFill>
                    <a:schemeClr val="accent2"/>
                  </a:solidFill>
                  <a:latin typeface="Segoe UI" panose="020B0502040204020203" pitchFamily="34" charset="0"/>
                  <a:cs typeface="Segoe UI" panose="020B0502040204020203" pitchFamily="34" charset="0"/>
                </a:rPr>
                <a:t>Clustering Interactif</a:t>
              </a:r>
              <a:endParaRPr lang="fr-FR" sz="1500" b="1" dirty="0">
                <a:solidFill>
                  <a:schemeClr val="accent2"/>
                </a:solidFill>
                <a:latin typeface="Segoe UI" panose="020B0502040204020203" pitchFamily="34" charset="0"/>
                <a:cs typeface="Segoe UI" panose="020B0502040204020203" pitchFamily="34" charset="0"/>
              </a:endParaRPr>
            </a:p>
          </p:txBody>
        </p:sp>
      </p:grpSp>
      <p:sp>
        <p:nvSpPr>
          <p:cNvPr id="23" name="Accolade fermante 22"/>
          <p:cNvSpPr/>
          <p:nvPr/>
        </p:nvSpPr>
        <p:spPr>
          <a:xfrm rot="16200000" flipH="1">
            <a:off x="8834837" y="2471101"/>
            <a:ext cx="361597" cy="3574455"/>
          </a:xfrm>
          <a:prstGeom prst="rightBrace">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1250606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dirty="0" smtClean="0"/>
              <a:t>Méthodologies utilisées</a:t>
            </a:r>
            <a:endParaRPr lang="fr-FR" dirty="0"/>
          </a:p>
        </p:txBody>
      </p:sp>
      <p:sp>
        <p:nvSpPr>
          <p:cNvPr id="4" name="Espace réservé du texte 3"/>
          <p:cNvSpPr>
            <a:spLocks noGrp="1"/>
          </p:cNvSpPr>
          <p:nvPr>
            <p:ph type="body" sz="quarter" idx="16"/>
          </p:nvPr>
        </p:nvSpPr>
        <p:spPr/>
        <p:txBody>
          <a:bodyPr/>
          <a:lstStyle/>
          <a:p>
            <a:endParaRPr lang="fr-FR"/>
          </a:p>
        </p:txBody>
      </p:sp>
      <p:sp>
        <p:nvSpPr>
          <p:cNvPr id="5" name="Espace réservé du texte 4"/>
          <p:cNvSpPr>
            <a:spLocks noGrp="1"/>
          </p:cNvSpPr>
          <p:nvPr>
            <p:ph type="body" sz="quarter" idx="17"/>
          </p:nvPr>
        </p:nvSpPr>
        <p:spPr/>
        <p:txBody>
          <a:bodyPr/>
          <a:lstStyle/>
          <a:p>
            <a:endParaRPr lang="fr-FR"/>
          </a:p>
        </p:txBody>
      </p:sp>
      <p:sp>
        <p:nvSpPr>
          <p:cNvPr id="6" name="Espace réservé du texte 5"/>
          <p:cNvSpPr>
            <a:spLocks noGrp="1"/>
          </p:cNvSpPr>
          <p:nvPr>
            <p:ph type="body" sz="quarter" idx="18"/>
          </p:nvPr>
        </p:nvSpPr>
        <p:spPr/>
        <p:txBody>
          <a:bodyPr/>
          <a:lstStyle/>
          <a:p>
            <a:endParaRPr lang="fr-F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Tree>
    <p:extLst>
      <p:ext uri="{BB962C8B-B14F-4D97-AF65-F5344CB8AC3E}">
        <p14:creationId xmlns:p14="http://schemas.microsoft.com/office/powerpoint/2010/main" val="121082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VII. Étude de la méthode</a:t>
            </a:r>
          </a:p>
        </p:txBody>
      </p:sp>
      <p:sp>
        <p:nvSpPr>
          <p:cNvPr id="3" name="Espace réservé du texte 2"/>
          <p:cNvSpPr>
            <a:spLocks noGrp="1"/>
          </p:cNvSpPr>
          <p:nvPr>
            <p:ph type="body" sz="quarter" idx="14"/>
          </p:nvPr>
        </p:nvSpPr>
        <p:spPr/>
        <p:txBody>
          <a:bodyPr/>
          <a:lstStyle/>
          <a:p>
            <a:r>
              <a:rPr lang="fr-FR" dirty="0" smtClean="0"/>
              <a:t>Méthodologies utilisées</a:t>
            </a:r>
            <a:endParaRPr lang="fr-FR" dirty="0"/>
          </a:p>
        </p:txBody>
      </p:sp>
      <p:sp>
        <p:nvSpPr>
          <p:cNvPr id="4" name="Espace réservé du texte 3"/>
          <p:cNvSpPr>
            <a:spLocks noGrp="1"/>
          </p:cNvSpPr>
          <p:nvPr>
            <p:ph type="body" sz="quarter" idx="16"/>
          </p:nvPr>
        </p:nvSpPr>
        <p:spPr/>
        <p:txBody>
          <a:bodyPr/>
          <a:lstStyle/>
          <a:p>
            <a:endParaRPr lang="fr-FR"/>
          </a:p>
        </p:txBody>
      </p:sp>
      <p:sp>
        <p:nvSpPr>
          <p:cNvPr id="5" name="Espace réservé du texte 4"/>
          <p:cNvSpPr>
            <a:spLocks noGrp="1"/>
          </p:cNvSpPr>
          <p:nvPr>
            <p:ph type="body" sz="quarter" idx="17"/>
          </p:nvPr>
        </p:nvSpPr>
        <p:spPr/>
        <p:txBody>
          <a:bodyPr/>
          <a:lstStyle/>
          <a:p>
            <a:endParaRPr lang="fr-FR"/>
          </a:p>
        </p:txBody>
      </p:sp>
      <p:sp>
        <p:nvSpPr>
          <p:cNvPr id="6" name="Espace réservé du texte 5"/>
          <p:cNvSpPr>
            <a:spLocks noGrp="1"/>
          </p:cNvSpPr>
          <p:nvPr>
            <p:ph type="body" sz="quarter" idx="18"/>
          </p:nvPr>
        </p:nvSpPr>
        <p:spPr/>
        <p:txBody>
          <a:bodyPr/>
          <a:lstStyle/>
          <a:p>
            <a:endParaRPr lang="fr-FR"/>
          </a:p>
        </p:txBody>
      </p:sp>
      <p:pic>
        <p:nvPicPr>
          <p:cNvPr id="7" name="Image 6"/>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Tree>
    <p:extLst>
      <p:ext uri="{BB962C8B-B14F-4D97-AF65-F5344CB8AC3E}">
        <p14:creationId xmlns:p14="http://schemas.microsoft.com/office/powerpoint/2010/main" val="2095514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700994" y="1623473"/>
            <a:ext cx="564400" cy="54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Différents aspects à étudier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15" name="Image 14"/>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19" name="Groupe 18"/>
          <p:cNvGrpSpPr/>
          <p:nvPr/>
        </p:nvGrpSpPr>
        <p:grpSpPr>
          <a:xfrm>
            <a:off x="821531" y="1480872"/>
            <a:ext cx="5234704" cy="2712439"/>
            <a:chOff x="986827" y="1480873"/>
            <a:chExt cx="5234704" cy="2712439"/>
          </a:xfrm>
        </p:grpSpPr>
        <p:pic>
          <p:nvPicPr>
            <p:cNvPr id="20" name="Image 19"/>
            <p:cNvPicPr>
              <a:picLocks noChangeAspect="1"/>
            </p:cNvPicPr>
            <p:nvPr/>
          </p:nvPicPr>
          <p:blipFill>
            <a:blip r:embed="rId7"/>
            <a:stretch>
              <a:fillRect/>
            </a:stretch>
          </p:blipFill>
          <p:spPr>
            <a:xfrm>
              <a:off x="1397453" y="1480874"/>
              <a:ext cx="4824078" cy="2589562"/>
            </a:xfrm>
            <a:prstGeom prst="rect">
              <a:avLst/>
            </a:prstGeom>
          </p:spPr>
        </p:pic>
        <p:sp>
          <p:nvSpPr>
            <p:cNvPr id="23" name="Rectangle 22"/>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4" name="Rectangle 23"/>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28" name="Rectangle à coins arrondis 27"/>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Est-ce que notre Clustering Interactif simplifie le travail d’annotation ?</a:t>
            </a:r>
          </a:p>
          <a:p>
            <a:pPr algn="ctr"/>
            <a:r>
              <a:rPr lang="fr-FR" sz="1600" dirty="0" smtClean="0">
                <a:solidFill>
                  <a:srgbClr val="C00000"/>
                </a:solidFill>
                <a:latin typeface="Segoe UI" panose="020B0502040204020203" pitchFamily="34" charset="0"/>
                <a:cs typeface="Segoe UI" panose="020B0502040204020203" pitchFamily="34" charset="0"/>
              </a:rPr>
              <a:t>(efficacité, accessibilité, rentabilité)</a:t>
            </a:r>
          </a:p>
        </p:txBody>
      </p:sp>
      <p:pic>
        <p:nvPicPr>
          <p:cNvPr id="30" name="Image 29"/>
          <p:cNvPicPr>
            <a:picLocks noChangeAspect="1"/>
          </p:cNvPicPr>
          <p:nvPr/>
        </p:nvPicPr>
        <p:blipFill>
          <a:blip r:embed="rId8"/>
          <a:stretch>
            <a:fillRect/>
          </a:stretch>
        </p:blipFill>
        <p:spPr>
          <a:xfrm>
            <a:off x="843711" y="1659922"/>
            <a:ext cx="468000" cy="468000"/>
          </a:xfrm>
          <a:prstGeom prst="rect">
            <a:avLst/>
          </a:prstGeom>
        </p:spPr>
      </p:pic>
      <p:pic>
        <p:nvPicPr>
          <p:cNvPr id="31" name="Imag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1711" y="3670944"/>
            <a:ext cx="432000" cy="432000"/>
          </a:xfrm>
          <a:prstGeom prst="rect">
            <a:avLst/>
          </a:prstGeom>
        </p:spPr>
      </p:pic>
      <p:sp>
        <p:nvSpPr>
          <p:cNvPr id="73" name="Forme libre 72"/>
          <p:cNvSpPr/>
          <p:nvPr/>
        </p:nvSpPr>
        <p:spPr>
          <a:xfrm>
            <a:off x="1536081" y="2910223"/>
            <a:ext cx="981702" cy="565635"/>
          </a:xfrm>
          <a:custGeom>
            <a:avLst/>
            <a:gdLst>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11350 w 2308225"/>
              <a:gd name="connsiteY76" fmla="*/ 120650 h 1327150"/>
              <a:gd name="connsiteX77" fmla="*/ 1930400 w 2308225"/>
              <a:gd name="connsiteY77" fmla="*/ 114300 h 1327150"/>
              <a:gd name="connsiteX78" fmla="*/ 1946275 w 2308225"/>
              <a:gd name="connsiteY78" fmla="*/ 104775 h 1327150"/>
              <a:gd name="connsiteX79" fmla="*/ 1965325 w 2308225"/>
              <a:gd name="connsiteY79" fmla="*/ 95250 h 1327150"/>
              <a:gd name="connsiteX80" fmla="*/ 1978025 w 2308225"/>
              <a:gd name="connsiteY80" fmla="*/ 85725 h 1327150"/>
              <a:gd name="connsiteX81" fmla="*/ 2003425 w 2308225"/>
              <a:gd name="connsiteY81" fmla="*/ 76200 h 1327150"/>
              <a:gd name="connsiteX82" fmla="*/ 2038350 w 2308225"/>
              <a:gd name="connsiteY82" fmla="*/ 63500 h 1327150"/>
              <a:gd name="connsiteX83" fmla="*/ 2047875 w 2308225"/>
              <a:gd name="connsiteY83" fmla="*/ 60325 h 1327150"/>
              <a:gd name="connsiteX84" fmla="*/ 2101850 w 2308225"/>
              <a:gd name="connsiteY84" fmla="*/ 50800 h 1327150"/>
              <a:gd name="connsiteX85" fmla="*/ 2117725 w 2308225"/>
              <a:gd name="connsiteY85" fmla="*/ 47625 h 1327150"/>
              <a:gd name="connsiteX86" fmla="*/ 2149475 w 2308225"/>
              <a:gd name="connsiteY86" fmla="*/ 38100 h 1327150"/>
              <a:gd name="connsiteX87" fmla="*/ 2168525 w 2308225"/>
              <a:gd name="connsiteY87" fmla="*/ 31750 h 1327150"/>
              <a:gd name="connsiteX88" fmla="*/ 2212975 w 2308225"/>
              <a:gd name="connsiteY88" fmla="*/ 22225 h 1327150"/>
              <a:gd name="connsiteX89" fmla="*/ 2222500 w 2308225"/>
              <a:gd name="connsiteY89" fmla="*/ 19050 h 1327150"/>
              <a:gd name="connsiteX90" fmla="*/ 2257425 w 2308225"/>
              <a:gd name="connsiteY90" fmla="*/ 15875 h 1327150"/>
              <a:gd name="connsiteX91" fmla="*/ 2292350 w 2308225"/>
              <a:gd name="connsiteY91" fmla="*/ 6350 h 1327150"/>
              <a:gd name="connsiteX92" fmla="*/ 2308225 w 2308225"/>
              <a:gd name="connsiteY9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46275 w 2308225"/>
              <a:gd name="connsiteY77" fmla="*/ 104775 h 1327150"/>
              <a:gd name="connsiteX78" fmla="*/ 1965325 w 2308225"/>
              <a:gd name="connsiteY78" fmla="*/ 95250 h 1327150"/>
              <a:gd name="connsiteX79" fmla="*/ 1978025 w 2308225"/>
              <a:gd name="connsiteY79" fmla="*/ 85725 h 1327150"/>
              <a:gd name="connsiteX80" fmla="*/ 2003425 w 2308225"/>
              <a:gd name="connsiteY80" fmla="*/ 76200 h 1327150"/>
              <a:gd name="connsiteX81" fmla="*/ 2038350 w 2308225"/>
              <a:gd name="connsiteY81" fmla="*/ 63500 h 1327150"/>
              <a:gd name="connsiteX82" fmla="*/ 2047875 w 2308225"/>
              <a:gd name="connsiteY82" fmla="*/ 60325 h 1327150"/>
              <a:gd name="connsiteX83" fmla="*/ 2101850 w 2308225"/>
              <a:gd name="connsiteY83" fmla="*/ 50800 h 1327150"/>
              <a:gd name="connsiteX84" fmla="*/ 2117725 w 2308225"/>
              <a:gd name="connsiteY84" fmla="*/ 47625 h 1327150"/>
              <a:gd name="connsiteX85" fmla="*/ 2149475 w 2308225"/>
              <a:gd name="connsiteY85" fmla="*/ 38100 h 1327150"/>
              <a:gd name="connsiteX86" fmla="*/ 2168525 w 2308225"/>
              <a:gd name="connsiteY86" fmla="*/ 31750 h 1327150"/>
              <a:gd name="connsiteX87" fmla="*/ 2212975 w 2308225"/>
              <a:gd name="connsiteY87" fmla="*/ 22225 h 1327150"/>
              <a:gd name="connsiteX88" fmla="*/ 2222500 w 2308225"/>
              <a:gd name="connsiteY88" fmla="*/ 19050 h 1327150"/>
              <a:gd name="connsiteX89" fmla="*/ 2257425 w 2308225"/>
              <a:gd name="connsiteY89" fmla="*/ 15875 h 1327150"/>
              <a:gd name="connsiteX90" fmla="*/ 2292350 w 2308225"/>
              <a:gd name="connsiteY90" fmla="*/ 6350 h 1327150"/>
              <a:gd name="connsiteX91" fmla="*/ 2308225 w 2308225"/>
              <a:gd name="connsiteY9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09750 w 2308225"/>
              <a:gd name="connsiteY71" fmla="*/ 196850 h 1327150"/>
              <a:gd name="connsiteX72" fmla="*/ 1825625 w 2308225"/>
              <a:gd name="connsiteY72" fmla="*/ 184150 h 1327150"/>
              <a:gd name="connsiteX73" fmla="*/ 1838325 w 2308225"/>
              <a:gd name="connsiteY73" fmla="*/ 171450 h 1327150"/>
              <a:gd name="connsiteX74" fmla="*/ 1879600 w 2308225"/>
              <a:gd name="connsiteY74" fmla="*/ 142875 h 1327150"/>
              <a:gd name="connsiteX75" fmla="*/ 1895475 w 2308225"/>
              <a:gd name="connsiteY75" fmla="*/ 133350 h 1327150"/>
              <a:gd name="connsiteX76" fmla="*/ 1930400 w 2308225"/>
              <a:gd name="connsiteY76" fmla="*/ 114300 h 1327150"/>
              <a:gd name="connsiteX77" fmla="*/ 1965325 w 2308225"/>
              <a:gd name="connsiteY77" fmla="*/ 95250 h 1327150"/>
              <a:gd name="connsiteX78" fmla="*/ 1978025 w 2308225"/>
              <a:gd name="connsiteY78" fmla="*/ 85725 h 1327150"/>
              <a:gd name="connsiteX79" fmla="*/ 2003425 w 2308225"/>
              <a:gd name="connsiteY79" fmla="*/ 76200 h 1327150"/>
              <a:gd name="connsiteX80" fmla="*/ 2038350 w 2308225"/>
              <a:gd name="connsiteY80" fmla="*/ 63500 h 1327150"/>
              <a:gd name="connsiteX81" fmla="*/ 2047875 w 2308225"/>
              <a:gd name="connsiteY81" fmla="*/ 60325 h 1327150"/>
              <a:gd name="connsiteX82" fmla="*/ 2101850 w 2308225"/>
              <a:gd name="connsiteY82" fmla="*/ 50800 h 1327150"/>
              <a:gd name="connsiteX83" fmla="*/ 2117725 w 2308225"/>
              <a:gd name="connsiteY83" fmla="*/ 47625 h 1327150"/>
              <a:gd name="connsiteX84" fmla="*/ 2149475 w 2308225"/>
              <a:gd name="connsiteY84" fmla="*/ 38100 h 1327150"/>
              <a:gd name="connsiteX85" fmla="*/ 2168525 w 2308225"/>
              <a:gd name="connsiteY85" fmla="*/ 31750 h 1327150"/>
              <a:gd name="connsiteX86" fmla="*/ 2212975 w 2308225"/>
              <a:gd name="connsiteY86" fmla="*/ 22225 h 1327150"/>
              <a:gd name="connsiteX87" fmla="*/ 2222500 w 2308225"/>
              <a:gd name="connsiteY87" fmla="*/ 19050 h 1327150"/>
              <a:gd name="connsiteX88" fmla="*/ 2257425 w 2308225"/>
              <a:gd name="connsiteY88" fmla="*/ 15875 h 1327150"/>
              <a:gd name="connsiteX89" fmla="*/ 2292350 w 2308225"/>
              <a:gd name="connsiteY89" fmla="*/ 6350 h 1327150"/>
              <a:gd name="connsiteX90" fmla="*/ 2308225 w 2308225"/>
              <a:gd name="connsiteY9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17675 w 2308225"/>
              <a:gd name="connsiteY67" fmla="*/ 276225 h 1327150"/>
              <a:gd name="connsiteX68" fmla="*/ 1733550 w 2308225"/>
              <a:gd name="connsiteY68" fmla="*/ 260350 h 1327150"/>
              <a:gd name="connsiteX69" fmla="*/ 1762125 w 2308225"/>
              <a:gd name="connsiteY69" fmla="*/ 238125 h 1327150"/>
              <a:gd name="connsiteX70" fmla="*/ 1778000 w 2308225"/>
              <a:gd name="connsiteY70" fmla="*/ 222250 h 1327150"/>
              <a:gd name="connsiteX71" fmla="*/ 1825625 w 2308225"/>
              <a:gd name="connsiteY71" fmla="*/ 184150 h 1327150"/>
              <a:gd name="connsiteX72" fmla="*/ 1838325 w 2308225"/>
              <a:gd name="connsiteY72" fmla="*/ 171450 h 1327150"/>
              <a:gd name="connsiteX73" fmla="*/ 1879600 w 2308225"/>
              <a:gd name="connsiteY73" fmla="*/ 142875 h 1327150"/>
              <a:gd name="connsiteX74" fmla="*/ 1895475 w 2308225"/>
              <a:gd name="connsiteY74" fmla="*/ 133350 h 1327150"/>
              <a:gd name="connsiteX75" fmla="*/ 1930400 w 2308225"/>
              <a:gd name="connsiteY75" fmla="*/ 114300 h 1327150"/>
              <a:gd name="connsiteX76" fmla="*/ 1965325 w 2308225"/>
              <a:gd name="connsiteY76" fmla="*/ 95250 h 1327150"/>
              <a:gd name="connsiteX77" fmla="*/ 1978025 w 2308225"/>
              <a:gd name="connsiteY77" fmla="*/ 85725 h 1327150"/>
              <a:gd name="connsiteX78" fmla="*/ 2003425 w 2308225"/>
              <a:gd name="connsiteY78" fmla="*/ 76200 h 1327150"/>
              <a:gd name="connsiteX79" fmla="*/ 2038350 w 2308225"/>
              <a:gd name="connsiteY79" fmla="*/ 63500 h 1327150"/>
              <a:gd name="connsiteX80" fmla="*/ 2047875 w 2308225"/>
              <a:gd name="connsiteY80" fmla="*/ 60325 h 1327150"/>
              <a:gd name="connsiteX81" fmla="*/ 2101850 w 2308225"/>
              <a:gd name="connsiteY81" fmla="*/ 50800 h 1327150"/>
              <a:gd name="connsiteX82" fmla="*/ 2117725 w 2308225"/>
              <a:gd name="connsiteY82" fmla="*/ 47625 h 1327150"/>
              <a:gd name="connsiteX83" fmla="*/ 2149475 w 2308225"/>
              <a:gd name="connsiteY83" fmla="*/ 38100 h 1327150"/>
              <a:gd name="connsiteX84" fmla="*/ 2168525 w 2308225"/>
              <a:gd name="connsiteY84" fmla="*/ 31750 h 1327150"/>
              <a:gd name="connsiteX85" fmla="*/ 2212975 w 2308225"/>
              <a:gd name="connsiteY85" fmla="*/ 22225 h 1327150"/>
              <a:gd name="connsiteX86" fmla="*/ 2222500 w 2308225"/>
              <a:gd name="connsiteY86" fmla="*/ 19050 h 1327150"/>
              <a:gd name="connsiteX87" fmla="*/ 2257425 w 2308225"/>
              <a:gd name="connsiteY87" fmla="*/ 15875 h 1327150"/>
              <a:gd name="connsiteX88" fmla="*/ 2292350 w 2308225"/>
              <a:gd name="connsiteY88" fmla="*/ 6350 h 1327150"/>
              <a:gd name="connsiteX89" fmla="*/ 2308225 w 2308225"/>
              <a:gd name="connsiteY8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22425 w 2308225"/>
              <a:gd name="connsiteY63" fmla="*/ 365125 h 1327150"/>
              <a:gd name="connsiteX64" fmla="*/ 1638300 w 2308225"/>
              <a:gd name="connsiteY64" fmla="*/ 352425 h 1327150"/>
              <a:gd name="connsiteX65" fmla="*/ 1654175 w 2308225"/>
              <a:gd name="connsiteY65" fmla="*/ 339725 h 1327150"/>
              <a:gd name="connsiteX66" fmla="*/ 1701800 w 2308225"/>
              <a:gd name="connsiteY66" fmla="*/ 292100 h 1327150"/>
              <a:gd name="connsiteX67" fmla="*/ 1733550 w 2308225"/>
              <a:gd name="connsiteY67" fmla="*/ 260350 h 1327150"/>
              <a:gd name="connsiteX68" fmla="*/ 1762125 w 2308225"/>
              <a:gd name="connsiteY68" fmla="*/ 238125 h 1327150"/>
              <a:gd name="connsiteX69" fmla="*/ 1778000 w 2308225"/>
              <a:gd name="connsiteY69" fmla="*/ 222250 h 1327150"/>
              <a:gd name="connsiteX70" fmla="*/ 1825625 w 2308225"/>
              <a:gd name="connsiteY70" fmla="*/ 184150 h 1327150"/>
              <a:gd name="connsiteX71" fmla="*/ 1838325 w 2308225"/>
              <a:gd name="connsiteY71" fmla="*/ 171450 h 1327150"/>
              <a:gd name="connsiteX72" fmla="*/ 1879600 w 2308225"/>
              <a:gd name="connsiteY72" fmla="*/ 142875 h 1327150"/>
              <a:gd name="connsiteX73" fmla="*/ 1895475 w 2308225"/>
              <a:gd name="connsiteY73" fmla="*/ 133350 h 1327150"/>
              <a:gd name="connsiteX74" fmla="*/ 1930400 w 2308225"/>
              <a:gd name="connsiteY74" fmla="*/ 114300 h 1327150"/>
              <a:gd name="connsiteX75" fmla="*/ 1965325 w 2308225"/>
              <a:gd name="connsiteY75" fmla="*/ 95250 h 1327150"/>
              <a:gd name="connsiteX76" fmla="*/ 1978025 w 2308225"/>
              <a:gd name="connsiteY76" fmla="*/ 85725 h 1327150"/>
              <a:gd name="connsiteX77" fmla="*/ 2003425 w 2308225"/>
              <a:gd name="connsiteY77" fmla="*/ 76200 h 1327150"/>
              <a:gd name="connsiteX78" fmla="*/ 2038350 w 2308225"/>
              <a:gd name="connsiteY78" fmla="*/ 63500 h 1327150"/>
              <a:gd name="connsiteX79" fmla="*/ 2047875 w 2308225"/>
              <a:gd name="connsiteY79" fmla="*/ 60325 h 1327150"/>
              <a:gd name="connsiteX80" fmla="*/ 2101850 w 2308225"/>
              <a:gd name="connsiteY80" fmla="*/ 50800 h 1327150"/>
              <a:gd name="connsiteX81" fmla="*/ 2117725 w 2308225"/>
              <a:gd name="connsiteY81" fmla="*/ 47625 h 1327150"/>
              <a:gd name="connsiteX82" fmla="*/ 2149475 w 2308225"/>
              <a:gd name="connsiteY82" fmla="*/ 38100 h 1327150"/>
              <a:gd name="connsiteX83" fmla="*/ 2168525 w 2308225"/>
              <a:gd name="connsiteY83" fmla="*/ 31750 h 1327150"/>
              <a:gd name="connsiteX84" fmla="*/ 2212975 w 2308225"/>
              <a:gd name="connsiteY84" fmla="*/ 22225 h 1327150"/>
              <a:gd name="connsiteX85" fmla="*/ 2222500 w 2308225"/>
              <a:gd name="connsiteY85" fmla="*/ 19050 h 1327150"/>
              <a:gd name="connsiteX86" fmla="*/ 2257425 w 2308225"/>
              <a:gd name="connsiteY86" fmla="*/ 15875 h 1327150"/>
              <a:gd name="connsiteX87" fmla="*/ 2292350 w 2308225"/>
              <a:gd name="connsiteY87" fmla="*/ 6350 h 1327150"/>
              <a:gd name="connsiteX88" fmla="*/ 2308225 w 2308225"/>
              <a:gd name="connsiteY8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28750 w 2308225"/>
              <a:gd name="connsiteY55" fmla="*/ 514350 h 1327150"/>
              <a:gd name="connsiteX56" fmla="*/ 1457325 w 2308225"/>
              <a:gd name="connsiteY56" fmla="*/ 492125 h 1327150"/>
              <a:gd name="connsiteX57" fmla="*/ 1466850 w 2308225"/>
              <a:gd name="connsiteY57" fmla="*/ 479425 h 1327150"/>
              <a:gd name="connsiteX58" fmla="*/ 1498600 w 2308225"/>
              <a:gd name="connsiteY58" fmla="*/ 460375 h 1327150"/>
              <a:gd name="connsiteX59" fmla="*/ 1514475 w 2308225"/>
              <a:gd name="connsiteY59" fmla="*/ 450850 h 1327150"/>
              <a:gd name="connsiteX60" fmla="*/ 1558925 w 2308225"/>
              <a:gd name="connsiteY60" fmla="*/ 412750 h 1327150"/>
              <a:gd name="connsiteX61" fmla="*/ 1577975 w 2308225"/>
              <a:gd name="connsiteY61" fmla="*/ 400050 h 1327150"/>
              <a:gd name="connsiteX62" fmla="*/ 1609725 w 2308225"/>
              <a:gd name="connsiteY62" fmla="*/ 374650 h 1327150"/>
              <a:gd name="connsiteX63" fmla="*/ 1638300 w 2308225"/>
              <a:gd name="connsiteY63" fmla="*/ 352425 h 1327150"/>
              <a:gd name="connsiteX64" fmla="*/ 1654175 w 2308225"/>
              <a:gd name="connsiteY64" fmla="*/ 339725 h 1327150"/>
              <a:gd name="connsiteX65" fmla="*/ 1701800 w 2308225"/>
              <a:gd name="connsiteY65" fmla="*/ 292100 h 1327150"/>
              <a:gd name="connsiteX66" fmla="*/ 1733550 w 2308225"/>
              <a:gd name="connsiteY66" fmla="*/ 260350 h 1327150"/>
              <a:gd name="connsiteX67" fmla="*/ 1762125 w 2308225"/>
              <a:gd name="connsiteY67" fmla="*/ 238125 h 1327150"/>
              <a:gd name="connsiteX68" fmla="*/ 1778000 w 2308225"/>
              <a:gd name="connsiteY68" fmla="*/ 222250 h 1327150"/>
              <a:gd name="connsiteX69" fmla="*/ 1825625 w 2308225"/>
              <a:gd name="connsiteY69" fmla="*/ 184150 h 1327150"/>
              <a:gd name="connsiteX70" fmla="*/ 1838325 w 2308225"/>
              <a:gd name="connsiteY70" fmla="*/ 171450 h 1327150"/>
              <a:gd name="connsiteX71" fmla="*/ 1879600 w 2308225"/>
              <a:gd name="connsiteY71" fmla="*/ 142875 h 1327150"/>
              <a:gd name="connsiteX72" fmla="*/ 1895475 w 2308225"/>
              <a:gd name="connsiteY72" fmla="*/ 133350 h 1327150"/>
              <a:gd name="connsiteX73" fmla="*/ 1930400 w 2308225"/>
              <a:gd name="connsiteY73" fmla="*/ 114300 h 1327150"/>
              <a:gd name="connsiteX74" fmla="*/ 1965325 w 2308225"/>
              <a:gd name="connsiteY74" fmla="*/ 95250 h 1327150"/>
              <a:gd name="connsiteX75" fmla="*/ 1978025 w 2308225"/>
              <a:gd name="connsiteY75" fmla="*/ 85725 h 1327150"/>
              <a:gd name="connsiteX76" fmla="*/ 2003425 w 2308225"/>
              <a:gd name="connsiteY76" fmla="*/ 76200 h 1327150"/>
              <a:gd name="connsiteX77" fmla="*/ 2038350 w 2308225"/>
              <a:gd name="connsiteY77" fmla="*/ 63500 h 1327150"/>
              <a:gd name="connsiteX78" fmla="*/ 2047875 w 2308225"/>
              <a:gd name="connsiteY78" fmla="*/ 60325 h 1327150"/>
              <a:gd name="connsiteX79" fmla="*/ 2101850 w 2308225"/>
              <a:gd name="connsiteY79" fmla="*/ 50800 h 1327150"/>
              <a:gd name="connsiteX80" fmla="*/ 2117725 w 2308225"/>
              <a:gd name="connsiteY80" fmla="*/ 47625 h 1327150"/>
              <a:gd name="connsiteX81" fmla="*/ 2149475 w 2308225"/>
              <a:gd name="connsiteY81" fmla="*/ 38100 h 1327150"/>
              <a:gd name="connsiteX82" fmla="*/ 2168525 w 2308225"/>
              <a:gd name="connsiteY82" fmla="*/ 31750 h 1327150"/>
              <a:gd name="connsiteX83" fmla="*/ 2212975 w 2308225"/>
              <a:gd name="connsiteY83" fmla="*/ 22225 h 1327150"/>
              <a:gd name="connsiteX84" fmla="*/ 2222500 w 2308225"/>
              <a:gd name="connsiteY84" fmla="*/ 19050 h 1327150"/>
              <a:gd name="connsiteX85" fmla="*/ 2257425 w 2308225"/>
              <a:gd name="connsiteY85" fmla="*/ 15875 h 1327150"/>
              <a:gd name="connsiteX86" fmla="*/ 2292350 w 2308225"/>
              <a:gd name="connsiteY86" fmla="*/ 6350 h 1327150"/>
              <a:gd name="connsiteX87" fmla="*/ 2308225 w 2308225"/>
              <a:gd name="connsiteY87"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381125 w 2308225"/>
              <a:gd name="connsiteY53" fmla="*/ 558800 h 1327150"/>
              <a:gd name="connsiteX54" fmla="*/ 1419225 w 2308225"/>
              <a:gd name="connsiteY54" fmla="*/ 527050 h 1327150"/>
              <a:gd name="connsiteX55" fmla="*/ 1457325 w 2308225"/>
              <a:gd name="connsiteY55" fmla="*/ 492125 h 1327150"/>
              <a:gd name="connsiteX56" fmla="*/ 1466850 w 2308225"/>
              <a:gd name="connsiteY56" fmla="*/ 479425 h 1327150"/>
              <a:gd name="connsiteX57" fmla="*/ 1498600 w 2308225"/>
              <a:gd name="connsiteY57" fmla="*/ 460375 h 1327150"/>
              <a:gd name="connsiteX58" fmla="*/ 1514475 w 2308225"/>
              <a:gd name="connsiteY58" fmla="*/ 450850 h 1327150"/>
              <a:gd name="connsiteX59" fmla="*/ 1558925 w 2308225"/>
              <a:gd name="connsiteY59" fmla="*/ 412750 h 1327150"/>
              <a:gd name="connsiteX60" fmla="*/ 1577975 w 2308225"/>
              <a:gd name="connsiteY60" fmla="*/ 400050 h 1327150"/>
              <a:gd name="connsiteX61" fmla="*/ 1609725 w 2308225"/>
              <a:gd name="connsiteY61" fmla="*/ 374650 h 1327150"/>
              <a:gd name="connsiteX62" fmla="*/ 1638300 w 2308225"/>
              <a:gd name="connsiteY62" fmla="*/ 352425 h 1327150"/>
              <a:gd name="connsiteX63" fmla="*/ 1654175 w 2308225"/>
              <a:gd name="connsiteY63" fmla="*/ 339725 h 1327150"/>
              <a:gd name="connsiteX64" fmla="*/ 1701800 w 2308225"/>
              <a:gd name="connsiteY64" fmla="*/ 292100 h 1327150"/>
              <a:gd name="connsiteX65" fmla="*/ 1733550 w 2308225"/>
              <a:gd name="connsiteY65" fmla="*/ 260350 h 1327150"/>
              <a:gd name="connsiteX66" fmla="*/ 1762125 w 2308225"/>
              <a:gd name="connsiteY66" fmla="*/ 238125 h 1327150"/>
              <a:gd name="connsiteX67" fmla="*/ 1778000 w 2308225"/>
              <a:gd name="connsiteY67" fmla="*/ 222250 h 1327150"/>
              <a:gd name="connsiteX68" fmla="*/ 1825625 w 2308225"/>
              <a:gd name="connsiteY68" fmla="*/ 184150 h 1327150"/>
              <a:gd name="connsiteX69" fmla="*/ 1838325 w 2308225"/>
              <a:gd name="connsiteY69" fmla="*/ 171450 h 1327150"/>
              <a:gd name="connsiteX70" fmla="*/ 1879600 w 2308225"/>
              <a:gd name="connsiteY70" fmla="*/ 142875 h 1327150"/>
              <a:gd name="connsiteX71" fmla="*/ 1895475 w 2308225"/>
              <a:gd name="connsiteY71" fmla="*/ 133350 h 1327150"/>
              <a:gd name="connsiteX72" fmla="*/ 1930400 w 2308225"/>
              <a:gd name="connsiteY72" fmla="*/ 114300 h 1327150"/>
              <a:gd name="connsiteX73" fmla="*/ 1965325 w 2308225"/>
              <a:gd name="connsiteY73" fmla="*/ 95250 h 1327150"/>
              <a:gd name="connsiteX74" fmla="*/ 1978025 w 2308225"/>
              <a:gd name="connsiteY74" fmla="*/ 85725 h 1327150"/>
              <a:gd name="connsiteX75" fmla="*/ 2003425 w 2308225"/>
              <a:gd name="connsiteY75" fmla="*/ 76200 h 1327150"/>
              <a:gd name="connsiteX76" fmla="*/ 2038350 w 2308225"/>
              <a:gd name="connsiteY76" fmla="*/ 63500 h 1327150"/>
              <a:gd name="connsiteX77" fmla="*/ 2047875 w 2308225"/>
              <a:gd name="connsiteY77" fmla="*/ 60325 h 1327150"/>
              <a:gd name="connsiteX78" fmla="*/ 2101850 w 2308225"/>
              <a:gd name="connsiteY78" fmla="*/ 50800 h 1327150"/>
              <a:gd name="connsiteX79" fmla="*/ 2117725 w 2308225"/>
              <a:gd name="connsiteY79" fmla="*/ 47625 h 1327150"/>
              <a:gd name="connsiteX80" fmla="*/ 2149475 w 2308225"/>
              <a:gd name="connsiteY80" fmla="*/ 38100 h 1327150"/>
              <a:gd name="connsiteX81" fmla="*/ 2168525 w 2308225"/>
              <a:gd name="connsiteY81" fmla="*/ 31750 h 1327150"/>
              <a:gd name="connsiteX82" fmla="*/ 2212975 w 2308225"/>
              <a:gd name="connsiteY82" fmla="*/ 22225 h 1327150"/>
              <a:gd name="connsiteX83" fmla="*/ 2222500 w 2308225"/>
              <a:gd name="connsiteY83" fmla="*/ 19050 h 1327150"/>
              <a:gd name="connsiteX84" fmla="*/ 2257425 w 2308225"/>
              <a:gd name="connsiteY84" fmla="*/ 15875 h 1327150"/>
              <a:gd name="connsiteX85" fmla="*/ 2292350 w 2308225"/>
              <a:gd name="connsiteY85" fmla="*/ 6350 h 1327150"/>
              <a:gd name="connsiteX86" fmla="*/ 2308225 w 2308225"/>
              <a:gd name="connsiteY86"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368425 w 2308225"/>
              <a:gd name="connsiteY52" fmla="*/ 568325 h 1327150"/>
              <a:gd name="connsiteX53" fmla="*/ 1419225 w 2308225"/>
              <a:gd name="connsiteY53" fmla="*/ 527050 h 1327150"/>
              <a:gd name="connsiteX54" fmla="*/ 1457325 w 2308225"/>
              <a:gd name="connsiteY54" fmla="*/ 492125 h 1327150"/>
              <a:gd name="connsiteX55" fmla="*/ 1466850 w 2308225"/>
              <a:gd name="connsiteY55" fmla="*/ 479425 h 1327150"/>
              <a:gd name="connsiteX56" fmla="*/ 1498600 w 2308225"/>
              <a:gd name="connsiteY56" fmla="*/ 460375 h 1327150"/>
              <a:gd name="connsiteX57" fmla="*/ 1514475 w 2308225"/>
              <a:gd name="connsiteY57" fmla="*/ 450850 h 1327150"/>
              <a:gd name="connsiteX58" fmla="*/ 1558925 w 2308225"/>
              <a:gd name="connsiteY58" fmla="*/ 412750 h 1327150"/>
              <a:gd name="connsiteX59" fmla="*/ 1577975 w 2308225"/>
              <a:gd name="connsiteY59" fmla="*/ 400050 h 1327150"/>
              <a:gd name="connsiteX60" fmla="*/ 1609725 w 2308225"/>
              <a:gd name="connsiteY60" fmla="*/ 374650 h 1327150"/>
              <a:gd name="connsiteX61" fmla="*/ 1638300 w 2308225"/>
              <a:gd name="connsiteY61" fmla="*/ 352425 h 1327150"/>
              <a:gd name="connsiteX62" fmla="*/ 1654175 w 2308225"/>
              <a:gd name="connsiteY62" fmla="*/ 339725 h 1327150"/>
              <a:gd name="connsiteX63" fmla="*/ 1701800 w 2308225"/>
              <a:gd name="connsiteY63" fmla="*/ 292100 h 1327150"/>
              <a:gd name="connsiteX64" fmla="*/ 1733550 w 2308225"/>
              <a:gd name="connsiteY64" fmla="*/ 260350 h 1327150"/>
              <a:gd name="connsiteX65" fmla="*/ 1762125 w 2308225"/>
              <a:gd name="connsiteY65" fmla="*/ 238125 h 1327150"/>
              <a:gd name="connsiteX66" fmla="*/ 1778000 w 2308225"/>
              <a:gd name="connsiteY66" fmla="*/ 222250 h 1327150"/>
              <a:gd name="connsiteX67" fmla="*/ 1825625 w 2308225"/>
              <a:gd name="connsiteY67" fmla="*/ 184150 h 1327150"/>
              <a:gd name="connsiteX68" fmla="*/ 1838325 w 2308225"/>
              <a:gd name="connsiteY68" fmla="*/ 171450 h 1327150"/>
              <a:gd name="connsiteX69" fmla="*/ 1879600 w 2308225"/>
              <a:gd name="connsiteY69" fmla="*/ 142875 h 1327150"/>
              <a:gd name="connsiteX70" fmla="*/ 1895475 w 2308225"/>
              <a:gd name="connsiteY70" fmla="*/ 133350 h 1327150"/>
              <a:gd name="connsiteX71" fmla="*/ 1930400 w 2308225"/>
              <a:gd name="connsiteY71" fmla="*/ 114300 h 1327150"/>
              <a:gd name="connsiteX72" fmla="*/ 1965325 w 2308225"/>
              <a:gd name="connsiteY72" fmla="*/ 95250 h 1327150"/>
              <a:gd name="connsiteX73" fmla="*/ 1978025 w 2308225"/>
              <a:gd name="connsiteY73" fmla="*/ 85725 h 1327150"/>
              <a:gd name="connsiteX74" fmla="*/ 2003425 w 2308225"/>
              <a:gd name="connsiteY74" fmla="*/ 76200 h 1327150"/>
              <a:gd name="connsiteX75" fmla="*/ 2038350 w 2308225"/>
              <a:gd name="connsiteY75" fmla="*/ 63500 h 1327150"/>
              <a:gd name="connsiteX76" fmla="*/ 2047875 w 2308225"/>
              <a:gd name="connsiteY76" fmla="*/ 60325 h 1327150"/>
              <a:gd name="connsiteX77" fmla="*/ 2101850 w 2308225"/>
              <a:gd name="connsiteY77" fmla="*/ 50800 h 1327150"/>
              <a:gd name="connsiteX78" fmla="*/ 2117725 w 2308225"/>
              <a:gd name="connsiteY78" fmla="*/ 47625 h 1327150"/>
              <a:gd name="connsiteX79" fmla="*/ 2149475 w 2308225"/>
              <a:gd name="connsiteY79" fmla="*/ 38100 h 1327150"/>
              <a:gd name="connsiteX80" fmla="*/ 2168525 w 2308225"/>
              <a:gd name="connsiteY80" fmla="*/ 31750 h 1327150"/>
              <a:gd name="connsiteX81" fmla="*/ 2212975 w 2308225"/>
              <a:gd name="connsiteY81" fmla="*/ 22225 h 1327150"/>
              <a:gd name="connsiteX82" fmla="*/ 2222500 w 2308225"/>
              <a:gd name="connsiteY82" fmla="*/ 19050 h 1327150"/>
              <a:gd name="connsiteX83" fmla="*/ 2257425 w 2308225"/>
              <a:gd name="connsiteY83" fmla="*/ 15875 h 1327150"/>
              <a:gd name="connsiteX84" fmla="*/ 2292350 w 2308225"/>
              <a:gd name="connsiteY84" fmla="*/ 6350 h 1327150"/>
              <a:gd name="connsiteX85" fmla="*/ 2308225 w 2308225"/>
              <a:gd name="connsiteY85"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39800 w 2308225"/>
              <a:gd name="connsiteY38" fmla="*/ 812800 h 1327150"/>
              <a:gd name="connsiteX39" fmla="*/ 962025 w 2308225"/>
              <a:gd name="connsiteY39" fmla="*/ 803275 h 1327150"/>
              <a:gd name="connsiteX40" fmla="*/ 987425 w 2308225"/>
              <a:gd name="connsiteY40" fmla="*/ 790575 h 1327150"/>
              <a:gd name="connsiteX41" fmla="*/ 1038225 w 2308225"/>
              <a:gd name="connsiteY41" fmla="*/ 771525 h 1327150"/>
              <a:gd name="connsiteX42" fmla="*/ 1060450 w 2308225"/>
              <a:gd name="connsiteY42" fmla="*/ 762000 h 1327150"/>
              <a:gd name="connsiteX43" fmla="*/ 1089025 w 2308225"/>
              <a:gd name="connsiteY43" fmla="*/ 752475 h 1327150"/>
              <a:gd name="connsiteX44" fmla="*/ 1111250 w 2308225"/>
              <a:gd name="connsiteY44" fmla="*/ 746125 h 1327150"/>
              <a:gd name="connsiteX45" fmla="*/ 1133475 w 2308225"/>
              <a:gd name="connsiteY45" fmla="*/ 733425 h 1327150"/>
              <a:gd name="connsiteX46" fmla="*/ 1155700 w 2308225"/>
              <a:gd name="connsiteY46" fmla="*/ 717550 h 1327150"/>
              <a:gd name="connsiteX47" fmla="*/ 1177925 w 2308225"/>
              <a:gd name="connsiteY47" fmla="*/ 704850 h 1327150"/>
              <a:gd name="connsiteX48" fmla="*/ 1216025 w 2308225"/>
              <a:gd name="connsiteY48" fmla="*/ 679450 h 1327150"/>
              <a:gd name="connsiteX49" fmla="*/ 1254125 w 2308225"/>
              <a:gd name="connsiteY49" fmla="*/ 657225 h 1327150"/>
              <a:gd name="connsiteX50" fmla="*/ 1320800 w 2308225"/>
              <a:gd name="connsiteY50" fmla="*/ 606425 h 1327150"/>
              <a:gd name="connsiteX51" fmla="*/ 1358900 w 2308225"/>
              <a:gd name="connsiteY51" fmla="*/ 577850 h 1327150"/>
              <a:gd name="connsiteX52" fmla="*/ 1419225 w 2308225"/>
              <a:gd name="connsiteY52" fmla="*/ 527050 h 1327150"/>
              <a:gd name="connsiteX53" fmla="*/ 1457325 w 2308225"/>
              <a:gd name="connsiteY53" fmla="*/ 492125 h 1327150"/>
              <a:gd name="connsiteX54" fmla="*/ 1466850 w 2308225"/>
              <a:gd name="connsiteY54" fmla="*/ 479425 h 1327150"/>
              <a:gd name="connsiteX55" fmla="*/ 1498600 w 2308225"/>
              <a:gd name="connsiteY55" fmla="*/ 460375 h 1327150"/>
              <a:gd name="connsiteX56" fmla="*/ 1514475 w 2308225"/>
              <a:gd name="connsiteY56" fmla="*/ 450850 h 1327150"/>
              <a:gd name="connsiteX57" fmla="*/ 1558925 w 2308225"/>
              <a:gd name="connsiteY57" fmla="*/ 412750 h 1327150"/>
              <a:gd name="connsiteX58" fmla="*/ 1577975 w 2308225"/>
              <a:gd name="connsiteY58" fmla="*/ 400050 h 1327150"/>
              <a:gd name="connsiteX59" fmla="*/ 1609725 w 2308225"/>
              <a:gd name="connsiteY59" fmla="*/ 374650 h 1327150"/>
              <a:gd name="connsiteX60" fmla="*/ 1638300 w 2308225"/>
              <a:gd name="connsiteY60" fmla="*/ 352425 h 1327150"/>
              <a:gd name="connsiteX61" fmla="*/ 1654175 w 2308225"/>
              <a:gd name="connsiteY61" fmla="*/ 339725 h 1327150"/>
              <a:gd name="connsiteX62" fmla="*/ 1701800 w 2308225"/>
              <a:gd name="connsiteY62" fmla="*/ 292100 h 1327150"/>
              <a:gd name="connsiteX63" fmla="*/ 1733550 w 2308225"/>
              <a:gd name="connsiteY63" fmla="*/ 260350 h 1327150"/>
              <a:gd name="connsiteX64" fmla="*/ 1762125 w 2308225"/>
              <a:gd name="connsiteY64" fmla="*/ 238125 h 1327150"/>
              <a:gd name="connsiteX65" fmla="*/ 1778000 w 2308225"/>
              <a:gd name="connsiteY65" fmla="*/ 222250 h 1327150"/>
              <a:gd name="connsiteX66" fmla="*/ 1825625 w 2308225"/>
              <a:gd name="connsiteY66" fmla="*/ 184150 h 1327150"/>
              <a:gd name="connsiteX67" fmla="*/ 1838325 w 2308225"/>
              <a:gd name="connsiteY67" fmla="*/ 171450 h 1327150"/>
              <a:gd name="connsiteX68" fmla="*/ 1879600 w 2308225"/>
              <a:gd name="connsiteY68" fmla="*/ 142875 h 1327150"/>
              <a:gd name="connsiteX69" fmla="*/ 1895475 w 2308225"/>
              <a:gd name="connsiteY69" fmla="*/ 133350 h 1327150"/>
              <a:gd name="connsiteX70" fmla="*/ 1930400 w 2308225"/>
              <a:gd name="connsiteY70" fmla="*/ 114300 h 1327150"/>
              <a:gd name="connsiteX71" fmla="*/ 1965325 w 2308225"/>
              <a:gd name="connsiteY71" fmla="*/ 95250 h 1327150"/>
              <a:gd name="connsiteX72" fmla="*/ 1978025 w 2308225"/>
              <a:gd name="connsiteY72" fmla="*/ 85725 h 1327150"/>
              <a:gd name="connsiteX73" fmla="*/ 2003425 w 2308225"/>
              <a:gd name="connsiteY73" fmla="*/ 76200 h 1327150"/>
              <a:gd name="connsiteX74" fmla="*/ 2038350 w 2308225"/>
              <a:gd name="connsiteY74" fmla="*/ 63500 h 1327150"/>
              <a:gd name="connsiteX75" fmla="*/ 2047875 w 2308225"/>
              <a:gd name="connsiteY75" fmla="*/ 60325 h 1327150"/>
              <a:gd name="connsiteX76" fmla="*/ 2101850 w 2308225"/>
              <a:gd name="connsiteY76" fmla="*/ 50800 h 1327150"/>
              <a:gd name="connsiteX77" fmla="*/ 2117725 w 2308225"/>
              <a:gd name="connsiteY77" fmla="*/ 47625 h 1327150"/>
              <a:gd name="connsiteX78" fmla="*/ 2149475 w 2308225"/>
              <a:gd name="connsiteY78" fmla="*/ 38100 h 1327150"/>
              <a:gd name="connsiteX79" fmla="*/ 2168525 w 2308225"/>
              <a:gd name="connsiteY79" fmla="*/ 31750 h 1327150"/>
              <a:gd name="connsiteX80" fmla="*/ 2212975 w 2308225"/>
              <a:gd name="connsiteY80" fmla="*/ 22225 h 1327150"/>
              <a:gd name="connsiteX81" fmla="*/ 2222500 w 2308225"/>
              <a:gd name="connsiteY81" fmla="*/ 19050 h 1327150"/>
              <a:gd name="connsiteX82" fmla="*/ 2257425 w 2308225"/>
              <a:gd name="connsiteY82" fmla="*/ 15875 h 1327150"/>
              <a:gd name="connsiteX83" fmla="*/ 2292350 w 2308225"/>
              <a:gd name="connsiteY83" fmla="*/ 6350 h 1327150"/>
              <a:gd name="connsiteX84" fmla="*/ 2308225 w 2308225"/>
              <a:gd name="connsiteY84"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28600 w 2308225"/>
              <a:gd name="connsiteY11" fmla="*/ 1120775 h 1327150"/>
              <a:gd name="connsiteX12" fmla="*/ 257175 w 2308225"/>
              <a:gd name="connsiteY12" fmla="*/ 1095375 h 1327150"/>
              <a:gd name="connsiteX13" fmla="*/ 292100 w 2308225"/>
              <a:gd name="connsiteY13" fmla="*/ 1076325 h 1327150"/>
              <a:gd name="connsiteX14" fmla="*/ 314325 w 2308225"/>
              <a:gd name="connsiteY14" fmla="*/ 1066800 h 1327150"/>
              <a:gd name="connsiteX15" fmla="*/ 346075 w 2308225"/>
              <a:gd name="connsiteY15" fmla="*/ 1050925 h 1327150"/>
              <a:gd name="connsiteX16" fmla="*/ 368300 w 2308225"/>
              <a:gd name="connsiteY16" fmla="*/ 1038225 h 1327150"/>
              <a:gd name="connsiteX17" fmla="*/ 384175 w 2308225"/>
              <a:gd name="connsiteY17" fmla="*/ 1031875 h 1327150"/>
              <a:gd name="connsiteX18" fmla="*/ 393700 w 2308225"/>
              <a:gd name="connsiteY18" fmla="*/ 1025525 h 1327150"/>
              <a:gd name="connsiteX19" fmla="*/ 431800 w 2308225"/>
              <a:gd name="connsiteY19" fmla="*/ 1012825 h 1327150"/>
              <a:gd name="connsiteX20" fmla="*/ 450850 w 2308225"/>
              <a:gd name="connsiteY20" fmla="*/ 1003300 h 1327150"/>
              <a:gd name="connsiteX21" fmla="*/ 495300 w 2308225"/>
              <a:gd name="connsiteY21" fmla="*/ 990600 h 1327150"/>
              <a:gd name="connsiteX22" fmla="*/ 530225 w 2308225"/>
              <a:gd name="connsiteY22" fmla="*/ 974725 h 1327150"/>
              <a:gd name="connsiteX23" fmla="*/ 546100 w 2308225"/>
              <a:gd name="connsiteY23" fmla="*/ 971550 h 1327150"/>
              <a:gd name="connsiteX24" fmla="*/ 565150 w 2308225"/>
              <a:gd name="connsiteY24" fmla="*/ 965200 h 1327150"/>
              <a:gd name="connsiteX25" fmla="*/ 577850 w 2308225"/>
              <a:gd name="connsiteY25" fmla="*/ 962025 h 1327150"/>
              <a:gd name="connsiteX26" fmla="*/ 609600 w 2308225"/>
              <a:gd name="connsiteY26" fmla="*/ 952500 h 1327150"/>
              <a:gd name="connsiteX27" fmla="*/ 628650 w 2308225"/>
              <a:gd name="connsiteY27" fmla="*/ 949325 h 1327150"/>
              <a:gd name="connsiteX28" fmla="*/ 650875 w 2308225"/>
              <a:gd name="connsiteY28" fmla="*/ 942975 h 1327150"/>
              <a:gd name="connsiteX29" fmla="*/ 673100 w 2308225"/>
              <a:gd name="connsiteY29" fmla="*/ 939800 h 1327150"/>
              <a:gd name="connsiteX30" fmla="*/ 717550 w 2308225"/>
              <a:gd name="connsiteY30" fmla="*/ 923925 h 1327150"/>
              <a:gd name="connsiteX31" fmla="*/ 742950 w 2308225"/>
              <a:gd name="connsiteY31" fmla="*/ 914400 h 1327150"/>
              <a:gd name="connsiteX32" fmla="*/ 771525 w 2308225"/>
              <a:gd name="connsiteY32" fmla="*/ 898525 h 1327150"/>
              <a:gd name="connsiteX33" fmla="*/ 796925 w 2308225"/>
              <a:gd name="connsiteY33" fmla="*/ 889000 h 1327150"/>
              <a:gd name="connsiteX34" fmla="*/ 819150 w 2308225"/>
              <a:gd name="connsiteY34" fmla="*/ 876300 h 1327150"/>
              <a:gd name="connsiteX35" fmla="*/ 869950 w 2308225"/>
              <a:gd name="connsiteY35" fmla="*/ 854075 h 1327150"/>
              <a:gd name="connsiteX36" fmla="*/ 892175 w 2308225"/>
              <a:gd name="connsiteY36" fmla="*/ 841375 h 1327150"/>
              <a:gd name="connsiteX37" fmla="*/ 917575 w 2308225"/>
              <a:gd name="connsiteY37" fmla="*/ 828675 h 1327150"/>
              <a:gd name="connsiteX38" fmla="*/ 962025 w 2308225"/>
              <a:gd name="connsiteY38" fmla="*/ 803275 h 1327150"/>
              <a:gd name="connsiteX39" fmla="*/ 987425 w 2308225"/>
              <a:gd name="connsiteY39" fmla="*/ 790575 h 1327150"/>
              <a:gd name="connsiteX40" fmla="*/ 1038225 w 2308225"/>
              <a:gd name="connsiteY40" fmla="*/ 771525 h 1327150"/>
              <a:gd name="connsiteX41" fmla="*/ 1060450 w 2308225"/>
              <a:gd name="connsiteY41" fmla="*/ 762000 h 1327150"/>
              <a:gd name="connsiteX42" fmla="*/ 1089025 w 2308225"/>
              <a:gd name="connsiteY42" fmla="*/ 752475 h 1327150"/>
              <a:gd name="connsiteX43" fmla="*/ 1111250 w 2308225"/>
              <a:gd name="connsiteY43" fmla="*/ 746125 h 1327150"/>
              <a:gd name="connsiteX44" fmla="*/ 1133475 w 2308225"/>
              <a:gd name="connsiteY44" fmla="*/ 733425 h 1327150"/>
              <a:gd name="connsiteX45" fmla="*/ 1155700 w 2308225"/>
              <a:gd name="connsiteY45" fmla="*/ 717550 h 1327150"/>
              <a:gd name="connsiteX46" fmla="*/ 1177925 w 2308225"/>
              <a:gd name="connsiteY46" fmla="*/ 704850 h 1327150"/>
              <a:gd name="connsiteX47" fmla="*/ 1216025 w 2308225"/>
              <a:gd name="connsiteY47" fmla="*/ 679450 h 1327150"/>
              <a:gd name="connsiteX48" fmla="*/ 1254125 w 2308225"/>
              <a:gd name="connsiteY48" fmla="*/ 657225 h 1327150"/>
              <a:gd name="connsiteX49" fmla="*/ 1320800 w 2308225"/>
              <a:gd name="connsiteY49" fmla="*/ 606425 h 1327150"/>
              <a:gd name="connsiteX50" fmla="*/ 1358900 w 2308225"/>
              <a:gd name="connsiteY50" fmla="*/ 577850 h 1327150"/>
              <a:gd name="connsiteX51" fmla="*/ 1419225 w 2308225"/>
              <a:gd name="connsiteY51" fmla="*/ 527050 h 1327150"/>
              <a:gd name="connsiteX52" fmla="*/ 1457325 w 2308225"/>
              <a:gd name="connsiteY52" fmla="*/ 492125 h 1327150"/>
              <a:gd name="connsiteX53" fmla="*/ 1466850 w 2308225"/>
              <a:gd name="connsiteY53" fmla="*/ 479425 h 1327150"/>
              <a:gd name="connsiteX54" fmla="*/ 1498600 w 2308225"/>
              <a:gd name="connsiteY54" fmla="*/ 460375 h 1327150"/>
              <a:gd name="connsiteX55" fmla="*/ 1514475 w 2308225"/>
              <a:gd name="connsiteY55" fmla="*/ 450850 h 1327150"/>
              <a:gd name="connsiteX56" fmla="*/ 1558925 w 2308225"/>
              <a:gd name="connsiteY56" fmla="*/ 412750 h 1327150"/>
              <a:gd name="connsiteX57" fmla="*/ 1577975 w 2308225"/>
              <a:gd name="connsiteY57" fmla="*/ 400050 h 1327150"/>
              <a:gd name="connsiteX58" fmla="*/ 1609725 w 2308225"/>
              <a:gd name="connsiteY58" fmla="*/ 374650 h 1327150"/>
              <a:gd name="connsiteX59" fmla="*/ 1638300 w 2308225"/>
              <a:gd name="connsiteY59" fmla="*/ 352425 h 1327150"/>
              <a:gd name="connsiteX60" fmla="*/ 1654175 w 2308225"/>
              <a:gd name="connsiteY60" fmla="*/ 339725 h 1327150"/>
              <a:gd name="connsiteX61" fmla="*/ 1701800 w 2308225"/>
              <a:gd name="connsiteY61" fmla="*/ 292100 h 1327150"/>
              <a:gd name="connsiteX62" fmla="*/ 1733550 w 2308225"/>
              <a:gd name="connsiteY62" fmla="*/ 260350 h 1327150"/>
              <a:gd name="connsiteX63" fmla="*/ 1762125 w 2308225"/>
              <a:gd name="connsiteY63" fmla="*/ 238125 h 1327150"/>
              <a:gd name="connsiteX64" fmla="*/ 1778000 w 2308225"/>
              <a:gd name="connsiteY64" fmla="*/ 222250 h 1327150"/>
              <a:gd name="connsiteX65" fmla="*/ 1825625 w 2308225"/>
              <a:gd name="connsiteY65" fmla="*/ 184150 h 1327150"/>
              <a:gd name="connsiteX66" fmla="*/ 1838325 w 2308225"/>
              <a:gd name="connsiteY66" fmla="*/ 171450 h 1327150"/>
              <a:gd name="connsiteX67" fmla="*/ 1879600 w 2308225"/>
              <a:gd name="connsiteY67" fmla="*/ 142875 h 1327150"/>
              <a:gd name="connsiteX68" fmla="*/ 1895475 w 2308225"/>
              <a:gd name="connsiteY68" fmla="*/ 133350 h 1327150"/>
              <a:gd name="connsiteX69" fmla="*/ 1930400 w 2308225"/>
              <a:gd name="connsiteY69" fmla="*/ 114300 h 1327150"/>
              <a:gd name="connsiteX70" fmla="*/ 1965325 w 2308225"/>
              <a:gd name="connsiteY70" fmla="*/ 95250 h 1327150"/>
              <a:gd name="connsiteX71" fmla="*/ 1978025 w 2308225"/>
              <a:gd name="connsiteY71" fmla="*/ 85725 h 1327150"/>
              <a:gd name="connsiteX72" fmla="*/ 2003425 w 2308225"/>
              <a:gd name="connsiteY72" fmla="*/ 76200 h 1327150"/>
              <a:gd name="connsiteX73" fmla="*/ 2038350 w 2308225"/>
              <a:gd name="connsiteY73" fmla="*/ 63500 h 1327150"/>
              <a:gd name="connsiteX74" fmla="*/ 2047875 w 2308225"/>
              <a:gd name="connsiteY74" fmla="*/ 60325 h 1327150"/>
              <a:gd name="connsiteX75" fmla="*/ 2101850 w 2308225"/>
              <a:gd name="connsiteY75" fmla="*/ 50800 h 1327150"/>
              <a:gd name="connsiteX76" fmla="*/ 2117725 w 2308225"/>
              <a:gd name="connsiteY76" fmla="*/ 47625 h 1327150"/>
              <a:gd name="connsiteX77" fmla="*/ 2149475 w 2308225"/>
              <a:gd name="connsiteY77" fmla="*/ 38100 h 1327150"/>
              <a:gd name="connsiteX78" fmla="*/ 2168525 w 2308225"/>
              <a:gd name="connsiteY78" fmla="*/ 31750 h 1327150"/>
              <a:gd name="connsiteX79" fmla="*/ 2212975 w 2308225"/>
              <a:gd name="connsiteY79" fmla="*/ 22225 h 1327150"/>
              <a:gd name="connsiteX80" fmla="*/ 2222500 w 2308225"/>
              <a:gd name="connsiteY80" fmla="*/ 19050 h 1327150"/>
              <a:gd name="connsiteX81" fmla="*/ 2257425 w 2308225"/>
              <a:gd name="connsiteY81" fmla="*/ 15875 h 1327150"/>
              <a:gd name="connsiteX82" fmla="*/ 2292350 w 2308225"/>
              <a:gd name="connsiteY82" fmla="*/ 6350 h 1327150"/>
              <a:gd name="connsiteX83" fmla="*/ 2308225 w 2308225"/>
              <a:gd name="connsiteY83"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50850 w 2308225"/>
              <a:gd name="connsiteY19" fmla="*/ 1003300 h 1327150"/>
              <a:gd name="connsiteX20" fmla="*/ 495300 w 2308225"/>
              <a:gd name="connsiteY20" fmla="*/ 990600 h 1327150"/>
              <a:gd name="connsiteX21" fmla="*/ 530225 w 2308225"/>
              <a:gd name="connsiteY21" fmla="*/ 974725 h 1327150"/>
              <a:gd name="connsiteX22" fmla="*/ 546100 w 2308225"/>
              <a:gd name="connsiteY22" fmla="*/ 971550 h 1327150"/>
              <a:gd name="connsiteX23" fmla="*/ 565150 w 2308225"/>
              <a:gd name="connsiteY23" fmla="*/ 965200 h 1327150"/>
              <a:gd name="connsiteX24" fmla="*/ 577850 w 2308225"/>
              <a:gd name="connsiteY24" fmla="*/ 962025 h 1327150"/>
              <a:gd name="connsiteX25" fmla="*/ 609600 w 2308225"/>
              <a:gd name="connsiteY25" fmla="*/ 952500 h 1327150"/>
              <a:gd name="connsiteX26" fmla="*/ 628650 w 2308225"/>
              <a:gd name="connsiteY26" fmla="*/ 949325 h 1327150"/>
              <a:gd name="connsiteX27" fmla="*/ 650875 w 2308225"/>
              <a:gd name="connsiteY27" fmla="*/ 942975 h 1327150"/>
              <a:gd name="connsiteX28" fmla="*/ 673100 w 2308225"/>
              <a:gd name="connsiteY28" fmla="*/ 939800 h 1327150"/>
              <a:gd name="connsiteX29" fmla="*/ 717550 w 2308225"/>
              <a:gd name="connsiteY29" fmla="*/ 923925 h 1327150"/>
              <a:gd name="connsiteX30" fmla="*/ 742950 w 2308225"/>
              <a:gd name="connsiteY30" fmla="*/ 914400 h 1327150"/>
              <a:gd name="connsiteX31" fmla="*/ 771525 w 2308225"/>
              <a:gd name="connsiteY31" fmla="*/ 898525 h 1327150"/>
              <a:gd name="connsiteX32" fmla="*/ 796925 w 2308225"/>
              <a:gd name="connsiteY32" fmla="*/ 889000 h 1327150"/>
              <a:gd name="connsiteX33" fmla="*/ 819150 w 2308225"/>
              <a:gd name="connsiteY33" fmla="*/ 876300 h 1327150"/>
              <a:gd name="connsiteX34" fmla="*/ 869950 w 2308225"/>
              <a:gd name="connsiteY34" fmla="*/ 854075 h 1327150"/>
              <a:gd name="connsiteX35" fmla="*/ 892175 w 2308225"/>
              <a:gd name="connsiteY35" fmla="*/ 841375 h 1327150"/>
              <a:gd name="connsiteX36" fmla="*/ 917575 w 2308225"/>
              <a:gd name="connsiteY36" fmla="*/ 828675 h 1327150"/>
              <a:gd name="connsiteX37" fmla="*/ 962025 w 2308225"/>
              <a:gd name="connsiteY37" fmla="*/ 803275 h 1327150"/>
              <a:gd name="connsiteX38" fmla="*/ 987425 w 2308225"/>
              <a:gd name="connsiteY38" fmla="*/ 790575 h 1327150"/>
              <a:gd name="connsiteX39" fmla="*/ 1038225 w 2308225"/>
              <a:gd name="connsiteY39" fmla="*/ 771525 h 1327150"/>
              <a:gd name="connsiteX40" fmla="*/ 1060450 w 2308225"/>
              <a:gd name="connsiteY40" fmla="*/ 762000 h 1327150"/>
              <a:gd name="connsiteX41" fmla="*/ 1089025 w 2308225"/>
              <a:gd name="connsiteY41" fmla="*/ 752475 h 1327150"/>
              <a:gd name="connsiteX42" fmla="*/ 1111250 w 2308225"/>
              <a:gd name="connsiteY42" fmla="*/ 746125 h 1327150"/>
              <a:gd name="connsiteX43" fmla="*/ 1133475 w 2308225"/>
              <a:gd name="connsiteY43" fmla="*/ 733425 h 1327150"/>
              <a:gd name="connsiteX44" fmla="*/ 1155700 w 2308225"/>
              <a:gd name="connsiteY44" fmla="*/ 717550 h 1327150"/>
              <a:gd name="connsiteX45" fmla="*/ 1177925 w 2308225"/>
              <a:gd name="connsiteY45" fmla="*/ 704850 h 1327150"/>
              <a:gd name="connsiteX46" fmla="*/ 1216025 w 2308225"/>
              <a:gd name="connsiteY46" fmla="*/ 679450 h 1327150"/>
              <a:gd name="connsiteX47" fmla="*/ 1254125 w 2308225"/>
              <a:gd name="connsiteY47" fmla="*/ 657225 h 1327150"/>
              <a:gd name="connsiteX48" fmla="*/ 1320800 w 2308225"/>
              <a:gd name="connsiteY48" fmla="*/ 606425 h 1327150"/>
              <a:gd name="connsiteX49" fmla="*/ 1358900 w 2308225"/>
              <a:gd name="connsiteY49" fmla="*/ 577850 h 1327150"/>
              <a:gd name="connsiteX50" fmla="*/ 1419225 w 2308225"/>
              <a:gd name="connsiteY50" fmla="*/ 527050 h 1327150"/>
              <a:gd name="connsiteX51" fmla="*/ 1457325 w 2308225"/>
              <a:gd name="connsiteY51" fmla="*/ 492125 h 1327150"/>
              <a:gd name="connsiteX52" fmla="*/ 1466850 w 2308225"/>
              <a:gd name="connsiteY52" fmla="*/ 479425 h 1327150"/>
              <a:gd name="connsiteX53" fmla="*/ 1498600 w 2308225"/>
              <a:gd name="connsiteY53" fmla="*/ 460375 h 1327150"/>
              <a:gd name="connsiteX54" fmla="*/ 1514475 w 2308225"/>
              <a:gd name="connsiteY54" fmla="*/ 450850 h 1327150"/>
              <a:gd name="connsiteX55" fmla="*/ 1558925 w 2308225"/>
              <a:gd name="connsiteY55" fmla="*/ 412750 h 1327150"/>
              <a:gd name="connsiteX56" fmla="*/ 1577975 w 2308225"/>
              <a:gd name="connsiteY56" fmla="*/ 400050 h 1327150"/>
              <a:gd name="connsiteX57" fmla="*/ 1609725 w 2308225"/>
              <a:gd name="connsiteY57" fmla="*/ 374650 h 1327150"/>
              <a:gd name="connsiteX58" fmla="*/ 1638300 w 2308225"/>
              <a:gd name="connsiteY58" fmla="*/ 352425 h 1327150"/>
              <a:gd name="connsiteX59" fmla="*/ 1654175 w 2308225"/>
              <a:gd name="connsiteY59" fmla="*/ 339725 h 1327150"/>
              <a:gd name="connsiteX60" fmla="*/ 1701800 w 2308225"/>
              <a:gd name="connsiteY60" fmla="*/ 292100 h 1327150"/>
              <a:gd name="connsiteX61" fmla="*/ 1733550 w 2308225"/>
              <a:gd name="connsiteY61" fmla="*/ 260350 h 1327150"/>
              <a:gd name="connsiteX62" fmla="*/ 1762125 w 2308225"/>
              <a:gd name="connsiteY62" fmla="*/ 238125 h 1327150"/>
              <a:gd name="connsiteX63" fmla="*/ 1778000 w 2308225"/>
              <a:gd name="connsiteY63" fmla="*/ 222250 h 1327150"/>
              <a:gd name="connsiteX64" fmla="*/ 1825625 w 2308225"/>
              <a:gd name="connsiteY64" fmla="*/ 184150 h 1327150"/>
              <a:gd name="connsiteX65" fmla="*/ 1838325 w 2308225"/>
              <a:gd name="connsiteY65" fmla="*/ 171450 h 1327150"/>
              <a:gd name="connsiteX66" fmla="*/ 1879600 w 2308225"/>
              <a:gd name="connsiteY66" fmla="*/ 142875 h 1327150"/>
              <a:gd name="connsiteX67" fmla="*/ 1895475 w 2308225"/>
              <a:gd name="connsiteY67" fmla="*/ 133350 h 1327150"/>
              <a:gd name="connsiteX68" fmla="*/ 1930400 w 2308225"/>
              <a:gd name="connsiteY68" fmla="*/ 114300 h 1327150"/>
              <a:gd name="connsiteX69" fmla="*/ 1965325 w 2308225"/>
              <a:gd name="connsiteY69" fmla="*/ 95250 h 1327150"/>
              <a:gd name="connsiteX70" fmla="*/ 1978025 w 2308225"/>
              <a:gd name="connsiteY70" fmla="*/ 85725 h 1327150"/>
              <a:gd name="connsiteX71" fmla="*/ 2003425 w 2308225"/>
              <a:gd name="connsiteY71" fmla="*/ 76200 h 1327150"/>
              <a:gd name="connsiteX72" fmla="*/ 2038350 w 2308225"/>
              <a:gd name="connsiteY72" fmla="*/ 63500 h 1327150"/>
              <a:gd name="connsiteX73" fmla="*/ 2047875 w 2308225"/>
              <a:gd name="connsiteY73" fmla="*/ 60325 h 1327150"/>
              <a:gd name="connsiteX74" fmla="*/ 2101850 w 2308225"/>
              <a:gd name="connsiteY74" fmla="*/ 50800 h 1327150"/>
              <a:gd name="connsiteX75" fmla="*/ 2117725 w 2308225"/>
              <a:gd name="connsiteY75" fmla="*/ 47625 h 1327150"/>
              <a:gd name="connsiteX76" fmla="*/ 2149475 w 2308225"/>
              <a:gd name="connsiteY76" fmla="*/ 38100 h 1327150"/>
              <a:gd name="connsiteX77" fmla="*/ 2168525 w 2308225"/>
              <a:gd name="connsiteY77" fmla="*/ 31750 h 1327150"/>
              <a:gd name="connsiteX78" fmla="*/ 2212975 w 2308225"/>
              <a:gd name="connsiteY78" fmla="*/ 22225 h 1327150"/>
              <a:gd name="connsiteX79" fmla="*/ 2222500 w 2308225"/>
              <a:gd name="connsiteY79" fmla="*/ 19050 h 1327150"/>
              <a:gd name="connsiteX80" fmla="*/ 2257425 w 2308225"/>
              <a:gd name="connsiteY80" fmla="*/ 15875 h 1327150"/>
              <a:gd name="connsiteX81" fmla="*/ 2292350 w 2308225"/>
              <a:gd name="connsiteY81" fmla="*/ 6350 h 1327150"/>
              <a:gd name="connsiteX82" fmla="*/ 2308225 w 2308225"/>
              <a:gd name="connsiteY82"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84175 w 2308225"/>
              <a:gd name="connsiteY16" fmla="*/ 1031875 h 1327150"/>
              <a:gd name="connsiteX17" fmla="*/ 393700 w 2308225"/>
              <a:gd name="connsiteY17" fmla="*/ 1025525 h 1327150"/>
              <a:gd name="connsiteX18" fmla="*/ 431800 w 2308225"/>
              <a:gd name="connsiteY18" fmla="*/ 1012825 h 1327150"/>
              <a:gd name="connsiteX19" fmla="*/ 495300 w 2308225"/>
              <a:gd name="connsiteY19" fmla="*/ 990600 h 1327150"/>
              <a:gd name="connsiteX20" fmla="*/ 530225 w 2308225"/>
              <a:gd name="connsiteY20" fmla="*/ 974725 h 1327150"/>
              <a:gd name="connsiteX21" fmla="*/ 546100 w 2308225"/>
              <a:gd name="connsiteY21" fmla="*/ 971550 h 1327150"/>
              <a:gd name="connsiteX22" fmla="*/ 565150 w 2308225"/>
              <a:gd name="connsiteY22" fmla="*/ 965200 h 1327150"/>
              <a:gd name="connsiteX23" fmla="*/ 577850 w 2308225"/>
              <a:gd name="connsiteY23" fmla="*/ 962025 h 1327150"/>
              <a:gd name="connsiteX24" fmla="*/ 609600 w 2308225"/>
              <a:gd name="connsiteY24" fmla="*/ 952500 h 1327150"/>
              <a:gd name="connsiteX25" fmla="*/ 628650 w 2308225"/>
              <a:gd name="connsiteY25" fmla="*/ 949325 h 1327150"/>
              <a:gd name="connsiteX26" fmla="*/ 650875 w 2308225"/>
              <a:gd name="connsiteY26" fmla="*/ 942975 h 1327150"/>
              <a:gd name="connsiteX27" fmla="*/ 673100 w 2308225"/>
              <a:gd name="connsiteY27" fmla="*/ 939800 h 1327150"/>
              <a:gd name="connsiteX28" fmla="*/ 717550 w 2308225"/>
              <a:gd name="connsiteY28" fmla="*/ 923925 h 1327150"/>
              <a:gd name="connsiteX29" fmla="*/ 742950 w 2308225"/>
              <a:gd name="connsiteY29" fmla="*/ 914400 h 1327150"/>
              <a:gd name="connsiteX30" fmla="*/ 771525 w 2308225"/>
              <a:gd name="connsiteY30" fmla="*/ 898525 h 1327150"/>
              <a:gd name="connsiteX31" fmla="*/ 796925 w 2308225"/>
              <a:gd name="connsiteY31" fmla="*/ 889000 h 1327150"/>
              <a:gd name="connsiteX32" fmla="*/ 819150 w 2308225"/>
              <a:gd name="connsiteY32" fmla="*/ 876300 h 1327150"/>
              <a:gd name="connsiteX33" fmla="*/ 869950 w 2308225"/>
              <a:gd name="connsiteY33" fmla="*/ 854075 h 1327150"/>
              <a:gd name="connsiteX34" fmla="*/ 892175 w 2308225"/>
              <a:gd name="connsiteY34" fmla="*/ 841375 h 1327150"/>
              <a:gd name="connsiteX35" fmla="*/ 917575 w 2308225"/>
              <a:gd name="connsiteY35" fmla="*/ 828675 h 1327150"/>
              <a:gd name="connsiteX36" fmla="*/ 962025 w 2308225"/>
              <a:gd name="connsiteY36" fmla="*/ 803275 h 1327150"/>
              <a:gd name="connsiteX37" fmla="*/ 987425 w 2308225"/>
              <a:gd name="connsiteY37" fmla="*/ 790575 h 1327150"/>
              <a:gd name="connsiteX38" fmla="*/ 1038225 w 2308225"/>
              <a:gd name="connsiteY38" fmla="*/ 771525 h 1327150"/>
              <a:gd name="connsiteX39" fmla="*/ 1060450 w 2308225"/>
              <a:gd name="connsiteY39" fmla="*/ 762000 h 1327150"/>
              <a:gd name="connsiteX40" fmla="*/ 1089025 w 2308225"/>
              <a:gd name="connsiteY40" fmla="*/ 752475 h 1327150"/>
              <a:gd name="connsiteX41" fmla="*/ 1111250 w 2308225"/>
              <a:gd name="connsiteY41" fmla="*/ 746125 h 1327150"/>
              <a:gd name="connsiteX42" fmla="*/ 1133475 w 2308225"/>
              <a:gd name="connsiteY42" fmla="*/ 733425 h 1327150"/>
              <a:gd name="connsiteX43" fmla="*/ 1155700 w 2308225"/>
              <a:gd name="connsiteY43" fmla="*/ 717550 h 1327150"/>
              <a:gd name="connsiteX44" fmla="*/ 1177925 w 2308225"/>
              <a:gd name="connsiteY44" fmla="*/ 704850 h 1327150"/>
              <a:gd name="connsiteX45" fmla="*/ 1216025 w 2308225"/>
              <a:gd name="connsiteY45" fmla="*/ 679450 h 1327150"/>
              <a:gd name="connsiteX46" fmla="*/ 1254125 w 2308225"/>
              <a:gd name="connsiteY46" fmla="*/ 657225 h 1327150"/>
              <a:gd name="connsiteX47" fmla="*/ 1320800 w 2308225"/>
              <a:gd name="connsiteY47" fmla="*/ 606425 h 1327150"/>
              <a:gd name="connsiteX48" fmla="*/ 1358900 w 2308225"/>
              <a:gd name="connsiteY48" fmla="*/ 577850 h 1327150"/>
              <a:gd name="connsiteX49" fmla="*/ 1419225 w 2308225"/>
              <a:gd name="connsiteY49" fmla="*/ 527050 h 1327150"/>
              <a:gd name="connsiteX50" fmla="*/ 1457325 w 2308225"/>
              <a:gd name="connsiteY50" fmla="*/ 492125 h 1327150"/>
              <a:gd name="connsiteX51" fmla="*/ 1466850 w 2308225"/>
              <a:gd name="connsiteY51" fmla="*/ 479425 h 1327150"/>
              <a:gd name="connsiteX52" fmla="*/ 1498600 w 2308225"/>
              <a:gd name="connsiteY52" fmla="*/ 460375 h 1327150"/>
              <a:gd name="connsiteX53" fmla="*/ 1514475 w 2308225"/>
              <a:gd name="connsiteY53" fmla="*/ 450850 h 1327150"/>
              <a:gd name="connsiteX54" fmla="*/ 1558925 w 2308225"/>
              <a:gd name="connsiteY54" fmla="*/ 412750 h 1327150"/>
              <a:gd name="connsiteX55" fmla="*/ 1577975 w 2308225"/>
              <a:gd name="connsiteY55" fmla="*/ 400050 h 1327150"/>
              <a:gd name="connsiteX56" fmla="*/ 1609725 w 2308225"/>
              <a:gd name="connsiteY56" fmla="*/ 374650 h 1327150"/>
              <a:gd name="connsiteX57" fmla="*/ 1638300 w 2308225"/>
              <a:gd name="connsiteY57" fmla="*/ 352425 h 1327150"/>
              <a:gd name="connsiteX58" fmla="*/ 1654175 w 2308225"/>
              <a:gd name="connsiteY58" fmla="*/ 339725 h 1327150"/>
              <a:gd name="connsiteX59" fmla="*/ 1701800 w 2308225"/>
              <a:gd name="connsiteY59" fmla="*/ 292100 h 1327150"/>
              <a:gd name="connsiteX60" fmla="*/ 1733550 w 2308225"/>
              <a:gd name="connsiteY60" fmla="*/ 260350 h 1327150"/>
              <a:gd name="connsiteX61" fmla="*/ 1762125 w 2308225"/>
              <a:gd name="connsiteY61" fmla="*/ 238125 h 1327150"/>
              <a:gd name="connsiteX62" fmla="*/ 1778000 w 2308225"/>
              <a:gd name="connsiteY62" fmla="*/ 222250 h 1327150"/>
              <a:gd name="connsiteX63" fmla="*/ 1825625 w 2308225"/>
              <a:gd name="connsiteY63" fmla="*/ 184150 h 1327150"/>
              <a:gd name="connsiteX64" fmla="*/ 1838325 w 2308225"/>
              <a:gd name="connsiteY64" fmla="*/ 171450 h 1327150"/>
              <a:gd name="connsiteX65" fmla="*/ 1879600 w 2308225"/>
              <a:gd name="connsiteY65" fmla="*/ 142875 h 1327150"/>
              <a:gd name="connsiteX66" fmla="*/ 1895475 w 2308225"/>
              <a:gd name="connsiteY66" fmla="*/ 133350 h 1327150"/>
              <a:gd name="connsiteX67" fmla="*/ 1930400 w 2308225"/>
              <a:gd name="connsiteY67" fmla="*/ 114300 h 1327150"/>
              <a:gd name="connsiteX68" fmla="*/ 1965325 w 2308225"/>
              <a:gd name="connsiteY68" fmla="*/ 95250 h 1327150"/>
              <a:gd name="connsiteX69" fmla="*/ 1978025 w 2308225"/>
              <a:gd name="connsiteY69" fmla="*/ 85725 h 1327150"/>
              <a:gd name="connsiteX70" fmla="*/ 2003425 w 2308225"/>
              <a:gd name="connsiteY70" fmla="*/ 76200 h 1327150"/>
              <a:gd name="connsiteX71" fmla="*/ 2038350 w 2308225"/>
              <a:gd name="connsiteY71" fmla="*/ 63500 h 1327150"/>
              <a:gd name="connsiteX72" fmla="*/ 2047875 w 2308225"/>
              <a:gd name="connsiteY72" fmla="*/ 60325 h 1327150"/>
              <a:gd name="connsiteX73" fmla="*/ 2101850 w 2308225"/>
              <a:gd name="connsiteY73" fmla="*/ 50800 h 1327150"/>
              <a:gd name="connsiteX74" fmla="*/ 2117725 w 2308225"/>
              <a:gd name="connsiteY74" fmla="*/ 47625 h 1327150"/>
              <a:gd name="connsiteX75" fmla="*/ 2149475 w 2308225"/>
              <a:gd name="connsiteY75" fmla="*/ 38100 h 1327150"/>
              <a:gd name="connsiteX76" fmla="*/ 2168525 w 2308225"/>
              <a:gd name="connsiteY76" fmla="*/ 31750 h 1327150"/>
              <a:gd name="connsiteX77" fmla="*/ 2212975 w 2308225"/>
              <a:gd name="connsiteY77" fmla="*/ 22225 h 1327150"/>
              <a:gd name="connsiteX78" fmla="*/ 2222500 w 2308225"/>
              <a:gd name="connsiteY78" fmla="*/ 19050 h 1327150"/>
              <a:gd name="connsiteX79" fmla="*/ 2257425 w 2308225"/>
              <a:gd name="connsiteY79" fmla="*/ 15875 h 1327150"/>
              <a:gd name="connsiteX80" fmla="*/ 2292350 w 2308225"/>
              <a:gd name="connsiteY80" fmla="*/ 6350 h 1327150"/>
              <a:gd name="connsiteX81" fmla="*/ 2308225 w 2308225"/>
              <a:gd name="connsiteY81"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68300 w 2308225"/>
              <a:gd name="connsiteY15" fmla="*/ 1038225 h 1327150"/>
              <a:gd name="connsiteX16" fmla="*/ 393700 w 2308225"/>
              <a:gd name="connsiteY16" fmla="*/ 1025525 h 1327150"/>
              <a:gd name="connsiteX17" fmla="*/ 431800 w 2308225"/>
              <a:gd name="connsiteY17" fmla="*/ 1012825 h 1327150"/>
              <a:gd name="connsiteX18" fmla="*/ 495300 w 2308225"/>
              <a:gd name="connsiteY18" fmla="*/ 990600 h 1327150"/>
              <a:gd name="connsiteX19" fmla="*/ 530225 w 2308225"/>
              <a:gd name="connsiteY19" fmla="*/ 974725 h 1327150"/>
              <a:gd name="connsiteX20" fmla="*/ 546100 w 2308225"/>
              <a:gd name="connsiteY20" fmla="*/ 971550 h 1327150"/>
              <a:gd name="connsiteX21" fmla="*/ 565150 w 2308225"/>
              <a:gd name="connsiteY21" fmla="*/ 965200 h 1327150"/>
              <a:gd name="connsiteX22" fmla="*/ 577850 w 2308225"/>
              <a:gd name="connsiteY22" fmla="*/ 962025 h 1327150"/>
              <a:gd name="connsiteX23" fmla="*/ 609600 w 2308225"/>
              <a:gd name="connsiteY23" fmla="*/ 952500 h 1327150"/>
              <a:gd name="connsiteX24" fmla="*/ 628650 w 2308225"/>
              <a:gd name="connsiteY24" fmla="*/ 949325 h 1327150"/>
              <a:gd name="connsiteX25" fmla="*/ 650875 w 2308225"/>
              <a:gd name="connsiteY25" fmla="*/ 942975 h 1327150"/>
              <a:gd name="connsiteX26" fmla="*/ 673100 w 2308225"/>
              <a:gd name="connsiteY26" fmla="*/ 939800 h 1327150"/>
              <a:gd name="connsiteX27" fmla="*/ 717550 w 2308225"/>
              <a:gd name="connsiteY27" fmla="*/ 923925 h 1327150"/>
              <a:gd name="connsiteX28" fmla="*/ 742950 w 2308225"/>
              <a:gd name="connsiteY28" fmla="*/ 914400 h 1327150"/>
              <a:gd name="connsiteX29" fmla="*/ 771525 w 2308225"/>
              <a:gd name="connsiteY29" fmla="*/ 898525 h 1327150"/>
              <a:gd name="connsiteX30" fmla="*/ 796925 w 2308225"/>
              <a:gd name="connsiteY30" fmla="*/ 889000 h 1327150"/>
              <a:gd name="connsiteX31" fmla="*/ 819150 w 2308225"/>
              <a:gd name="connsiteY31" fmla="*/ 876300 h 1327150"/>
              <a:gd name="connsiteX32" fmla="*/ 869950 w 2308225"/>
              <a:gd name="connsiteY32" fmla="*/ 854075 h 1327150"/>
              <a:gd name="connsiteX33" fmla="*/ 892175 w 2308225"/>
              <a:gd name="connsiteY33" fmla="*/ 841375 h 1327150"/>
              <a:gd name="connsiteX34" fmla="*/ 917575 w 2308225"/>
              <a:gd name="connsiteY34" fmla="*/ 828675 h 1327150"/>
              <a:gd name="connsiteX35" fmla="*/ 962025 w 2308225"/>
              <a:gd name="connsiteY35" fmla="*/ 803275 h 1327150"/>
              <a:gd name="connsiteX36" fmla="*/ 987425 w 2308225"/>
              <a:gd name="connsiteY36" fmla="*/ 790575 h 1327150"/>
              <a:gd name="connsiteX37" fmla="*/ 1038225 w 2308225"/>
              <a:gd name="connsiteY37" fmla="*/ 771525 h 1327150"/>
              <a:gd name="connsiteX38" fmla="*/ 1060450 w 2308225"/>
              <a:gd name="connsiteY38" fmla="*/ 762000 h 1327150"/>
              <a:gd name="connsiteX39" fmla="*/ 1089025 w 2308225"/>
              <a:gd name="connsiteY39" fmla="*/ 752475 h 1327150"/>
              <a:gd name="connsiteX40" fmla="*/ 1111250 w 2308225"/>
              <a:gd name="connsiteY40" fmla="*/ 746125 h 1327150"/>
              <a:gd name="connsiteX41" fmla="*/ 1133475 w 2308225"/>
              <a:gd name="connsiteY41" fmla="*/ 733425 h 1327150"/>
              <a:gd name="connsiteX42" fmla="*/ 1155700 w 2308225"/>
              <a:gd name="connsiteY42" fmla="*/ 717550 h 1327150"/>
              <a:gd name="connsiteX43" fmla="*/ 1177925 w 2308225"/>
              <a:gd name="connsiteY43" fmla="*/ 704850 h 1327150"/>
              <a:gd name="connsiteX44" fmla="*/ 1216025 w 2308225"/>
              <a:gd name="connsiteY44" fmla="*/ 679450 h 1327150"/>
              <a:gd name="connsiteX45" fmla="*/ 1254125 w 2308225"/>
              <a:gd name="connsiteY45" fmla="*/ 657225 h 1327150"/>
              <a:gd name="connsiteX46" fmla="*/ 1320800 w 2308225"/>
              <a:gd name="connsiteY46" fmla="*/ 606425 h 1327150"/>
              <a:gd name="connsiteX47" fmla="*/ 1358900 w 2308225"/>
              <a:gd name="connsiteY47" fmla="*/ 577850 h 1327150"/>
              <a:gd name="connsiteX48" fmla="*/ 1419225 w 2308225"/>
              <a:gd name="connsiteY48" fmla="*/ 527050 h 1327150"/>
              <a:gd name="connsiteX49" fmla="*/ 1457325 w 2308225"/>
              <a:gd name="connsiteY49" fmla="*/ 492125 h 1327150"/>
              <a:gd name="connsiteX50" fmla="*/ 1466850 w 2308225"/>
              <a:gd name="connsiteY50" fmla="*/ 479425 h 1327150"/>
              <a:gd name="connsiteX51" fmla="*/ 1498600 w 2308225"/>
              <a:gd name="connsiteY51" fmla="*/ 460375 h 1327150"/>
              <a:gd name="connsiteX52" fmla="*/ 1514475 w 2308225"/>
              <a:gd name="connsiteY52" fmla="*/ 450850 h 1327150"/>
              <a:gd name="connsiteX53" fmla="*/ 1558925 w 2308225"/>
              <a:gd name="connsiteY53" fmla="*/ 412750 h 1327150"/>
              <a:gd name="connsiteX54" fmla="*/ 1577975 w 2308225"/>
              <a:gd name="connsiteY54" fmla="*/ 400050 h 1327150"/>
              <a:gd name="connsiteX55" fmla="*/ 1609725 w 2308225"/>
              <a:gd name="connsiteY55" fmla="*/ 374650 h 1327150"/>
              <a:gd name="connsiteX56" fmla="*/ 1638300 w 2308225"/>
              <a:gd name="connsiteY56" fmla="*/ 352425 h 1327150"/>
              <a:gd name="connsiteX57" fmla="*/ 1654175 w 2308225"/>
              <a:gd name="connsiteY57" fmla="*/ 339725 h 1327150"/>
              <a:gd name="connsiteX58" fmla="*/ 1701800 w 2308225"/>
              <a:gd name="connsiteY58" fmla="*/ 292100 h 1327150"/>
              <a:gd name="connsiteX59" fmla="*/ 1733550 w 2308225"/>
              <a:gd name="connsiteY59" fmla="*/ 260350 h 1327150"/>
              <a:gd name="connsiteX60" fmla="*/ 1762125 w 2308225"/>
              <a:gd name="connsiteY60" fmla="*/ 238125 h 1327150"/>
              <a:gd name="connsiteX61" fmla="*/ 1778000 w 2308225"/>
              <a:gd name="connsiteY61" fmla="*/ 222250 h 1327150"/>
              <a:gd name="connsiteX62" fmla="*/ 1825625 w 2308225"/>
              <a:gd name="connsiteY62" fmla="*/ 184150 h 1327150"/>
              <a:gd name="connsiteX63" fmla="*/ 1838325 w 2308225"/>
              <a:gd name="connsiteY63" fmla="*/ 171450 h 1327150"/>
              <a:gd name="connsiteX64" fmla="*/ 1879600 w 2308225"/>
              <a:gd name="connsiteY64" fmla="*/ 142875 h 1327150"/>
              <a:gd name="connsiteX65" fmla="*/ 1895475 w 2308225"/>
              <a:gd name="connsiteY65" fmla="*/ 133350 h 1327150"/>
              <a:gd name="connsiteX66" fmla="*/ 1930400 w 2308225"/>
              <a:gd name="connsiteY66" fmla="*/ 114300 h 1327150"/>
              <a:gd name="connsiteX67" fmla="*/ 1965325 w 2308225"/>
              <a:gd name="connsiteY67" fmla="*/ 95250 h 1327150"/>
              <a:gd name="connsiteX68" fmla="*/ 1978025 w 2308225"/>
              <a:gd name="connsiteY68" fmla="*/ 85725 h 1327150"/>
              <a:gd name="connsiteX69" fmla="*/ 2003425 w 2308225"/>
              <a:gd name="connsiteY69" fmla="*/ 76200 h 1327150"/>
              <a:gd name="connsiteX70" fmla="*/ 2038350 w 2308225"/>
              <a:gd name="connsiteY70" fmla="*/ 63500 h 1327150"/>
              <a:gd name="connsiteX71" fmla="*/ 2047875 w 2308225"/>
              <a:gd name="connsiteY71" fmla="*/ 60325 h 1327150"/>
              <a:gd name="connsiteX72" fmla="*/ 2101850 w 2308225"/>
              <a:gd name="connsiteY72" fmla="*/ 50800 h 1327150"/>
              <a:gd name="connsiteX73" fmla="*/ 2117725 w 2308225"/>
              <a:gd name="connsiteY73" fmla="*/ 47625 h 1327150"/>
              <a:gd name="connsiteX74" fmla="*/ 2149475 w 2308225"/>
              <a:gd name="connsiteY74" fmla="*/ 38100 h 1327150"/>
              <a:gd name="connsiteX75" fmla="*/ 2168525 w 2308225"/>
              <a:gd name="connsiteY75" fmla="*/ 31750 h 1327150"/>
              <a:gd name="connsiteX76" fmla="*/ 2212975 w 2308225"/>
              <a:gd name="connsiteY76" fmla="*/ 22225 h 1327150"/>
              <a:gd name="connsiteX77" fmla="*/ 2222500 w 2308225"/>
              <a:gd name="connsiteY77" fmla="*/ 19050 h 1327150"/>
              <a:gd name="connsiteX78" fmla="*/ 2257425 w 2308225"/>
              <a:gd name="connsiteY78" fmla="*/ 15875 h 1327150"/>
              <a:gd name="connsiteX79" fmla="*/ 2292350 w 2308225"/>
              <a:gd name="connsiteY79" fmla="*/ 6350 h 1327150"/>
              <a:gd name="connsiteX80" fmla="*/ 2308225 w 2308225"/>
              <a:gd name="connsiteY80"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82550 w 2308225"/>
              <a:gd name="connsiteY5" fmla="*/ 1254125 h 1327150"/>
              <a:gd name="connsiteX6" fmla="*/ 120650 w 2308225"/>
              <a:gd name="connsiteY6" fmla="*/ 1219200 h 1327150"/>
              <a:gd name="connsiteX7" fmla="*/ 139700 w 2308225"/>
              <a:gd name="connsiteY7" fmla="*/ 1193800 h 1327150"/>
              <a:gd name="connsiteX8" fmla="*/ 152400 w 2308225"/>
              <a:gd name="connsiteY8" fmla="*/ 1187450 h 1327150"/>
              <a:gd name="connsiteX9" fmla="*/ 174625 w 2308225"/>
              <a:gd name="connsiteY9" fmla="*/ 1168400 h 1327150"/>
              <a:gd name="connsiteX10" fmla="*/ 212725 w 2308225"/>
              <a:gd name="connsiteY10" fmla="*/ 1130300 h 1327150"/>
              <a:gd name="connsiteX11" fmla="*/ 257175 w 2308225"/>
              <a:gd name="connsiteY11" fmla="*/ 1095375 h 1327150"/>
              <a:gd name="connsiteX12" fmla="*/ 292100 w 2308225"/>
              <a:gd name="connsiteY12" fmla="*/ 1076325 h 1327150"/>
              <a:gd name="connsiteX13" fmla="*/ 314325 w 2308225"/>
              <a:gd name="connsiteY13" fmla="*/ 1066800 h 1327150"/>
              <a:gd name="connsiteX14" fmla="*/ 346075 w 2308225"/>
              <a:gd name="connsiteY14" fmla="*/ 1050925 h 1327150"/>
              <a:gd name="connsiteX15" fmla="*/ 393700 w 2308225"/>
              <a:gd name="connsiteY15" fmla="*/ 1025525 h 1327150"/>
              <a:gd name="connsiteX16" fmla="*/ 431800 w 2308225"/>
              <a:gd name="connsiteY16" fmla="*/ 1012825 h 1327150"/>
              <a:gd name="connsiteX17" fmla="*/ 495300 w 2308225"/>
              <a:gd name="connsiteY17" fmla="*/ 990600 h 1327150"/>
              <a:gd name="connsiteX18" fmla="*/ 530225 w 2308225"/>
              <a:gd name="connsiteY18" fmla="*/ 974725 h 1327150"/>
              <a:gd name="connsiteX19" fmla="*/ 546100 w 2308225"/>
              <a:gd name="connsiteY19" fmla="*/ 971550 h 1327150"/>
              <a:gd name="connsiteX20" fmla="*/ 565150 w 2308225"/>
              <a:gd name="connsiteY20" fmla="*/ 965200 h 1327150"/>
              <a:gd name="connsiteX21" fmla="*/ 577850 w 2308225"/>
              <a:gd name="connsiteY21" fmla="*/ 962025 h 1327150"/>
              <a:gd name="connsiteX22" fmla="*/ 609600 w 2308225"/>
              <a:gd name="connsiteY22" fmla="*/ 952500 h 1327150"/>
              <a:gd name="connsiteX23" fmla="*/ 628650 w 2308225"/>
              <a:gd name="connsiteY23" fmla="*/ 949325 h 1327150"/>
              <a:gd name="connsiteX24" fmla="*/ 650875 w 2308225"/>
              <a:gd name="connsiteY24" fmla="*/ 942975 h 1327150"/>
              <a:gd name="connsiteX25" fmla="*/ 673100 w 2308225"/>
              <a:gd name="connsiteY25" fmla="*/ 939800 h 1327150"/>
              <a:gd name="connsiteX26" fmla="*/ 717550 w 2308225"/>
              <a:gd name="connsiteY26" fmla="*/ 923925 h 1327150"/>
              <a:gd name="connsiteX27" fmla="*/ 742950 w 2308225"/>
              <a:gd name="connsiteY27" fmla="*/ 914400 h 1327150"/>
              <a:gd name="connsiteX28" fmla="*/ 771525 w 2308225"/>
              <a:gd name="connsiteY28" fmla="*/ 898525 h 1327150"/>
              <a:gd name="connsiteX29" fmla="*/ 796925 w 2308225"/>
              <a:gd name="connsiteY29" fmla="*/ 889000 h 1327150"/>
              <a:gd name="connsiteX30" fmla="*/ 819150 w 2308225"/>
              <a:gd name="connsiteY30" fmla="*/ 876300 h 1327150"/>
              <a:gd name="connsiteX31" fmla="*/ 869950 w 2308225"/>
              <a:gd name="connsiteY31" fmla="*/ 854075 h 1327150"/>
              <a:gd name="connsiteX32" fmla="*/ 892175 w 2308225"/>
              <a:gd name="connsiteY32" fmla="*/ 841375 h 1327150"/>
              <a:gd name="connsiteX33" fmla="*/ 917575 w 2308225"/>
              <a:gd name="connsiteY33" fmla="*/ 828675 h 1327150"/>
              <a:gd name="connsiteX34" fmla="*/ 962025 w 2308225"/>
              <a:gd name="connsiteY34" fmla="*/ 803275 h 1327150"/>
              <a:gd name="connsiteX35" fmla="*/ 987425 w 2308225"/>
              <a:gd name="connsiteY35" fmla="*/ 790575 h 1327150"/>
              <a:gd name="connsiteX36" fmla="*/ 1038225 w 2308225"/>
              <a:gd name="connsiteY36" fmla="*/ 771525 h 1327150"/>
              <a:gd name="connsiteX37" fmla="*/ 1060450 w 2308225"/>
              <a:gd name="connsiteY37" fmla="*/ 762000 h 1327150"/>
              <a:gd name="connsiteX38" fmla="*/ 1089025 w 2308225"/>
              <a:gd name="connsiteY38" fmla="*/ 752475 h 1327150"/>
              <a:gd name="connsiteX39" fmla="*/ 1111250 w 2308225"/>
              <a:gd name="connsiteY39" fmla="*/ 746125 h 1327150"/>
              <a:gd name="connsiteX40" fmla="*/ 1133475 w 2308225"/>
              <a:gd name="connsiteY40" fmla="*/ 733425 h 1327150"/>
              <a:gd name="connsiteX41" fmla="*/ 1155700 w 2308225"/>
              <a:gd name="connsiteY41" fmla="*/ 717550 h 1327150"/>
              <a:gd name="connsiteX42" fmla="*/ 1177925 w 2308225"/>
              <a:gd name="connsiteY42" fmla="*/ 704850 h 1327150"/>
              <a:gd name="connsiteX43" fmla="*/ 1216025 w 2308225"/>
              <a:gd name="connsiteY43" fmla="*/ 679450 h 1327150"/>
              <a:gd name="connsiteX44" fmla="*/ 1254125 w 2308225"/>
              <a:gd name="connsiteY44" fmla="*/ 657225 h 1327150"/>
              <a:gd name="connsiteX45" fmla="*/ 1320800 w 2308225"/>
              <a:gd name="connsiteY45" fmla="*/ 606425 h 1327150"/>
              <a:gd name="connsiteX46" fmla="*/ 1358900 w 2308225"/>
              <a:gd name="connsiteY46" fmla="*/ 577850 h 1327150"/>
              <a:gd name="connsiteX47" fmla="*/ 1419225 w 2308225"/>
              <a:gd name="connsiteY47" fmla="*/ 527050 h 1327150"/>
              <a:gd name="connsiteX48" fmla="*/ 1457325 w 2308225"/>
              <a:gd name="connsiteY48" fmla="*/ 492125 h 1327150"/>
              <a:gd name="connsiteX49" fmla="*/ 1466850 w 2308225"/>
              <a:gd name="connsiteY49" fmla="*/ 479425 h 1327150"/>
              <a:gd name="connsiteX50" fmla="*/ 1498600 w 2308225"/>
              <a:gd name="connsiteY50" fmla="*/ 460375 h 1327150"/>
              <a:gd name="connsiteX51" fmla="*/ 1514475 w 2308225"/>
              <a:gd name="connsiteY51" fmla="*/ 450850 h 1327150"/>
              <a:gd name="connsiteX52" fmla="*/ 1558925 w 2308225"/>
              <a:gd name="connsiteY52" fmla="*/ 412750 h 1327150"/>
              <a:gd name="connsiteX53" fmla="*/ 1577975 w 2308225"/>
              <a:gd name="connsiteY53" fmla="*/ 400050 h 1327150"/>
              <a:gd name="connsiteX54" fmla="*/ 1609725 w 2308225"/>
              <a:gd name="connsiteY54" fmla="*/ 374650 h 1327150"/>
              <a:gd name="connsiteX55" fmla="*/ 1638300 w 2308225"/>
              <a:gd name="connsiteY55" fmla="*/ 352425 h 1327150"/>
              <a:gd name="connsiteX56" fmla="*/ 1654175 w 2308225"/>
              <a:gd name="connsiteY56" fmla="*/ 339725 h 1327150"/>
              <a:gd name="connsiteX57" fmla="*/ 1701800 w 2308225"/>
              <a:gd name="connsiteY57" fmla="*/ 292100 h 1327150"/>
              <a:gd name="connsiteX58" fmla="*/ 1733550 w 2308225"/>
              <a:gd name="connsiteY58" fmla="*/ 260350 h 1327150"/>
              <a:gd name="connsiteX59" fmla="*/ 1762125 w 2308225"/>
              <a:gd name="connsiteY59" fmla="*/ 238125 h 1327150"/>
              <a:gd name="connsiteX60" fmla="*/ 1778000 w 2308225"/>
              <a:gd name="connsiteY60" fmla="*/ 222250 h 1327150"/>
              <a:gd name="connsiteX61" fmla="*/ 1825625 w 2308225"/>
              <a:gd name="connsiteY61" fmla="*/ 184150 h 1327150"/>
              <a:gd name="connsiteX62" fmla="*/ 1838325 w 2308225"/>
              <a:gd name="connsiteY62" fmla="*/ 171450 h 1327150"/>
              <a:gd name="connsiteX63" fmla="*/ 1879600 w 2308225"/>
              <a:gd name="connsiteY63" fmla="*/ 142875 h 1327150"/>
              <a:gd name="connsiteX64" fmla="*/ 1895475 w 2308225"/>
              <a:gd name="connsiteY64" fmla="*/ 133350 h 1327150"/>
              <a:gd name="connsiteX65" fmla="*/ 1930400 w 2308225"/>
              <a:gd name="connsiteY65" fmla="*/ 114300 h 1327150"/>
              <a:gd name="connsiteX66" fmla="*/ 1965325 w 2308225"/>
              <a:gd name="connsiteY66" fmla="*/ 95250 h 1327150"/>
              <a:gd name="connsiteX67" fmla="*/ 1978025 w 2308225"/>
              <a:gd name="connsiteY67" fmla="*/ 85725 h 1327150"/>
              <a:gd name="connsiteX68" fmla="*/ 2003425 w 2308225"/>
              <a:gd name="connsiteY68" fmla="*/ 76200 h 1327150"/>
              <a:gd name="connsiteX69" fmla="*/ 2038350 w 2308225"/>
              <a:gd name="connsiteY69" fmla="*/ 63500 h 1327150"/>
              <a:gd name="connsiteX70" fmla="*/ 2047875 w 2308225"/>
              <a:gd name="connsiteY70" fmla="*/ 60325 h 1327150"/>
              <a:gd name="connsiteX71" fmla="*/ 2101850 w 2308225"/>
              <a:gd name="connsiteY71" fmla="*/ 50800 h 1327150"/>
              <a:gd name="connsiteX72" fmla="*/ 2117725 w 2308225"/>
              <a:gd name="connsiteY72" fmla="*/ 47625 h 1327150"/>
              <a:gd name="connsiteX73" fmla="*/ 2149475 w 2308225"/>
              <a:gd name="connsiteY73" fmla="*/ 38100 h 1327150"/>
              <a:gd name="connsiteX74" fmla="*/ 2168525 w 2308225"/>
              <a:gd name="connsiteY74" fmla="*/ 31750 h 1327150"/>
              <a:gd name="connsiteX75" fmla="*/ 2212975 w 2308225"/>
              <a:gd name="connsiteY75" fmla="*/ 22225 h 1327150"/>
              <a:gd name="connsiteX76" fmla="*/ 2222500 w 2308225"/>
              <a:gd name="connsiteY76" fmla="*/ 19050 h 1327150"/>
              <a:gd name="connsiteX77" fmla="*/ 2257425 w 2308225"/>
              <a:gd name="connsiteY77" fmla="*/ 15875 h 1327150"/>
              <a:gd name="connsiteX78" fmla="*/ 2292350 w 2308225"/>
              <a:gd name="connsiteY78" fmla="*/ 6350 h 1327150"/>
              <a:gd name="connsiteX79" fmla="*/ 2308225 w 2308225"/>
              <a:gd name="connsiteY79"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0325 w 2308225"/>
              <a:gd name="connsiteY3" fmla="*/ 1276350 h 1327150"/>
              <a:gd name="connsiteX4" fmla="*/ 69850 w 2308225"/>
              <a:gd name="connsiteY4" fmla="*/ 1263650 h 1327150"/>
              <a:gd name="connsiteX5" fmla="*/ 120650 w 2308225"/>
              <a:gd name="connsiteY5" fmla="*/ 1219200 h 1327150"/>
              <a:gd name="connsiteX6" fmla="*/ 139700 w 2308225"/>
              <a:gd name="connsiteY6" fmla="*/ 1193800 h 1327150"/>
              <a:gd name="connsiteX7" fmla="*/ 152400 w 2308225"/>
              <a:gd name="connsiteY7" fmla="*/ 1187450 h 1327150"/>
              <a:gd name="connsiteX8" fmla="*/ 174625 w 2308225"/>
              <a:gd name="connsiteY8" fmla="*/ 1168400 h 1327150"/>
              <a:gd name="connsiteX9" fmla="*/ 212725 w 2308225"/>
              <a:gd name="connsiteY9" fmla="*/ 1130300 h 1327150"/>
              <a:gd name="connsiteX10" fmla="*/ 257175 w 2308225"/>
              <a:gd name="connsiteY10" fmla="*/ 1095375 h 1327150"/>
              <a:gd name="connsiteX11" fmla="*/ 292100 w 2308225"/>
              <a:gd name="connsiteY11" fmla="*/ 1076325 h 1327150"/>
              <a:gd name="connsiteX12" fmla="*/ 314325 w 2308225"/>
              <a:gd name="connsiteY12" fmla="*/ 1066800 h 1327150"/>
              <a:gd name="connsiteX13" fmla="*/ 346075 w 2308225"/>
              <a:gd name="connsiteY13" fmla="*/ 1050925 h 1327150"/>
              <a:gd name="connsiteX14" fmla="*/ 393700 w 2308225"/>
              <a:gd name="connsiteY14" fmla="*/ 1025525 h 1327150"/>
              <a:gd name="connsiteX15" fmla="*/ 431800 w 2308225"/>
              <a:gd name="connsiteY15" fmla="*/ 1012825 h 1327150"/>
              <a:gd name="connsiteX16" fmla="*/ 495300 w 2308225"/>
              <a:gd name="connsiteY16" fmla="*/ 990600 h 1327150"/>
              <a:gd name="connsiteX17" fmla="*/ 530225 w 2308225"/>
              <a:gd name="connsiteY17" fmla="*/ 974725 h 1327150"/>
              <a:gd name="connsiteX18" fmla="*/ 546100 w 2308225"/>
              <a:gd name="connsiteY18" fmla="*/ 971550 h 1327150"/>
              <a:gd name="connsiteX19" fmla="*/ 565150 w 2308225"/>
              <a:gd name="connsiteY19" fmla="*/ 965200 h 1327150"/>
              <a:gd name="connsiteX20" fmla="*/ 577850 w 2308225"/>
              <a:gd name="connsiteY20" fmla="*/ 962025 h 1327150"/>
              <a:gd name="connsiteX21" fmla="*/ 609600 w 2308225"/>
              <a:gd name="connsiteY21" fmla="*/ 952500 h 1327150"/>
              <a:gd name="connsiteX22" fmla="*/ 628650 w 2308225"/>
              <a:gd name="connsiteY22" fmla="*/ 949325 h 1327150"/>
              <a:gd name="connsiteX23" fmla="*/ 650875 w 2308225"/>
              <a:gd name="connsiteY23" fmla="*/ 942975 h 1327150"/>
              <a:gd name="connsiteX24" fmla="*/ 673100 w 2308225"/>
              <a:gd name="connsiteY24" fmla="*/ 939800 h 1327150"/>
              <a:gd name="connsiteX25" fmla="*/ 717550 w 2308225"/>
              <a:gd name="connsiteY25" fmla="*/ 923925 h 1327150"/>
              <a:gd name="connsiteX26" fmla="*/ 742950 w 2308225"/>
              <a:gd name="connsiteY26" fmla="*/ 914400 h 1327150"/>
              <a:gd name="connsiteX27" fmla="*/ 771525 w 2308225"/>
              <a:gd name="connsiteY27" fmla="*/ 898525 h 1327150"/>
              <a:gd name="connsiteX28" fmla="*/ 796925 w 2308225"/>
              <a:gd name="connsiteY28" fmla="*/ 889000 h 1327150"/>
              <a:gd name="connsiteX29" fmla="*/ 819150 w 2308225"/>
              <a:gd name="connsiteY29" fmla="*/ 876300 h 1327150"/>
              <a:gd name="connsiteX30" fmla="*/ 869950 w 2308225"/>
              <a:gd name="connsiteY30" fmla="*/ 854075 h 1327150"/>
              <a:gd name="connsiteX31" fmla="*/ 892175 w 2308225"/>
              <a:gd name="connsiteY31" fmla="*/ 841375 h 1327150"/>
              <a:gd name="connsiteX32" fmla="*/ 917575 w 2308225"/>
              <a:gd name="connsiteY32" fmla="*/ 828675 h 1327150"/>
              <a:gd name="connsiteX33" fmla="*/ 962025 w 2308225"/>
              <a:gd name="connsiteY33" fmla="*/ 803275 h 1327150"/>
              <a:gd name="connsiteX34" fmla="*/ 987425 w 2308225"/>
              <a:gd name="connsiteY34" fmla="*/ 790575 h 1327150"/>
              <a:gd name="connsiteX35" fmla="*/ 1038225 w 2308225"/>
              <a:gd name="connsiteY35" fmla="*/ 771525 h 1327150"/>
              <a:gd name="connsiteX36" fmla="*/ 1060450 w 2308225"/>
              <a:gd name="connsiteY36" fmla="*/ 762000 h 1327150"/>
              <a:gd name="connsiteX37" fmla="*/ 1089025 w 2308225"/>
              <a:gd name="connsiteY37" fmla="*/ 752475 h 1327150"/>
              <a:gd name="connsiteX38" fmla="*/ 1111250 w 2308225"/>
              <a:gd name="connsiteY38" fmla="*/ 746125 h 1327150"/>
              <a:gd name="connsiteX39" fmla="*/ 1133475 w 2308225"/>
              <a:gd name="connsiteY39" fmla="*/ 733425 h 1327150"/>
              <a:gd name="connsiteX40" fmla="*/ 1155700 w 2308225"/>
              <a:gd name="connsiteY40" fmla="*/ 717550 h 1327150"/>
              <a:gd name="connsiteX41" fmla="*/ 1177925 w 2308225"/>
              <a:gd name="connsiteY41" fmla="*/ 704850 h 1327150"/>
              <a:gd name="connsiteX42" fmla="*/ 1216025 w 2308225"/>
              <a:gd name="connsiteY42" fmla="*/ 679450 h 1327150"/>
              <a:gd name="connsiteX43" fmla="*/ 1254125 w 2308225"/>
              <a:gd name="connsiteY43" fmla="*/ 657225 h 1327150"/>
              <a:gd name="connsiteX44" fmla="*/ 1320800 w 2308225"/>
              <a:gd name="connsiteY44" fmla="*/ 606425 h 1327150"/>
              <a:gd name="connsiteX45" fmla="*/ 1358900 w 2308225"/>
              <a:gd name="connsiteY45" fmla="*/ 577850 h 1327150"/>
              <a:gd name="connsiteX46" fmla="*/ 1419225 w 2308225"/>
              <a:gd name="connsiteY46" fmla="*/ 527050 h 1327150"/>
              <a:gd name="connsiteX47" fmla="*/ 1457325 w 2308225"/>
              <a:gd name="connsiteY47" fmla="*/ 492125 h 1327150"/>
              <a:gd name="connsiteX48" fmla="*/ 1466850 w 2308225"/>
              <a:gd name="connsiteY48" fmla="*/ 479425 h 1327150"/>
              <a:gd name="connsiteX49" fmla="*/ 1498600 w 2308225"/>
              <a:gd name="connsiteY49" fmla="*/ 460375 h 1327150"/>
              <a:gd name="connsiteX50" fmla="*/ 1514475 w 2308225"/>
              <a:gd name="connsiteY50" fmla="*/ 450850 h 1327150"/>
              <a:gd name="connsiteX51" fmla="*/ 1558925 w 2308225"/>
              <a:gd name="connsiteY51" fmla="*/ 412750 h 1327150"/>
              <a:gd name="connsiteX52" fmla="*/ 1577975 w 2308225"/>
              <a:gd name="connsiteY52" fmla="*/ 400050 h 1327150"/>
              <a:gd name="connsiteX53" fmla="*/ 1609725 w 2308225"/>
              <a:gd name="connsiteY53" fmla="*/ 374650 h 1327150"/>
              <a:gd name="connsiteX54" fmla="*/ 1638300 w 2308225"/>
              <a:gd name="connsiteY54" fmla="*/ 352425 h 1327150"/>
              <a:gd name="connsiteX55" fmla="*/ 1654175 w 2308225"/>
              <a:gd name="connsiteY55" fmla="*/ 339725 h 1327150"/>
              <a:gd name="connsiteX56" fmla="*/ 1701800 w 2308225"/>
              <a:gd name="connsiteY56" fmla="*/ 292100 h 1327150"/>
              <a:gd name="connsiteX57" fmla="*/ 1733550 w 2308225"/>
              <a:gd name="connsiteY57" fmla="*/ 260350 h 1327150"/>
              <a:gd name="connsiteX58" fmla="*/ 1762125 w 2308225"/>
              <a:gd name="connsiteY58" fmla="*/ 238125 h 1327150"/>
              <a:gd name="connsiteX59" fmla="*/ 1778000 w 2308225"/>
              <a:gd name="connsiteY59" fmla="*/ 222250 h 1327150"/>
              <a:gd name="connsiteX60" fmla="*/ 1825625 w 2308225"/>
              <a:gd name="connsiteY60" fmla="*/ 184150 h 1327150"/>
              <a:gd name="connsiteX61" fmla="*/ 1838325 w 2308225"/>
              <a:gd name="connsiteY61" fmla="*/ 171450 h 1327150"/>
              <a:gd name="connsiteX62" fmla="*/ 1879600 w 2308225"/>
              <a:gd name="connsiteY62" fmla="*/ 142875 h 1327150"/>
              <a:gd name="connsiteX63" fmla="*/ 1895475 w 2308225"/>
              <a:gd name="connsiteY63" fmla="*/ 133350 h 1327150"/>
              <a:gd name="connsiteX64" fmla="*/ 1930400 w 2308225"/>
              <a:gd name="connsiteY64" fmla="*/ 114300 h 1327150"/>
              <a:gd name="connsiteX65" fmla="*/ 1965325 w 2308225"/>
              <a:gd name="connsiteY65" fmla="*/ 95250 h 1327150"/>
              <a:gd name="connsiteX66" fmla="*/ 1978025 w 2308225"/>
              <a:gd name="connsiteY66" fmla="*/ 85725 h 1327150"/>
              <a:gd name="connsiteX67" fmla="*/ 2003425 w 2308225"/>
              <a:gd name="connsiteY67" fmla="*/ 76200 h 1327150"/>
              <a:gd name="connsiteX68" fmla="*/ 2038350 w 2308225"/>
              <a:gd name="connsiteY68" fmla="*/ 63500 h 1327150"/>
              <a:gd name="connsiteX69" fmla="*/ 2047875 w 2308225"/>
              <a:gd name="connsiteY69" fmla="*/ 60325 h 1327150"/>
              <a:gd name="connsiteX70" fmla="*/ 2101850 w 2308225"/>
              <a:gd name="connsiteY70" fmla="*/ 50800 h 1327150"/>
              <a:gd name="connsiteX71" fmla="*/ 2117725 w 2308225"/>
              <a:gd name="connsiteY71" fmla="*/ 47625 h 1327150"/>
              <a:gd name="connsiteX72" fmla="*/ 2149475 w 2308225"/>
              <a:gd name="connsiteY72" fmla="*/ 38100 h 1327150"/>
              <a:gd name="connsiteX73" fmla="*/ 2168525 w 2308225"/>
              <a:gd name="connsiteY73" fmla="*/ 31750 h 1327150"/>
              <a:gd name="connsiteX74" fmla="*/ 2212975 w 2308225"/>
              <a:gd name="connsiteY74" fmla="*/ 22225 h 1327150"/>
              <a:gd name="connsiteX75" fmla="*/ 2222500 w 2308225"/>
              <a:gd name="connsiteY75" fmla="*/ 19050 h 1327150"/>
              <a:gd name="connsiteX76" fmla="*/ 2257425 w 2308225"/>
              <a:gd name="connsiteY76" fmla="*/ 15875 h 1327150"/>
              <a:gd name="connsiteX77" fmla="*/ 2292350 w 2308225"/>
              <a:gd name="connsiteY77" fmla="*/ 6350 h 1327150"/>
              <a:gd name="connsiteX78" fmla="*/ 2308225 w 2308225"/>
              <a:gd name="connsiteY78" fmla="*/ 0 h 1327150"/>
              <a:gd name="connsiteX0" fmla="*/ 0 w 2308225"/>
              <a:gd name="connsiteY0" fmla="*/ 1327150 h 1327150"/>
              <a:gd name="connsiteX1" fmla="*/ 15875 w 2308225"/>
              <a:gd name="connsiteY1" fmla="*/ 1323975 h 1327150"/>
              <a:gd name="connsiteX2" fmla="*/ 50800 w 2308225"/>
              <a:gd name="connsiteY2" fmla="*/ 1285875 h 1327150"/>
              <a:gd name="connsiteX3" fmla="*/ 69850 w 2308225"/>
              <a:gd name="connsiteY3" fmla="*/ 1263650 h 1327150"/>
              <a:gd name="connsiteX4" fmla="*/ 120650 w 2308225"/>
              <a:gd name="connsiteY4" fmla="*/ 1219200 h 1327150"/>
              <a:gd name="connsiteX5" fmla="*/ 139700 w 2308225"/>
              <a:gd name="connsiteY5" fmla="*/ 1193800 h 1327150"/>
              <a:gd name="connsiteX6" fmla="*/ 152400 w 2308225"/>
              <a:gd name="connsiteY6" fmla="*/ 1187450 h 1327150"/>
              <a:gd name="connsiteX7" fmla="*/ 174625 w 2308225"/>
              <a:gd name="connsiteY7" fmla="*/ 1168400 h 1327150"/>
              <a:gd name="connsiteX8" fmla="*/ 212725 w 2308225"/>
              <a:gd name="connsiteY8" fmla="*/ 1130300 h 1327150"/>
              <a:gd name="connsiteX9" fmla="*/ 257175 w 2308225"/>
              <a:gd name="connsiteY9" fmla="*/ 1095375 h 1327150"/>
              <a:gd name="connsiteX10" fmla="*/ 292100 w 2308225"/>
              <a:gd name="connsiteY10" fmla="*/ 1076325 h 1327150"/>
              <a:gd name="connsiteX11" fmla="*/ 314325 w 2308225"/>
              <a:gd name="connsiteY11" fmla="*/ 1066800 h 1327150"/>
              <a:gd name="connsiteX12" fmla="*/ 346075 w 2308225"/>
              <a:gd name="connsiteY12" fmla="*/ 1050925 h 1327150"/>
              <a:gd name="connsiteX13" fmla="*/ 393700 w 2308225"/>
              <a:gd name="connsiteY13" fmla="*/ 1025525 h 1327150"/>
              <a:gd name="connsiteX14" fmla="*/ 431800 w 2308225"/>
              <a:gd name="connsiteY14" fmla="*/ 1012825 h 1327150"/>
              <a:gd name="connsiteX15" fmla="*/ 495300 w 2308225"/>
              <a:gd name="connsiteY15" fmla="*/ 990600 h 1327150"/>
              <a:gd name="connsiteX16" fmla="*/ 530225 w 2308225"/>
              <a:gd name="connsiteY16" fmla="*/ 974725 h 1327150"/>
              <a:gd name="connsiteX17" fmla="*/ 546100 w 2308225"/>
              <a:gd name="connsiteY17" fmla="*/ 971550 h 1327150"/>
              <a:gd name="connsiteX18" fmla="*/ 565150 w 2308225"/>
              <a:gd name="connsiteY18" fmla="*/ 965200 h 1327150"/>
              <a:gd name="connsiteX19" fmla="*/ 577850 w 2308225"/>
              <a:gd name="connsiteY19" fmla="*/ 962025 h 1327150"/>
              <a:gd name="connsiteX20" fmla="*/ 609600 w 2308225"/>
              <a:gd name="connsiteY20" fmla="*/ 952500 h 1327150"/>
              <a:gd name="connsiteX21" fmla="*/ 628650 w 2308225"/>
              <a:gd name="connsiteY21" fmla="*/ 949325 h 1327150"/>
              <a:gd name="connsiteX22" fmla="*/ 650875 w 2308225"/>
              <a:gd name="connsiteY22" fmla="*/ 942975 h 1327150"/>
              <a:gd name="connsiteX23" fmla="*/ 673100 w 2308225"/>
              <a:gd name="connsiteY23" fmla="*/ 939800 h 1327150"/>
              <a:gd name="connsiteX24" fmla="*/ 717550 w 2308225"/>
              <a:gd name="connsiteY24" fmla="*/ 923925 h 1327150"/>
              <a:gd name="connsiteX25" fmla="*/ 742950 w 2308225"/>
              <a:gd name="connsiteY25" fmla="*/ 914400 h 1327150"/>
              <a:gd name="connsiteX26" fmla="*/ 771525 w 2308225"/>
              <a:gd name="connsiteY26" fmla="*/ 898525 h 1327150"/>
              <a:gd name="connsiteX27" fmla="*/ 796925 w 2308225"/>
              <a:gd name="connsiteY27" fmla="*/ 889000 h 1327150"/>
              <a:gd name="connsiteX28" fmla="*/ 819150 w 2308225"/>
              <a:gd name="connsiteY28" fmla="*/ 876300 h 1327150"/>
              <a:gd name="connsiteX29" fmla="*/ 869950 w 2308225"/>
              <a:gd name="connsiteY29" fmla="*/ 854075 h 1327150"/>
              <a:gd name="connsiteX30" fmla="*/ 892175 w 2308225"/>
              <a:gd name="connsiteY30" fmla="*/ 841375 h 1327150"/>
              <a:gd name="connsiteX31" fmla="*/ 917575 w 2308225"/>
              <a:gd name="connsiteY31" fmla="*/ 828675 h 1327150"/>
              <a:gd name="connsiteX32" fmla="*/ 962025 w 2308225"/>
              <a:gd name="connsiteY32" fmla="*/ 803275 h 1327150"/>
              <a:gd name="connsiteX33" fmla="*/ 987425 w 2308225"/>
              <a:gd name="connsiteY33" fmla="*/ 790575 h 1327150"/>
              <a:gd name="connsiteX34" fmla="*/ 1038225 w 2308225"/>
              <a:gd name="connsiteY34" fmla="*/ 771525 h 1327150"/>
              <a:gd name="connsiteX35" fmla="*/ 1060450 w 2308225"/>
              <a:gd name="connsiteY35" fmla="*/ 762000 h 1327150"/>
              <a:gd name="connsiteX36" fmla="*/ 1089025 w 2308225"/>
              <a:gd name="connsiteY36" fmla="*/ 752475 h 1327150"/>
              <a:gd name="connsiteX37" fmla="*/ 1111250 w 2308225"/>
              <a:gd name="connsiteY37" fmla="*/ 746125 h 1327150"/>
              <a:gd name="connsiteX38" fmla="*/ 1133475 w 2308225"/>
              <a:gd name="connsiteY38" fmla="*/ 733425 h 1327150"/>
              <a:gd name="connsiteX39" fmla="*/ 1155700 w 2308225"/>
              <a:gd name="connsiteY39" fmla="*/ 717550 h 1327150"/>
              <a:gd name="connsiteX40" fmla="*/ 1177925 w 2308225"/>
              <a:gd name="connsiteY40" fmla="*/ 704850 h 1327150"/>
              <a:gd name="connsiteX41" fmla="*/ 1216025 w 2308225"/>
              <a:gd name="connsiteY41" fmla="*/ 679450 h 1327150"/>
              <a:gd name="connsiteX42" fmla="*/ 1254125 w 2308225"/>
              <a:gd name="connsiteY42" fmla="*/ 657225 h 1327150"/>
              <a:gd name="connsiteX43" fmla="*/ 1320800 w 2308225"/>
              <a:gd name="connsiteY43" fmla="*/ 606425 h 1327150"/>
              <a:gd name="connsiteX44" fmla="*/ 1358900 w 2308225"/>
              <a:gd name="connsiteY44" fmla="*/ 577850 h 1327150"/>
              <a:gd name="connsiteX45" fmla="*/ 1419225 w 2308225"/>
              <a:gd name="connsiteY45" fmla="*/ 527050 h 1327150"/>
              <a:gd name="connsiteX46" fmla="*/ 1457325 w 2308225"/>
              <a:gd name="connsiteY46" fmla="*/ 492125 h 1327150"/>
              <a:gd name="connsiteX47" fmla="*/ 1466850 w 2308225"/>
              <a:gd name="connsiteY47" fmla="*/ 479425 h 1327150"/>
              <a:gd name="connsiteX48" fmla="*/ 1498600 w 2308225"/>
              <a:gd name="connsiteY48" fmla="*/ 460375 h 1327150"/>
              <a:gd name="connsiteX49" fmla="*/ 1514475 w 2308225"/>
              <a:gd name="connsiteY49" fmla="*/ 450850 h 1327150"/>
              <a:gd name="connsiteX50" fmla="*/ 1558925 w 2308225"/>
              <a:gd name="connsiteY50" fmla="*/ 412750 h 1327150"/>
              <a:gd name="connsiteX51" fmla="*/ 1577975 w 2308225"/>
              <a:gd name="connsiteY51" fmla="*/ 400050 h 1327150"/>
              <a:gd name="connsiteX52" fmla="*/ 1609725 w 2308225"/>
              <a:gd name="connsiteY52" fmla="*/ 374650 h 1327150"/>
              <a:gd name="connsiteX53" fmla="*/ 1638300 w 2308225"/>
              <a:gd name="connsiteY53" fmla="*/ 352425 h 1327150"/>
              <a:gd name="connsiteX54" fmla="*/ 1654175 w 2308225"/>
              <a:gd name="connsiteY54" fmla="*/ 339725 h 1327150"/>
              <a:gd name="connsiteX55" fmla="*/ 1701800 w 2308225"/>
              <a:gd name="connsiteY55" fmla="*/ 292100 h 1327150"/>
              <a:gd name="connsiteX56" fmla="*/ 1733550 w 2308225"/>
              <a:gd name="connsiteY56" fmla="*/ 260350 h 1327150"/>
              <a:gd name="connsiteX57" fmla="*/ 1762125 w 2308225"/>
              <a:gd name="connsiteY57" fmla="*/ 238125 h 1327150"/>
              <a:gd name="connsiteX58" fmla="*/ 1778000 w 2308225"/>
              <a:gd name="connsiteY58" fmla="*/ 222250 h 1327150"/>
              <a:gd name="connsiteX59" fmla="*/ 1825625 w 2308225"/>
              <a:gd name="connsiteY59" fmla="*/ 184150 h 1327150"/>
              <a:gd name="connsiteX60" fmla="*/ 1838325 w 2308225"/>
              <a:gd name="connsiteY60" fmla="*/ 171450 h 1327150"/>
              <a:gd name="connsiteX61" fmla="*/ 1879600 w 2308225"/>
              <a:gd name="connsiteY61" fmla="*/ 142875 h 1327150"/>
              <a:gd name="connsiteX62" fmla="*/ 1895475 w 2308225"/>
              <a:gd name="connsiteY62" fmla="*/ 133350 h 1327150"/>
              <a:gd name="connsiteX63" fmla="*/ 1930400 w 2308225"/>
              <a:gd name="connsiteY63" fmla="*/ 114300 h 1327150"/>
              <a:gd name="connsiteX64" fmla="*/ 1965325 w 2308225"/>
              <a:gd name="connsiteY64" fmla="*/ 95250 h 1327150"/>
              <a:gd name="connsiteX65" fmla="*/ 1978025 w 2308225"/>
              <a:gd name="connsiteY65" fmla="*/ 85725 h 1327150"/>
              <a:gd name="connsiteX66" fmla="*/ 2003425 w 2308225"/>
              <a:gd name="connsiteY66" fmla="*/ 76200 h 1327150"/>
              <a:gd name="connsiteX67" fmla="*/ 2038350 w 2308225"/>
              <a:gd name="connsiteY67" fmla="*/ 63500 h 1327150"/>
              <a:gd name="connsiteX68" fmla="*/ 2047875 w 2308225"/>
              <a:gd name="connsiteY68" fmla="*/ 60325 h 1327150"/>
              <a:gd name="connsiteX69" fmla="*/ 2101850 w 2308225"/>
              <a:gd name="connsiteY69" fmla="*/ 50800 h 1327150"/>
              <a:gd name="connsiteX70" fmla="*/ 2117725 w 2308225"/>
              <a:gd name="connsiteY70" fmla="*/ 47625 h 1327150"/>
              <a:gd name="connsiteX71" fmla="*/ 2149475 w 2308225"/>
              <a:gd name="connsiteY71" fmla="*/ 38100 h 1327150"/>
              <a:gd name="connsiteX72" fmla="*/ 2168525 w 2308225"/>
              <a:gd name="connsiteY72" fmla="*/ 31750 h 1327150"/>
              <a:gd name="connsiteX73" fmla="*/ 2212975 w 2308225"/>
              <a:gd name="connsiteY73" fmla="*/ 22225 h 1327150"/>
              <a:gd name="connsiteX74" fmla="*/ 2222500 w 2308225"/>
              <a:gd name="connsiteY74" fmla="*/ 19050 h 1327150"/>
              <a:gd name="connsiteX75" fmla="*/ 2257425 w 2308225"/>
              <a:gd name="connsiteY75" fmla="*/ 15875 h 1327150"/>
              <a:gd name="connsiteX76" fmla="*/ 2292350 w 2308225"/>
              <a:gd name="connsiteY76" fmla="*/ 6350 h 1327150"/>
              <a:gd name="connsiteX77" fmla="*/ 2308225 w 2308225"/>
              <a:gd name="connsiteY7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52400 w 2308225"/>
              <a:gd name="connsiteY5" fmla="*/ 1187450 h 1327150"/>
              <a:gd name="connsiteX6" fmla="*/ 174625 w 2308225"/>
              <a:gd name="connsiteY6" fmla="*/ 1168400 h 1327150"/>
              <a:gd name="connsiteX7" fmla="*/ 212725 w 2308225"/>
              <a:gd name="connsiteY7" fmla="*/ 1130300 h 1327150"/>
              <a:gd name="connsiteX8" fmla="*/ 257175 w 2308225"/>
              <a:gd name="connsiteY8" fmla="*/ 1095375 h 1327150"/>
              <a:gd name="connsiteX9" fmla="*/ 292100 w 2308225"/>
              <a:gd name="connsiteY9" fmla="*/ 1076325 h 1327150"/>
              <a:gd name="connsiteX10" fmla="*/ 314325 w 2308225"/>
              <a:gd name="connsiteY10" fmla="*/ 1066800 h 1327150"/>
              <a:gd name="connsiteX11" fmla="*/ 346075 w 2308225"/>
              <a:gd name="connsiteY11" fmla="*/ 1050925 h 1327150"/>
              <a:gd name="connsiteX12" fmla="*/ 393700 w 2308225"/>
              <a:gd name="connsiteY12" fmla="*/ 1025525 h 1327150"/>
              <a:gd name="connsiteX13" fmla="*/ 431800 w 2308225"/>
              <a:gd name="connsiteY13" fmla="*/ 1012825 h 1327150"/>
              <a:gd name="connsiteX14" fmla="*/ 495300 w 2308225"/>
              <a:gd name="connsiteY14" fmla="*/ 990600 h 1327150"/>
              <a:gd name="connsiteX15" fmla="*/ 530225 w 2308225"/>
              <a:gd name="connsiteY15" fmla="*/ 974725 h 1327150"/>
              <a:gd name="connsiteX16" fmla="*/ 546100 w 2308225"/>
              <a:gd name="connsiteY16" fmla="*/ 971550 h 1327150"/>
              <a:gd name="connsiteX17" fmla="*/ 565150 w 2308225"/>
              <a:gd name="connsiteY17" fmla="*/ 965200 h 1327150"/>
              <a:gd name="connsiteX18" fmla="*/ 577850 w 2308225"/>
              <a:gd name="connsiteY18" fmla="*/ 962025 h 1327150"/>
              <a:gd name="connsiteX19" fmla="*/ 609600 w 2308225"/>
              <a:gd name="connsiteY19" fmla="*/ 952500 h 1327150"/>
              <a:gd name="connsiteX20" fmla="*/ 628650 w 2308225"/>
              <a:gd name="connsiteY20" fmla="*/ 949325 h 1327150"/>
              <a:gd name="connsiteX21" fmla="*/ 650875 w 2308225"/>
              <a:gd name="connsiteY21" fmla="*/ 942975 h 1327150"/>
              <a:gd name="connsiteX22" fmla="*/ 673100 w 2308225"/>
              <a:gd name="connsiteY22" fmla="*/ 939800 h 1327150"/>
              <a:gd name="connsiteX23" fmla="*/ 717550 w 2308225"/>
              <a:gd name="connsiteY23" fmla="*/ 923925 h 1327150"/>
              <a:gd name="connsiteX24" fmla="*/ 742950 w 2308225"/>
              <a:gd name="connsiteY24" fmla="*/ 914400 h 1327150"/>
              <a:gd name="connsiteX25" fmla="*/ 771525 w 2308225"/>
              <a:gd name="connsiteY25" fmla="*/ 898525 h 1327150"/>
              <a:gd name="connsiteX26" fmla="*/ 796925 w 2308225"/>
              <a:gd name="connsiteY26" fmla="*/ 889000 h 1327150"/>
              <a:gd name="connsiteX27" fmla="*/ 819150 w 2308225"/>
              <a:gd name="connsiteY27" fmla="*/ 876300 h 1327150"/>
              <a:gd name="connsiteX28" fmla="*/ 869950 w 2308225"/>
              <a:gd name="connsiteY28" fmla="*/ 854075 h 1327150"/>
              <a:gd name="connsiteX29" fmla="*/ 892175 w 2308225"/>
              <a:gd name="connsiteY29" fmla="*/ 841375 h 1327150"/>
              <a:gd name="connsiteX30" fmla="*/ 917575 w 2308225"/>
              <a:gd name="connsiteY30" fmla="*/ 828675 h 1327150"/>
              <a:gd name="connsiteX31" fmla="*/ 962025 w 2308225"/>
              <a:gd name="connsiteY31" fmla="*/ 803275 h 1327150"/>
              <a:gd name="connsiteX32" fmla="*/ 987425 w 2308225"/>
              <a:gd name="connsiteY32" fmla="*/ 790575 h 1327150"/>
              <a:gd name="connsiteX33" fmla="*/ 1038225 w 2308225"/>
              <a:gd name="connsiteY33" fmla="*/ 771525 h 1327150"/>
              <a:gd name="connsiteX34" fmla="*/ 1060450 w 2308225"/>
              <a:gd name="connsiteY34" fmla="*/ 762000 h 1327150"/>
              <a:gd name="connsiteX35" fmla="*/ 1089025 w 2308225"/>
              <a:gd name="connsiteY35" fmla="*/ 752475 h 1327150"/>
              <a:gd name="connsiteX36" fmla="*/ 1111250 w 2308225"/>
              <a:gd name="connsiteY36" fmla="*/ 746125 h 1327150"/>
              <a:gd name="connsiteX37" fmla="*/ 1133475 w 2308225"/>
              <a:gd name="connsiteY37" fmla="*/ 733425 h 1327150"/>
              <a:gd name="connsiteX38" fmla="*/ 1155700 w 2308225"/>
              <a:gd name="connsiteY38" fmla="*/ 717550 h 1327150"/>
              <a:gd name="connsiteX39" fmla="*/ 1177925 w 2308225"/>
              <a:gd name="connsiteY39" fmla="*/ 704850 h 1327150"/>
              <a:gd name="connsiteX40" fmla="*/ 1216025 w 2308225"/>
              <a:gd name="connsiteY40" fmla="*/ 679450 h 1327150"/>
              <a:gd name="connsiteX41" fmla="*/ 1254125 w 2308225"/>
              <a:gd name="connsiteY41" fmla="*/ 657225 h 1327150"/>
              <a:gd name="connsiteX42" fmla="*/ 1320800 w 2308225"/>
              <a:gd name="connsiteY42" fmla="*/ 606425 h 1327150"/>
              <a:gd name="connsiteX43" fmla="*/ 1358900 w 2308225"/>
              <a:gd name="connsiteY43" fmla="*/ 577850 h 1327150"/>
              <a:gd name="connsiteX44" fmla="*/ 1419225 w 2308225"/>
              <a:gd name="connsiteY44" fmla="*/ 527050 h 1327150"/>
              <a:gd name="connsiteX45" fmla="*/ 1457325 w 2308225"/>
              <a:gd name="connsiteY45" fmla="*/ 492125 h 1327150"/>
              <a:gd name="connsiteX46" fmla="*/ 1466850 w 2308225"/>
              <a:gd name="connsiteY46" fmla="*/ 479425 h 1327150"/>
              <a:gd name="connsiteX47" fmla="*/ 1498600 w 2308225"/>
              <a:gd name="connsiteY47" fmla="*/ 460375 h 1327150"/>
              <a:gd name="connsiteX48" fmla="*/ 1514475 w 2308225"/>
              <a:gd name="connsiteY48" fmla="*/ 450850 h 1327150"/>
              <a:gd name="connsiteX49" fmla="*/ 1558925 w 2308225"/>
              <a:gd name="connsiteY49" fmla="*/ 412750 h 1327150"/>
              <a:gd name="connsiteX50" fmla="*/ 1577975 w 2308225"/>
              <a:gd name="connsiteY50" fmla="*/ 400050 h 1327150"/>
              <a:gd name="connsiteX51" fmla="*/ 1609725 w 2308225"/>
              <a:gd name="connsiteY51" fmla="*/ 374650 h 1327150"/>
              <a:gd name="connsiteX52" fmla="*/ 1638300 w 2308225"/>
              <a:gd name="connsiteY52" fmla="*/ 352425 h 1327150"/>
              <a:gd name="connsiteX53" fmla="*/ 1654175 w 2308225"/>
              <a:gd name="connsiteY53" fmla="*/ 339725 h 1327150"/>
              <a:gd name="connsiteX54" fmla="*/ 1701800 w 2308225"/>
              <a:gd name="connsiteY54" fmla="*/ 292100 h 1327150"/>
              <a:gd name="connsiteX55" fmla="*/ 1733550 w 2308225"/>
              <a:gd name="connsiteY55" fmla="*/ 260350 h 1327150"/>
              <a:gd name="connsiteX56" fmla="*/ 1762125 w 2308225"/>
              <a:gd name="connsiteY56" fmla="*/ 238125 h 1327150"/>
              <a:gd name="connsiteX57" fmla="*/ 1778000 w 2308225"/>
              <a:gd name="connsiteY57" fmla="*/ 222250 h 1327150"/>
              <a:gd name="connsiteX58" fmla="*/ 1825625 w 2308225"/>
              <a:gd name="connsiteY58" fmla="*/ 184150 h 1327150"/>
              <a:gd name="connsiteX59" fmla="*/ 1838325 w 2308225"/>
              <a:gd name="connsiteY59" fmla="*/ 171450 h 1327150"/>
              <a:gd name="connsiteX60" fmla="*/ 1879600 w 2308225"/>
              <a:gd name="connsiteY60" fmla="*/ 142875 h 1327150"/>
              <a:gd name="connsiteX61" fmla="*/ 1895475 w 2308225"/>
              <a:gd name="connsiteY61" fmla="*/ 133350 h 1327150"/>
              <a:gd name="connsiteX62" fmla="*/ 1930400 w 2308225"/>
              <a:gd name="connsiteY62" fmla="*/ 114300 h 1327150"/>
              <a:gd name="connsiteX63" fmla="*/ 1965325 w 2308225"/>
              <a:gd name="connsiteY63" fmla="*/ 95250 h 1327150"/>
              <a:gd name="connsiteX64" fmla="*/ 1978025 w 2308225"/>
              <a:gd name="connsiteY64" fmla="*/ 85725 h 1327150"/>
              <a:gd name="connsiteX65" fmla="*/ 2003425 w 2308225"/>
              <a:gd name="connsiteY65" fmla="*/ 76200 h 1327150"/>
              <a:gd name="connsiteX66" fmla="*/ 2038350 w 2308225"/>
              <a:gd name="connsiteY66" fmla="*/ 63500 h 1327150"/>
              <a:gd name="connsiteX67" fmla="*/ 2047875 w 2308225"/>
              <a:gd name="connsiteY67" fmla="*/ 60325 h 1327150"/>
              <a:gd name="connsiteX68" fmla="*/ 2101850 w 2308225"/>
              <a:gd name="connsiteY68" fmla="*/ 50800 h 1327150"/>
              <a:gd name="connsiteX69" fmla="*/ 2117725 w 2308225"/>
              <a:gd name="connsiteY69" fmla="*/ 47625 h 1327150"/>
              <a:gd name="connsiteX70" fmla="*/ 2149475 w 2308225"/>
              <a:gd name="connsiteY70" fmla="*/ 38100 h 1327150"/>
              <a:gd name="connsiteX71" fmla="*/ 2168525 w 2308225"/>
              <a:gd name="connsiteY71" fmla="*/ 31750 h 1327150"/>
              <a:gd name="connsiteX72" fmla="*/ 2212975 w 2308225"/>
              <a:gd name="connsiteY72" fmla="*/ 22225 h 1327150"/>
              <a:gd name="connsiteX73" fmla="*/ 2222500 w 2308225"/>
              <a:gd name="connsiteY73" fmla="*/ 19050 h 1327150"/>
              <a:gd name="connsiteX74" fmla="*/ 2257425 w 2308225"/>
              <a:gd name="connsiteY74" fmla="*/ 15875 h 1327150"/>
              <a:gd name="connsiteX75" fmla="*/ 2292350 w 2308225"/>
              <a:gd name="connsiteY75" fmla="*/ 6350 h 1327150"/>
              <a:gd name="connsiteX76" fmla="*/ 2308225 w 2308225"/>
              <a:gd name="connsiteY7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292100 w 2308225"/>
              <a:gd name="connsiteY8" fmla="*/ 1076325 h 1327150"/>
              <a:gd name="connsiteX9" fmla="*/ 314325 w 2308225"/>
              <a:gd name="connsiteY9" fmla="*/ 1066800 h 1327150"/>
              <a:gd name="connsiteX10" fmla="*/ 346075 w 2308225"/>
              <a:gd name="connsiteY10" fmla="*/ 1050925 h 1327150"/>
              <a:gd name="connsiteX11" fmla="*/ 393700 w 2308225"/>
              <a:gd name="connsiteY11" fmla="*/ 1025525 h 1327150"/>
              <a:gd name="connsiteX12" fmla="*/ 431800 w 2308225"/>
              <a:gd name="connsiteY12" fmla="*/ 1012825 h 1327150"/>
              <a:gd name="connsiteX13" fmla="*/ 495300 w 2308225"/>
              <a:gd name="connsiteY13" fmla="*/ 990600 h 1327150"/>
              <a:gd name="connsiteX14" fmla="*/ 530225 w 2308225"/>
              <a:gd name="connsiteY14" fmla="*/ 974725 h 1327150"/>
              <a:gd name="connsiteX15" fmla="*/ 546100 w 2308225"/>
              <a:gd name="connsiteY15" fmla="*/ 971550 h 1327150"/>
              <a:gd name="connsiteX16" fmla="*/ 565150 w 2308225"/>
              <a:gd name="connsiteY16" fmla="*/ 965200 h 1327150"/>
              <a:gd name="connsiteX17" fmla="*/ 577850 w 2308225"/>
              <a:gd name="connsiteY17" fmla="*/ 962025 h 1327150"/>
              <a:gd name="connsiteX18" fmla="*/ 609600 w 2308225"/>
              <a:gd name="connsiteY18" fmla="*/ 952500 h 1327150"/>
              <a:gd name="connsiteX19" fmla="*/ 628650 w 2308225"/>
              <a:gd name="connsiteY19" fmla="*/ 949325 h 1327150"/>
              <a:gd name="connsiteX20" fmla="*/ 650875 w 2308225"/>
              <a:gd name="connsiteY20" fmla="*/ 942975 h 1327150"/>
              <a:gd name="connsiteX21" fmla="*/ 673100 w 2308225"/>
              <a:gd name="connsiteY21" fmla="*/ 939800 h 1327150"/>
              <a:gd name="connsiteX22" fmla="*/ 717550 w 2308225"/>
              <a:gd name="connsiteY22" fmla="*/ 923925 h 1327150"/>
              <a:gd name="connsiteX23" fmla="*/ 742950 w 2308225"/>
              <a:gd name="connsiteY23" fmla="*/ 914400 h 1327150"/>
              <a:gd name="connsiteX24" fmla="*/ 771525 w 2308225"/>
              <a:gd name="connsiteY24" fmla="*/ 898525 h 1327150"/>
              <a:gd name="connsiteX25" fmla="*/ 796925 w 2308225"/>
              <a:gd name="connsiteY25" fmla="*/ 889000 h 1327150"/>
              <a:gd name="connsiteX26" fmla="*/ 819150 w 2308225"/>
              <a:gd name="connsiteY26" fmla="*/ 876300 h 1327150"/>
              <a:gd name="connsiteX27" fmla="*/ 869950 w 2308225"/>
              <a:gd name="connsiteY27" fmla="*/ 854075 h 1327150"/>
              <a:gd name="connsiteX28" fmla="*/ 892175 w 2308225"/>
              <a:gd name="connsiteY28" fmla="*/ 841375 h 1327150"/>
              <a:gd name="connsiteX29" fmla="*/ 917575 w 2308225"/>
              <a:gd name="connsiteY29" fmla="*/ 828675 h 1327150"/>
              <a:gd name="connsiteX30" fmla="*/ 962025 w 2308225"/>
              <a:gd name="connsiteY30" fmla="*/ 803275 h 1327150"/>
              <a:gd name="connsiteX31" fmla="*/ 987425 w 2308225"/>
              <a:gd name="connsiteY31" fmla="*/ 790575 h 1327150"/>
              <a:gd name="connsiteX32" fmla="*/ 1038225 w 2308225"/>
              <a:gd name="connsiteY32" fmla="*/ 771525 h 1327150"/>
              <a:gd name="connsiteX33" fmla="*/ 1060450 w 2308225"/>
              <a:gd name="connsiteY33" fmla="*/ 762000 h 1327150"/>
              <a:gd name="connsiteX34" fmla="*/ 1089025 w 2308225"/>
              <a:gd name="connsiteY34" fmla="*/ 752475 h 1327150"/>
              <a:gd name="connsiteX35" fmla="*/ 1111250 w 2308225"/>
              <a:gd name="connsiteY35" fmla="*/ 746125 h 1327150"/>
              <a:gd name="connsiteX36" fmla="*/ 1133475 w 2308225"/>
              <a:gd name="connsiteY36" fmla="*/ 733425 h 1327150"/>
              <a:gd name="connsiteX37" fmla="*/ 1155700 w 2308225"/>
              <a:gd name="connsiteY37" fmla="*/ 717550 h 1327150"/>
              <a:gd name="connsiteX38" fmla="*/ 1177925 w 2308225"/>
              <a:gd name="connsiteY38" fmla="*/ 704850 h 1327150"/>
              <a:gd name="connsiteX39" fmla="*/ 1216025 w 2308225"/>
              <a:gd name="connsiteY39" fmla="*/ 679450 h 1327150"/>
              <a:gd name="connsiteX40" fmla="*/ 1254125 w 2308225"/>
              <a:gd name="connsiteY40" fmla="*/ 657225 h 1327150"/>
              <a:gd name="connsiteX41" fmla="*/ 1320800 w 2308225"/>
              <a:gd name="connsiteY41" fmla="*/ 606425 h 1327150"/>
              <a:gd name="connsiteX42" fmla="*/ 1358900 w 2308225"/>
              <a:gd name="connsiteY42" fmla="*/ 577850 h 1327150"/>
              <a:gd name="connsiteX43" fmla="*/ 1419225 w 2308225"/>
              <a:gd name="connsiteY43" fmla="*/ 527050 h 1327150"/>
              <a:gd name="connsiteX44" fmla="*/ 1457325 w 2308225"/>
              <a:gd name="connsiteY44" fmla="*/ 492125 h 1327150"/>
              <a:gd name="connsiteX45" fmla="*/ 1466850 w 2308225"/>
              <a:gd name="connsiteY45" fmla="*/ 479425 h 1327150"/>
              <a:gd name="connsiteX46" fmla="*/ 1498600 w 2308225"/>
              <a:gd name="connsiteY46" fmla="*/ 460375 h 1327150"/>
              <a:gd name="connsiteX47" fmla="*/ 1514475 w 2308225"/>
              <a:gd name="connsiteY47" fmla="*/ 450850 h 1327150"/>
              <a:gd name="connsiteX48" fmla="*/ 1558925 w 2308225"/>
              <a:gd name="connsiteY48" fmla="*/ 412750 h 1327150"/>
              <a:gd name="connsiteX49" fmla="*/ 1577975 w 2308225"/>
              <a:gd name="connsiteY49" fmla="*/ 400050 h 1327150"/>
              <a:gd name="connsiteX50" fmla="*/ 1609725 w 2308225"/>
              <a:gd name="connsiteY50" fmla="*/ 374650 h 1327150"/>
              <a:gd name="connsiteX51" fmla="*/ 1638300 w 2308225"/>
              <a:gd name="connsiteY51" fmla="*/ 352425 h 1327150"/>
              <a:gd name="connsiteX52" fmla="*/ 1654175 w 2308225"/>
              <a:gd name="connsiteY52" fmla="*/ 339725 h 1327150"/>
              <a:gd name="connsiteX53" fmla="*/ 1701800 w 2308225"/>
              <a:gd name="connsiteY53" fmla="*/ 292100 h 1327150"/>
              <a:gd name="connsiteX54" fmla="*/ 1733550 w 2308225"/>
              <a:gd name="connsiteY54" fmla="*/ 260350 h 1327150"/>
              <a:gd name="connsiteX55" fmla="*/ 1762125 w 2308225"/>
              <a:gd name="connsiteY55" fmla="*/ 238125 h 1327150"/>
              <a:gd name="connsiteX56" fmla="*/ 1778000 w 2308225"/>
              <a:gd name="connsiteY56" fmla="*/ 222250 h 1327150"/>
              <a:gd name="connsiteX57" fmla="*/ 1825625 w 2308225"/>
              <a:gd name="connsiteY57" fmla="*/ 184150 h 1327150"/>
              <a:gd name="connsiteX58" fmla="*/ 1838325 w 2308225"/>
              <a:gd name="connsiteY58" fmla="*/ 171450 h 1327150"/>
              <a:gd name="connsiteX59" fmla="*/ 1879600 w 2308225"/>
              <a:gd name="connsiteY59" fmla="*/ 142875 h 1327150"/>
              <a:gd name="connsiteX60" fmla="*/ 1895475 w 2308225"/>
              <a:gd name="connsiteY60" fmla="*/ 133350 h 1327150"/>
              <a:gd name="connsiteX61" fmla="*/ 1930400 w 2308225"/>
              <a:gd name="connsiteY61" fmla="*/ 114300 h 1327150"/>
              <a:gd name="connsiteX62" fmla="*/ 1965325 w 2308225"/>
              <a:gd name="connsiteY62" fmla="*/ 95250 h 1327150"/>
              <a:gd name="connsiteX63" fmla="*/ 1978025 w 2308225"/>
              <a:gd name="connsiteY63" fmla="*/ 85725 h 1327150"/>
              <a:gd name="connsiteX64" fmla="*/ 2003425 w 2308225"/>
              <a:gd name="connsiteY64" fmla="*/ 76200 h 1327150"/>
              <a:gd name="connsiteX65" fmla="*/ 2038350 w 2308225"/>
              <a:gd name="connsiteY65" fmla="*/ 63500 h 1327150"/>
              <a:gd name="connsiteX66" fmla="*/ 2047875 w 2308225"/>
              <a:gd name="connsiteY66" fmla="*/ 60325 h 1327150"/>
              <a:gd name="connsiteX67" fmla="*/ 2101850 w 2308225"/>
              <a:gd name="connsiteY67" fmla="*/ 50800 h 1327150"/>
              <a:gd name="connsiteX68" fmla="*/ 2117725 w 2308225"/>
              <a:gd name="connsiteY68" fmla="*/ 47625 h 1327150"/>
              <a:gd name="connsiteX69" fmla="*/ 2149475 w 2308225"/>
              <a:gd name="connsiteY69" fmla="*/ 38100 h 1327150"/>
              <a:gd name="connsiteX70" fmla="*/ 2168525 w 2308225"/>
              <a:gd name="connsiteY70" fmla="*/ 31750 h 1327150"/>
              <a:gd name="connsiteX71" fmla="*/ 2212975 w 2308225"/>
              <a:gd name="connsiteY71" fmla="*/ 22225 h 1327150"/>
              <a:gd name="connsiteX72" fmla="*/ 2222500 w 2308225"/>
              <a:gd name="connsiteY72" fmla="*/ 19050 h 1327150"/>
              <a:gd name="connsiteX73" fmla="*/ 2257425 w 2308225"/>
              <a:gd name="connsiteY73" fmla="*/ 15875 h 1327150"/>
              <a:gd name="connsiteX74" fmla="*/ 2292350 w 2308225"/>
              <a:gd name="connsiteY74" fmla="*/ 6350 h 1327150"/>
              <a:gd name="connsiteX75" fmla="*/ 2308225 w 2308225"/>
              <a:gd name="connsiteY7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46100 w 2308225"/>
              <a:gd name="connsiteY14" fmla="*/ 971550 h 1327150"/>
              <a:gd name="connsiteX15" fmla="*/ 565150 w 2308225"/>
              <a:gd name="connsiteY15" fmla="*/ 965200 h 1327150"/>
              <a:gd name="connsiteX16" fmla="*/ 577850 w 2308225"/>
              <a:gd name="connsiteY16" fmla="*/ 962025 h 1327150"/>
              <a:gd name="connsiteX17" fmla="*/ 609600 w 2308225"/>
              <a:gd name="connsiteY17" fmla="*/ 952500 h 1327150"/>
              <a:gd name="connsiteX18" fmla="*/ 628650 w 2308225"/>
              <a:gd name="connsiteY18" fmla="*/ 949325 h 1327150"/>
              <a:gd name="connsiteX19" fmla="*/ 650875 w 2308225"/>
              <a:gd name="connsiteY19" fmla="*/ 942975 h 1327150"/>
              <a:gd name="connsiteX20" fmla="*/ 673100 w 2308225"/>
              <a:gd name="connsiteY20" fmla="*/ 939800 h 1327150"/>
              <a:gd name="connsiteX21" fmla="*/ 717550 w 2308225"/>
              <a:gd name="connsiteY21" fmla="*/ 923925 h 1327150"/>
              <a:gd name="connsiteX22" fmla="*/ 742950 w 2308225"/>
              <a:gd name="connsiteY22" fmla="*/ 914400 h 1327150"/>
              <a:gd name="connsiteX23" fmla="*/ 771525 w 2308225"/>
              <a:gd name="connsiteY23" fmla="*/ 898525 h 1327150"/>
              <a:gd name="connsiteX24" fmla="*/ 796925 w 2308225"/>
              <a:gd name="connsiteY24" fmla="*/ 889000 h 1327150"/>
              <a:gd name="connsiteX25" fmla="*/ 819150 w 2308225"/>
              <a:gd name="connsiteY25" fmla="*/ 876300 h 1327150"/>
              <a:gd name="connsiteX26" fmla="*/ 869950 w 2308225"/>
              <a:gd name="connsiteY26" fmla="*/ 854075 h 1327150"/>
              <a:gd name="connsiteX27" fmla="*/ 892175 w 2308225"/>
              <a:gd name="connsiteY27" fmla="*/ 841375 h 1327150"/>
              <a:gd name="connsiteX28" fmla="*/ 917575 w 2308225"/>
              <a:gd name="connsiteY28" fmla="*/ 828675 h 1327150"/>
              <a:gd name="connsiteX29" fmla="*/ 962025 w 2308225"/>
              <a:gd name="connsiteY29" fmla="*/ 803275 h 1327150"/>
              <a:gd name="connsiteX30" fmla="*/ 987425 w 2308225"/>
              <a:gd name="connsiteY30" fmla="*/ 790575 h 1327150"/>
              <a:gd name="connsiteX31" fmla="*/ 1038225 w 2308225"/>
              <a:gd name="connsiteY31" fmla="*/ 771525 h 1327150"/>
              <a:gd name="connsiteX32" fmla="*/ 1060450 w 2308225"/>
              <a:gd name="connsiteY32" fmla="*/ 762000 h 1327150"/>
              <a:gd name="connsiteX33" fmla="*/ 1089025 w 2308225"/>
              <a:gd name="connsiteY33" fmla="*/ 752475 h 1327150"/>
              <a:gd name="connsiteX34" fmla="*/ 1111250 w 2308225"/>
              <a:gd name="connsiteY34" fmla="*/ 746125 h 1327150"/>
              <a:gd name="connsiteX35" fmla="*/ 1133475 w 2308225"/>
              <a:gd name="connsiteY35" fmla="*/ 733425 h 1327150"/>
              <a:gd name="connsiteX36" fmla="*/ 1155700 w 2308225"/>
              <a:gd name="connsiteY36" fmla="*/ 717550 h 1327150"/>
              <a:gd name="connsiteX37" fmla="*/ 1177925 w 2308225"/>
              <a:gd name="connsiteY37" fmla="*/ 704850 h 1327150"/>
              <a:gd name="connsiteX38" fmla="*/ 1216025 w 2308225"/>
              <a:gd name="connsiteY38" fmla="*/ 679450 h 1327150"/>
              <a:gd name="connsiteX39" fmla="*/ 1254125 w 2308225"/>
              <a:gd name="connsiteY39" fmla="*/ 657225 h 1327150"/>
              <a:gd name="connsiteX40" fmla="*/ 1320800 w 2308225"/>
              <a:gd name="connsiteY40" fmla="*/ 606425 h 1327150"/>
              <a:gd name="connsiteX41" fmla="*/ 1358900 w 2308225"/>
              <a:gd name="connsiteY41" fmla="*/ 577850 h 1327150"/>
              <a:gd name="connsiteX42" fmla="*/ 1419225 w 2308225"/>
              <a:gd name="connsiteY42" fmla="*/ 527050 h 1327150"/>
              <a:gd name="connsiteX43" fmla="*/ 1457325 w 2308225"/>
              <a:gd name="connsiteY43" fmla="*/ 492125 h 1327150"/>
              <a:gd name="connsiteX44" fmla="*/ 1466850 w 2308225"/>
              <a:gd name="connsiteY44" fmla="*/ 479425 h 1327150"/>
              <a:gd name="connsiteX45" fmla="*/ 1498600 w 2308225"/>
              <a:gd name="connsiteY45" fmla="*/ 460375 h 1327150"/>
              <a:gd name="connsiteX46" fmla="*/ 1514475 w 2308225"/>
              <a:gd name="connsiteY46" fmla="*/ 450850 h 1327150"/>
              <a:gd name="connsiteX47" fmla="*/ 1558925 w 2308225"/>
              <a:gd name="connsiteY47" fmla="*/ 412750 h 1327150"/>
              <a:gd name="connsiteX48" fmla="*/ 1577975 w 2308225"/>
              <a:gd name="connsiteY48" fmla="*/ 400050 h 1327150"/>
              <a:gd name="connsiteX49" fmla="*/ 1609725 w 2308225"/>
              <a:gd name="connsiteY49" fmla="*/ 374650 h 1327150"/>
              <a:gd name="connsiteX50" fmla="*/ 1638300 w 2308225"/>
              <a:gd name="connsiteY50" fmla="*/ 352425 h 1327150"/>
              <a:gd name="connsiteX51" fmla="*/ 1654175 w 2308225"/>
              <a:gd name="connsiteY51" fmla="*/ 339725 h 1327150"/>
              <a:gd name="connsiteX52" fmla="*/ 1701800 w 2308225"/>
              <a:gd name="connsiteY52" fmla="*/ 292100 h 1327150"/>
              <a:gd name="connsiteX53" fmla="*/ 1733550 w 2308225"/>
              <a:gd name="connsiteY53" fmla="*/ 260350 h 1327150"/>
              <a:gd name="connsiteX54" fmla="*/ 1762125 w 2308225"/>
              <a:gd name="connsiteY54" fmla="*/ 238125 h 1327150"/>
              <a:gd name="connsiteX55" fmla="*/ 1778000 w 2308225"/>
              <a:gd name="connsiteY55" fmla="*/ 222250 h 1327150"/>
              <a:gd name="connsiteX56" fmla="*/ 1825625 w 2308225"/>
              <a:gd name="connsiteY56" fmla="*/ 184150 h 1327150"/>
              <a:gd name="connsiteX57" fmla="*/ 1838325 w 2308225"/>
              <a:gd name="connsiteY57" fmla="*/ 171450 h 1327150"/>
              <a:gd name="connsiteX58" fmla="*/ 1879600 w 2308225"/>
              <a:gd name="connsiteY58" fmla="*/ 142875 h 1327150"/>
              <a:gd name="connsiteX59" fmla="*/ 1895475 w 2308225"/>
              <a:gd name="connsiteY59" fmla="*/ 133350 h 1327150"/>
              <a:gd name="connsiteX60" fmla="*/ 1930400 w 2308225"/>
              <a:gd name="connsiteY60" fmla="*/ 114300 h 1327150"/>
              <a:gd name="connsiteX61" fmla="*/ 1965325 w 2308225"/>
              <a:gd name="connsiteY61" fmla="*/ 95250 h 1327150"/>
              <a:gd name="connsiteX62" fmla="*/ 1978025 w 2308225"/>
              <a:gd name="connsiteY62" fmla="*/ 85725 h 1327150"/>
              <a:gd name="connsiteX63" fmla="*/ 2003425 w 2308225"/>
              <a:gd name="connsiteY63" fmla="*/ 76200 h 1327150"/>
              <a:gd name="connsiteX64" fmla="*/ 2038350 w 2308225"/>
              <a:gd name="connsiteY64" fmla="*/ 63500 h 1327150"/>
              <a:gd name="connsiteX65" fmla="*/ 2047875 w 2308225"/>
              <a:gd name="connsiteY65" fmla="*/ 60325 h 1327150"/>
              <a:gd name="connsiteX66" fmla="*/ 2101850 w 2308225"/>
              <a:gd name="connsiteY66" fmla="*/ 50800 h 1327150"/>
              <a:gd name="connsiteX67" fmla="*/ 2117725 w 2308225"/>
              <a:gd name="connsiteY67" fmla="*/ 47625 h 1327150"/>
              <a:gd name="connsiteX68" fmla="*/ 2149475 w 2308225"/>
              <a:gd name="connsiteY68" fmla="*/ 38100 h 1327150"/>
              <a:gd name="connsiteX69" fmla="*/ 2168525 w 2308225"/>
              <a:gd name="connsiteY69" fmla="*/ 31750 h 1327150"/>
              <a:gd name="connsiteX70" fmla="*/ 2212975 w 2308225"/>
              <a:gd name="connsiteY70" fmla="*/ 22225 h 1327150"/>
              <a:gd name="connsiteX71" fmla="*/ 2222500 w 2308225"/>
              <a:gd name="connsiteY71" fmla="*/ 19050 h 1327150"/>
              <a:gd name="connsiteX72" fmla="*/ 2257425 w 2308225"/>
              <a:gd name="connsiteY72" fmla="*/ 15875 h 1327150"/>
              <a:gd name="connsiteX73" fmla="*/ 2292350 w 2308225"/>
              <a:gd name="connsiteY73" fmla="*/ 6350 h 1327150"/>
              <a:gd name="connsiteX74" fmla="*/ 2308225 w 2308225"/>
              <a:gd name="connsiteY7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28650 w 2308225"/>
              <a:gd name="connsiteY17" fmla="*/ 949325 h 1327150"/>
              <a:gd name="connsiteX18" fmla="*/ 650875 w 2308225"/>
              <a:gd name="connsiteY18" fmla="*/ 942975 h 1327150"/>
              <a:gd name="connsiteX19" fmla="*/ 673100 w 2308225"/>
              <a:gd name="connsiteY19" fmla="*/ 939800 h 1327150"/>
              <a:gd name="connsiteX20" fmla="*/ 717550 w 2308225"/>
              <a:gd name="connsiteY20" fmla="*/ 923925 h 1327150"/>
              <a:gd name="connsiteX21" fmla="*/ 742950 w 2308225"/>
              <a:gd name="connsiteY21" fmla="*/ 914400 h 1327150"/>
              <a:gd name="connsiteX22" fmla="*/ 771525 w 2308225"/>
              <a:gd name="connsiteY22" fmla="*/ 898525 h 1327150"/>
              <a:gd name="connsiteX23" fmla="*/ 796925 w 2308225"/>
              <a:gd name="connsiteY23" fmla="*/ 889000 h 1327150"/>
              <a:gd name="connsiteX24" fmla="*/ 819150 w 2308225"/>
              <a:gd name="connsiteY24" fmla="*/ 876300 h 1327150"/>
              <a:gd name="connsiteX25" fmla="*/ 869950 w 2308225"/>
              <a:gd name="connsiteY25" fmla="*/ 854075 h 1327150"/>
              <a:gd name="connsiteX26" fmla="*/ 892175 w 2308225"/>
              <a:gd name="connsiteY26" fmla="*/ 841375 h 1327150"/>
              <a:gd name="connsiteX27" fmla="*/ 917575 w 2308225"/>
              <a:gd name="connsiteY27" fmla="*/ 828675 h 1327150"/>
              <a:gd name="connsiteX28" fmla="*/ 962025 w 2308225"/>
              <a:gd name="connsiteY28" fmla="*/ 803275 h 1327150"/>
              <a:gd name="connsiteX29" fmla="*/ 987425 w 2308225"/>
              <a:gd name="connsiteY29" fmla="*/ 790575 h 1327150"/>
              <a:gd name="connsiteX30" fmla="*/ 1038225 w 2308225"/>
              <a:gd name="connsiteY30" fmla="*/ 771525 h 1327150"/>
              <a:gd name="connsiteX31" fmla="*/ 1060450 w 2308225"/>
              <a:gd name="connsiteY31" fmla="*/ 762000 h 1327150"/>
              <a:gd name="connsiteX32" fmla="*/ 1089025 w 2308225"/>
              <a:gd name="connsiteY32" fmla="*/ 752475 h 1327150"/>
              <a:gd name="connsiteX33" fmla="*/ 1111250 w 2308225"/>
              <a:gd name="connsiteY33" fmla="*/ 746125 h 1327150"/>
              <a:gd name="connsiteX34" fmla="*/ 1133475 w 2308225"/>
              <a:gd name="connsiteY34" fmla="*/ 733425 h 1327150"/>
              <a:gd name="connsiteX35" fmla="*/ 1155700 w 2308225"/>
              <a:gd name="connsiteY35" fmla="*/ 717550 h 1327150"/>
              <a:gd name="connsiteX36" fmla="*/ 1177925 w 2308225"/>
              <a:gd name="connsiteY36" fmla="*/ 704850 h 1327150"/>
              <a:gd name="connsiteX37" fmla="*/ 1216025 w 2308225"/>
              <a:gd name="connsiteY37" fmla="*/ 679450 h 1327150"/>
              <a:gd name="connsiteX38" fmla="*/ 1254125 w 2308225"/>
              <a:gd name="connsiteY38" fmla="*/ 657225 h 1327150"/>
              <a:gd name="connsiteX39" fmla="*/ 1320800 w 2308225"/>
              <a:gd name="connsiteY39" fmla="*/ 606425 h 1327150"/>
              <a:gd name="connsiteX40" fmla="*/ 1358900 w 2308225"/>
              <a:gd name="connsiteY40" fmla="*/ 577850 h 1327150"/>
              <a:gd name="connsiteX41" fmla="*/ 1419225 w 2308225"/>
              <a:gd name="connsiteY41" fmla="*/ 527050 h 1327150"/>
              <a:gd name="connsiteX42" fmla="*/ 1457325 w 2308225"/>
              <a:gd name="connsiteY42" fmla="*/ 492125 h 1327150"/>
              <a:gd name="connsiteX43" fmla="*/ 1466850 w 2308225"/>
              <a:gd name="connsiteY43" fmla="*/ 479425 h 1327150"/>
              <a:gd name="connsiteX44" fmla="*/ 1498600 w 2308225"/>
              <a:gd name="connsiteY44" fmla="*/ 460375 h 1327150"/>
              <a:gd name="connsiteX45" fmla="*/ 1514475 w 2308225"/>
              <a:gd name="connsiteY45" fmla="*/ 450850 h 1327150"/>
              <a:gd name="connsiteX46" fmla="*/ 1558925 w 2308225"/>
              <a:gd name="connsiteY46" fmla="*/ 412750 h 1327150"/>
              <a:gd name="connsiteX47" fmla="*/ 1577975 w 2308225"/>
              <a:gd name="connsiteY47" fmla="*/ 400050 h 1327150"/>
              <a:gd name="connsiteX48" fmla="*/ 1609725 w 2308225"/>
              <a:gd name="connsiteY48" fmla="*/ 374650 h 1327150"/>
              <a:gd name="connsiteX49" fmla="*/ 1638300 w 2308225"/>
              <a:gd name="connsiteY49" fmla="*/ 352425 h 1327150"/>
              <a:gd name="connsiteX50" fmla="*/ 1654175 w 2308225"/>
              <a:gd name="connsiteY50" fmla="*/ 339725 h 1327150"/>
              <a:gd name="connsiteX51" fmla="*/ 1701800 w 2308225"/>
              <a:gd name="connsiteY51" fmla="*/ 292100 h 1327150"/>
              <a:gd name="connsiteX52" fmla="*/ 1733550 w 2308225"/>
              <a:gd name="connsiteY52" fmla="*/ 260350 h 1327150"/>
              <a:gd name="connsiteX53" fmla="*/ 1762125 w 2308225"/>
              <a:gd name="connsiteY53" fmla="*/ 238125 h 1327150"/>
              <a:gd name="connsiteX54" fmla="*/ 1778000 w 2308225"/>
              <a:gd name="connsiteY54" fmla="*/ 222250 h 1327150"/>
              <a:gd name="connsiteX55" fmla="*/ 1825625 w 2308225"/>
              <a:gd name="connsiteY55" fmla="*/ 184150 h 1327150"/>
              <a:gd name="connsiteX56" fmla="*/ 1838325 w 2308225"/>
              <a:gd name="connsiteY56" fmla="*/ 171450 h 1327150"/>
              <a:gd name="connsiteX57" fmla="*/ 1879600 w 2308225"/>
              <a:gd name="connsiteY57" fmla="*/ 142875 h 1327150"/>
              <a:gd name="connsiteX58" fmla="*/ 1895475 w 2308225"/>
              <a:gd name="connsiteY58" fmla="*/ 133350 h 1327150"/>
              <a:gd name="connsiteX59" fmla="*/ 1930400 w 2308225"/>
              <a:gd name="connsiteY59" fmla="*/ 114300 h 1327150"/>
              <a:gd name="connsiteX60" fmla="*/ 1965325 w 2308225"/>
              <a:gd name="connsiteY60" fmla="*/ 95250 h 1327150"/>
              <a:gd name="connsiteX61" fmla="*/ 1978025 w 2308225"/>
              <a:gd name="connsiteY61" fmla="*/ 85725 h 1327150"/>
              <a:gd name="connsiteX62" fmla="*/ 2003425 w 2308225"/>
              <a:gd name="connsiteY62" fmla="*/ 76200 h 1327150"/>
              <a:gd name="connsiteX63" fmla="*/ 2038350 w 2308225"/>
              <a:gd name="connsiteY63" fmla="*/ 63500 h 1327150"/>
              <a:gd name="connsiteX64" fmla="*/ 2047875 w 2308225"/>
              <a:gd name="connsiteY64" fmla="*/ 60325 h 1327150"/>
              <a:gd name="connsiteX65" fmla="*/ 2101850 w 2308225"/>
              <a:gd name="connsiteY65" fmla="*/ 50800 h 1327150"/>
              <a:gd name="connsiteX66" fmla="*/ 2117725 w 2308225"/>
              <a:gd name="connsiteY66" fmla="*/ 47625 h 1327150"/>
              <a:gd name="connsiteX67" fmla="*/ 2149475 w 2308225"/>
              <a:gd name="connsiteY67" fmla="*/ 38100 h 1327150"/>
              <a:gd name="connsiteX68" fmla="*/ 2168525 w 2308225"/>
              <a:gd name="connsiteY68" fmla="*/ 31750 h 1327150"/>
              <a:gd name="connsiteX69" fmla="*/ 2212975 w 2308225"/>
              <a:gd name="connsiteY69" fmla="*/ 22225 h 1327150"/>
              <a:gd name="connsiteX70" fmla="*/ 2222500 w 2308225"/>
              <a:gd name="connsiteY70" fmla="*/ 19050 h 1327150"/>
              <a:gd name="connsiteX71" fmla="*/ 2257425 w 2308225"/>
              <a:gd name="connsiteY71" fmla="*/ 15875 h 1327150"/>
              <a:gd name="connsiteX72" fmla="*/ 2292350 w 2308225"/>
              <a:gd name="connsiteY72" fmla="*/ 6350 h 1327150"/>
              <a:gd name="connsiteX73" fmla="*/ 2308225 w 2308225"/>
              <a:gd name="connsiteY7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577850 w 2308225"/>
              <a:gd name="connsiteY15" fmla="*/ 962025 h 1327150"/>
              <a:gd name="connsiteX16" fmla="*/ 609600 w 2308225"/>
              <a:gd name="connsiteY16" fmla="*/ 952500 h 1327150"/>
              <a:gd name="connsiteX17" fmla="*/ 650875 w 2308225"/>
              <a:gd name="connsiteY17" fmla="*/ 942975 h 1327150"/>
              <a:gd name="connsiteX18" fmla="*/ 673100 w 2308225"/>
              <a:gd name="connsiteY18" fmla="*/ 939800 h 1327150"/>
              <a:gd name="connsiteX19" fmla="*/ 717550 w 2308225"/>
              <a:gd name="connsiteY19" fmla="*/ 923925 h 1327150"/>
              <a:gd name="connsiteX20" fmla="*/ 742950 w 2308225"/>
              <a:gd name="connsiteY20" fmla="*/ 914400 h 1327150"/>
              <a:gd name="connsiteX21" fmla="*/ 771525 w 2308225"/>
              <a:gd name="connsiteY21" fmla="*/ 898525 h 1327150"/>
              <a:gd name="connsiteX22" fmla="*/ 796925 w 2308225"/>
              <a:gd name="connsiteY22" fmla="*/ 889000 h 1327150"/>
              <a:gd name="connsiteX23" fmla="*/ 819150 w 2308225"/>
              <a:gd name="connsiteY23" fmla="*/ 876300 h 1327150"/>
              <a:gd name="connsiteX24" fmla="*/ 869950 w 2308225"/>
              <a:gd name="connsiteY24" fmla="*/ 854075 h 1327150"/>
              <a:gd name="connsiteX25" fmla="*/ 892175 w 2308225"/>
              <a:gd name="connsiteY25" fmla="*/ 841375 h 1327150"/>
              <a:gd name="connsiteX26" fmla="*/ 917575 w 2308225"/>
              <a:gd name="connsiteY26" fmla="*/ 828675 h 1327150"/>
              <a:gd name="connsiteX27" fmla="*/ 962025 w 2308225"/>
              <a:gd name="connsiteY27" fmla="*/ 803275 h 1327150"/>
              <a:gd name="connsiteX28" fmla="*/ 987425 w 2308225"/>
              <a:gd name="connsiteY28" fmla="*/ 790575 h 1327150"/>
              <a:gd name="connsiteX29" fmla="*/ 1038225 w 2308225"/>
              <a:gd name="connsiteY29" fmla="*/ 771525 h 1327150"/>
              <a:gd name="connsiteX30" fmla="*/ 1060450 w 2308225"/>
              <a:gd name="connsiteY30" fmla="*/ 762000 h 1327150"/>
              <a:gd name="connsiteX31" fmla="*/ 1089025 w 2308225"/>
              <a:gd name="connsiteY31" fmla="*/ 752475 h 1327150"/>
              <a:gd name="connsiteX32" fmla="*/ 1111250 w 2308225"/>
              <a:gd name="connsiteY32" fmla="*/ 746125 h 1327150"/>
              <a:gd name="connsiteX33" fmla="*/ 1133475 w 2308225"/>
              <a:gd name="connsiteY33" fmla="*/ 733425 h 1327150"/>
              <a:gd name="connsiteX34" fmla="*/ 1155700 w 2308225"/>
              <a:gd name="connsiteY34" fmla="*/ 717550 h 1327150"/>
              <a:gd name="connsiteX35" fmla="*/ 1177925 w 2308225"/>
              <a:gd name="connsiteY35" fmla="*/ 704850 h 1327150"/>
              <a:gd name="connsiteX36" fmla="*/ 1216025 w 2308225"/>
              <a:gd name="connsiteY36" fmla="*/ 679450 h 1327150"/>
              <a:gd name="connsiteX37" fmla="*/ 1254125 w 2308225"/>
              <a:gd name="connsiteY37" fmla="*/ 657225 h 1327150"/>
              <a:gd name="connsiteX38" fmla="*/ 1320800 w 2308225"/>
              <a:gd name="connsiteY38" fmla="*/ 606425 h 1327150"/>
              <a:gd name="connsiteX39" fmla="*/ 1358900 w 2308225"/>
              <a:gd name="connsiteY39" fmla="*/ 577850 h 1327150"/>
              <a:gd name="connsiteX40" fmla="*/ 1419225 w 2308225"/>
              <a:gd name="connsiteY40" fmla="*/ 527050 h 1327150"/>
              <a:gd name="connsiteX41" fmla="*/ 1457325 w 2308225"/>
              <a:gd name="connsiteY41" fmla="*/ 492125 h 1327150"/>
              <a:gd name="connsiteX42" fmla="*/ 1466850 w 2308225"/>
              <a:gd name="connsiteY42" fmla="*/ 479425 h 1327150"/>
              <a:gd name="connsiteX43" fmla="*/ 1498600 w 2308225"/>
              <a:gd name="connsiteY43" fmla="*/ 460375 h 1327150"/>
              <a:gd name="connsiteX44" fmla="*/ 1514475 w 2308225"/>
              <a:gd name="connsiteY44" fmla="*/ 450850 h 1327150"/>
              <a:gd name="connsiteX45" fmla="*/ 1558925 w 2308225"/>
              <a:gd name="connsiteY45" fmla="*/ 412750 h 1327150"/>
              <a:gd name="connsiteX46" fmla="*/ 1577975 w 2308225"/>
              <a:gd name="connsiteY46" fmla="*/ 400050 h 1327150"/>
              <a:gd name="connsiteX47" fmla="*/ 1609725 w 2308225"/>
              <a:gd name="connsiteY47" fmla="*/ 374650 h 1327150"/>
              <a:gd name="connsiteX48" fmla="*/ 1638300 w 2308225"/>
              <a:gd name="connsiteY48" fmla="*/ 352425 h 1327150"/>
              <a:gd name="connsiteX49" fmla="*/ 1654175 w 2308225"/>
              <a:gd name="connsiteY49" fmla="*/ 339725 h 1327150"/>
              <a:gd name="connsiteX50" fmla="*/ 1701800 w 2308225"/>
              <a:gd name="connsiteY50" fmla="*/ 292100 h 1327150"/>
              <a:gd name="connsiteX51" fmla="*/ 1733550 w 2308225"/>
              <a:gd name="connsiteY51" fmla="*/ 260350 h 1327150"/>
              <a:gd name="connsiteX52" fmla="*/ 1762125 w 2308225"/>
              <a:gd name="connsiteY52" fmla="*/ 238125 h 1327150"/>
              <a:gd name="connsiteX53" fmla="*/ 1778000 w 2308225"/>
              <a:gd name="connsiteY53" fmla="*/ 222250 h 1327150"/>
              <a:gd name="connsiteX54" fmla="*/ 1825625 w 2308225"/>
              <a:gd name="connsiteY54" fmla="*/ 184150 h 1327150"/>
              <a:gd name="connsiteX55" fmla="*/ 1838325 w 2308225"/>
              <a:gd name="connsiteY55" fmla="*/ 171450 h 1327150"/>
              <a:gd name="connsiteX56" fmla="*/ 1879600 w 2308225"/>
              <a:gd name="connsiteY56" fmla="*/ 142875 h 1327150"/>
              <a:gd name="connsiteX57" fmla="*/ 1895475 w 2308225"/>
              <a:gd name="connsiteY57" fmla="*/ 133350 h 1327150"/>
              <a:gd name="connsiteX58" fmla="*/ 1930400 w 2308225"/>
              <a:gd name="connsiteY58" fmla="*/ 114300 h 1327150"/>
              <a:gd name="connsiteX59" fmla="*/ 1965325 w 2308225"/>
              <a:gd name="connsiteY59" fmla="*/ 95250 h 1327150"/>
              <a:gd name="connsiteX60" fmla="*/ 1978025 w 2308225"/>
              <a:gd name="connsiteY60" fmla="*/ 85725 h 1327150"/>
              <a:gd name="connsiteX61" fmla="*/ 2003425 w 2308225"/>
              <a:gd name="connsiteY61" fmla="*/ 76200 h 1327150"/>
              <a:gd name="connsiteX62" fmla="*/ 2038350 w 2308225"/>
              <a:gd name="connsiteY62" fmla="*/ 63500 h 1327150"/>
              <a:gd name="connsiteX63" fmla="*/ 2047875 w 2308225"/>
              <a:gd name="connsiteY63" fmla="*/ 60325 h 1327150"/>
              <a:gd name="connsiteX64" fmla="*/ 2101850 w 2308225"/>
              <a:gd name="connsiteY64" fmla="*/ 50800 h 1327150"/>
              <a:gd name="connsiteX65" fmla="*/ 2117725 w 2308225"/>
              <a:gd name="connsiteY65" fmla="*/ 47625 h 1327150"/>
              <a:gd name="connsiteX66" fmla="*/ 2149475 w 2308225"/>
              <a:gd name="connsiteY66" fmla="*/ 38100 h 1327150"/>
              <a:gd name="connsiteX67" fmla="*/ 2168525 w 2308225"/>
              <a:gd name="connsiteY67" fmla="*/ 31750 h 1327150"/>
              <a:gd name="connsiteX68" fmla="*/ 2212975 w 2308225"/>
              <a:gd name="connsiteY68" fmla="*/ 22225 h 1327150"/>
              <a:gd name="connsiteX69" fmla="*/ 2222500 w 2308225"/>
              <a:gd name="connsiteY69" fmla="*/ 19050 h 1327150"/>
              <a:gd name="connsiteX70" fmla="*/ 2257425 w 2308225"/>
              <a:gd name="connsiteY70" fmla="*/ 15875 h 1327150"/>
              <a:gd name="connsiteX71" fmla="*/ 2292350 w 2308225"/>
              <a:gd name="connsiteY71" fmla="*/ 6350 h 1327150"/>
              <a:gd name="connsiteX72" fmla="*/ 2308225 w 2308225"/>
              <a:gd name="connsiteY7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673100 w 2308225"/>
              <a:gd name="connsiteY17" fmla="*/ 939800 h 1327150"/>
              <a:gd name="connsiteX18" fmla="*/ 717550 w 2308225"/>
              <a:gd name="connsiteY18" fmla="*/ 923925 h 1327150"/>
              <a:gd name="connsiteX19" fmla="*/ 742950 w 2308225"/>
              <a:gd name="connsiteY19" fmla="*/ 914400 h 1327150"/>
              <a:gd name="connsiteX20" fmla="*/ 771525 w 2308225"/>
              <a:gd name="connsiteY20" fmla="*/ 898525 h 1327150"/>
              <a:gd name="connsiteX21" fmla="*/ 796925 w 2308225"/>
              <a:gd name="connsiteY21" fmla="*/ 889000 h 1327150"/>
              <a:gd name="connsiteX22" fmla="*/ 819150 w 2308225"/>
              <a:gd name="connsiteY22" fmla="*/ 876300 h 1327150"/>
              <a:gd name="connsiteX23" fmla="*/ 869950 w 2308225"/>
              <a:gd name="connsiteY23" fmla="*/ 854075 h 1327150"/>
              <a:gd name="connsiteX24" fmla="*/ 892175 w 2308225"/>
              <a:gd name="connsiteY24" fmla="*/ 841375 h 1327150"/>
              <a:gd name="connsiteX25" fmla="*/ 917575 w 2308225"/>
              <a:gd name="connsiteY25" fmla="*/ 828675 h 1327150"/>
              <a:gd name="connsiteX26" fmla="*/ 962025 w 2308225"/>
              <a:gd name="connsiteY26" fmla="*/ 803275 h 1327150"/>
              <a:gd name="connsiteX27" fmla="*/ 987425 w 2308225"/>
              <a:gd name="connsiteY27" fmla="*/ 790575 h 1327150"/>
              <a:gd name="connsiteX28" fmla="*/ 1038225 w 2308225"/>
              <a:gd name="connsiteY28" fmla="*/ 771525 h 1327150"/>
              <a:gd name="connsiteX29" fmla="*/ 1060450 w 2308225"/>
              <a:gd name="connsiteY29" fmla="*/ 762000 h 1327150"/>
              <a:gd name="connsiteX30" fmla="*/ 1089025 w 2308225"/>
              <a:gd name="connsiteY30" fmla="*/ 752475 h 1327150"/>
              <a:gd name="connsiteX31" fmla="*/ 1111250 w 2308225"/>
              <a:gd name="connsiteY31" fmla="*/ 746125 h 1327150"/>
              <a:gd name="connsiteX32" fmla="*/ 1133475 w 2308225"/>
              <a:gd name="connsiteY32" fmla="*/ 733425 h 1327150"/>
              <a:gd name="connsiteX33" fmla="*/ 1155700 w 2308225"/>
              <a:gd name="connsiteY33" fmla="*/ 717550 h 1327150"/>
              <a:gd name="connsiteX34" fmla="*/ 1177925 w 2308225"/>
              <a:gd name="connsiteY34" fmla="*/ 704850 h 1327150"/>
              <a:gd name="connsiteX35" fmla="*/ 1216025 w 2308225"/>
              <a:gd name="connsiteY35" fmla="*/ 679450 h 1327150"/>
              <a:gd name="connsiteX36" fmla="*/ 1254125 w 2308225"/>
              <a:gd name="connsiteY36" fmla="*/ 657225 h 1327150"/>
              <a:gd name="connsiteX37" fmla="*/ 1320800 w 2308225"/>
              <a:gd name="connsiteY37" fmla="*/ 606425 h 1327150"/>
              <a:gd name="connsiteX38" fmla="*/ 1358900 w 2308225"/>
              <a:gd name="connsiteY38" fmla="*/ 577850 h 1327150"/>
              <a:gd name="connsiteX39" fmla="*/ 1419225 w 2308225"/>
              <a:gd name="connsiteY39" fmla="*/ 527050 h 1327150"/>
              <a:gd name="connsiteX40" fmla="*/ 1457325 w 2308225"/>
              <a:gd name="connsiteY40" fmla="*/ 492125 h 1327150"/>
              <a:gd name="connsiteX41" fmla="*/ 1466850 w 2308225"/>
              <a:gd name="connsiteY41" fmla="*/ 479425 h 1327150"/>
              <a:gd name="connsiteX42" fmla="*/ 1498600 w 2308225"/>
              <a:gd name="connsiteY42" fmla="*/ 460375 h 1327150"/>
              <a:gd name="connsiteX43" fmla="*/ 1514475 w 2308225"/>
              <a:gd name="connsiteY43" fmla="*/ 450850 h 1327150"/>
              <a:gd name="connsiteX44" fmla="*/ 1558925 w 2308225"/>
              <a:gd name="connsiteY44" fmla="*/ 412750 h 1327150"/>
              <a:gd name="connsiteX45" fmla="*/ 1577975 w 2308225"/>
              <a:gd name="connsiteY45" fmla="*/ 400050 h 1327150"/>
              <a:gd name="connsiteX46" fmla="*/ 1609725 w 2308225"/>
              <a:gd name="connsiteY46" fmla="*/ 374650 h 1327150"/>
              <a:gd name="connsiteX47" fmla="*/ 1638300 w 2308225"/>
              <a:gd name="connsiteY47" fmla="*/ 352425 h 1327150"/>
              <a:gd name="connsiteX48" fmla="*/ 1654175 w 2308225"/>
              <a:gd name="connsiteY48" fmla="*/ 339725 h 1327150"/>
              <a:gd name="connsiteX49" fmla="*/ 1701800 w 2308225"/>
              <a:gd name="connsiteY49" fmla="*/ 292100 h 1327150"/>
              <a:gd name="connsiteX50" fmla="*/ 1733550 w 2308225"/>
              <a:gd name="connsiteY50" fmla="*/ 260350 h 1327150"/>
              <a:gd name="connsiteX51" fmla="*/ 1762125 w 2308225"/>
              <a:gd name="connsiteY51" fmla="*/ 238125 h 1327150"/>
              <a:gd name="connsiteX52" fmla="*/ 1778000 w 2308225"/>
              <a:gd name="connsiteY52" fmla="*/ 222250 h 1327150"/>
              <a:gd name="connsiteX53" fmla="*/ 1825625 w 2308225"/>
              <a:gd name="connsiteY53" fmla="*/ 184150 h 1327150"/>
              <a:gd name="connsiteX54" fmla="*/ 1838325 w 2308225"/>
              <a:gd name="connsiteY54" fmla="*/ 171450 h 1327150"/>
              <a:gd name="connsiteX55" fmla="*/ 1879600 w 2308225"/>
              <a:gd name="connsiteY55" fmla="*/ 142875 h 1327150"/>
              <a:gd name="connsiteX56" fmla="*/ 1895475 w 2308225"/>
              <a:gd name="connsiteY56" fmla="*/ 133350 h 1327150"/>
              <a:gd name="connsiteX57" fmla="*/ 1930400 w 2308225"/>
              <a:gd name="connsiteY57" fmla="*/ 114300 h 1327150"/>
              <a:gd name="connsiteX58" fmla="*/ 1965325 w 2308225"/>
              <a:gd name="connsiteY58" fmla="*/ 95250 h 1327150"/>
              <a:gd name="connsiteX59" fmla="*/ 1978025 w 2308225"/>
              <a:gd name="connsiteY59" fmla="*/ 85725 h 1327150"/>
              <a:gd name="connsiteX60" fmla="*/ 2003425 w 2308225"/>
              <a:gd name="connsiteY60" fmla="*/ 76200 h 1327150"/>
              <a:gd name="connsiteX61" fmla="*/ 2038350 w 2308225"/>
              <a:gd name="connsiteY61" fmla="*/ 63500 h 1327150"/>
              <a:gd name="connsiteX62" fmla="*/ 2047875 w 2308225"/>
              <a:gd name="connsiteY62" fmla="*/ 60325 h 1327150"/>
              <a:gd name="connsiteX63" fmla="*/ 2101850 w 2308225"/>
              <a:gd name="connsiteY63" fmla="*/ 50800 h 1327150"/>
              <a:gd name="connsiteX64" fmla="*/ 2117725 w 2308225"/>
              <a:gd name="connsiteY64" fmla="*/ 47625 h 1327150"/>
              <a:gd name="connsiteX65" fmla="*/ 2149475 w 2308225"/>
              <a:gd name="connsiteY65" fmla="*/ 38100 h 1327150"/>
              <a:gd name="connsiteX66" fmla="*/ 2168525 w 2308225"/>
              <a:gd name="connsiteY66" fmla="*/ 31750 h 1327150"/>
              <a:gd name="connsiteX67" fmla="*/ 2212975 w 2308225"/>
              <a:gd name="connsiteY67" fmla="*/ 22225 h 1327150"/>
              <a:gd name="connsiteX68" fmla="*/ 2222500 w 2308225"/>
              <a:gd name="connsiteY68" fmla="*/ 19050 h 1327150"/>
              <a:gd name="connsiteX69" fmla="*/ 2257425 w 2308225"/>
              <a:gd name="connsiteY69" fmla="*/ 15875 h 1327150"/>
              <a:gd name="connsiteX70" fmla="*/ 2292350 w 2308225"/>
              <a:gd name="connsiteY70" fmla="*/ 6350 h 1327150"/>
              <a:gd name="connsiteX71" fmla="*/ 2308225 w 2308225"/>
              <a:gd name="connsiteY7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42950 w 2308225"/>
              <a:gd name="connsiteY18" fmla="*/ 914400 h 1327150"/>
              <a:gd name="connsiteX19" fmla="*/ 771525 w 2308225"/>
              <a:gd name="connsiteY19" fmla="*/ 898525 h 1327150"/>
              <a:gd name="connsiteX20" fmla="*/ 796925 w 2308225"/>
              <a:gd name="connsiteY20" fmla="*/ 889000 h 1327150"/>
              <a:gd name="connsiteX21" fmla="*/ 819150 w 2308225"/>
              <a:gd name="connsiteY21" fmla="*/ 876300 h 1327150"/>
              <a:gd name="connsiteX22" fmla="*/ 869950 w 2308225"/>
              <a:gd name="connsiteY22" fmla="*/ 854075 h 1327150"/>
              <a:gd name="connsiteX23" fmla="*/ 892175 w 2308225"/>
              <a:gd name="connsiteY23" fmla="*/ 841375 h 1327150"/>
              <a:gd name="connsiteX24" fmla="*/ 917575 w 2308225"/>
              <a:gd name="connsiteY24" fmla="*/ 828675 h 1327150"/>
              <a:gd name="connsiteX25" fmla="*/ 962025 w 2308225"/>
              <a:gd name="connsiteY25" fmla="*/ 803275 h 1327150"/>
              <a:gd name="connsiteX26" fmla="*/ 987425 w 2308225"/>
              <a:gd name="connsiteY26" fmla="*/ 790575 h 1327150"/>
              <a:gd name="connsiteX27" fmla="*/ 1038225 w 2308225"/>
              <a:gd name="connsiteY27" fmla="*/ 771525 h 1327150"/>
              <a:gd name="connsiteX28" fmla="*/ 1060450 w 2308225"/>
              <a:gd name="connsiteY28" fmla="*/ 762000 h 1327150"/>
              <a:gd name="connsiteX29" fmla="*/ 1089025 w 2308225"/>
              <a:gd name="connsiteY29" fmla="*/ 752475 h 1327150"/>
              <a:gd name="connsiteX30" fmla="*/ 1111250 w 2308225"/>
              <a:gd name="connsiteY30" fmla="*/ 746125 h 1327150"/>
              <a:gd name="connsiteX31" fmla="*/ 1133475 w 2308225"/>
              <a:gd name="connsiteY31" fmla="*/ 733425 h 1327150"/>
              <a:gd name="connsiteX32" fmla="*/ 1155700 w 2308225"/>
              <a:gd name="connsiteY32" fmla="*/ 717550 h 1327150"/>
              <a:gd name="connsiteX33" fmla="*/ 1177925 w 2308225"/>
              <a:gd name="connsiteY33" fmla="*/ 704850 h 1327150"/>
              <a:gd name="connsiteX34" fmla="*/ 1216025 w 2308225"/>
              <a:gd name="connsiteY34" fmla="*/ 679450 h 1327150"/>
              <a:gd name="connsiteX35" fmla="*/ 1254125 w 2308225"/>
              <a:gd name="connsiteY35" fmla="*/ 657225 h 1327150"/>
              <a:gd name="connsiteX36" fmla="*/ 1320800 w 2308225"/>
              <a:gd name="connsiteY36" fmla="*/ 606425 h 1327150"/>
              <a:gd name="connsiteX37" fmla="*/ 1358900 w 2308225"/>
              <a:gd name="connsiteY37" fmla="*/ 577850 h 1327150"/>
              <a:gd name="connsiteX38" fmla="*/ 1419225 w 2308225"/>
              <a:gd name="connsiteY38" fmla="*/ 527050 h 1327150"/>
              <a:gd name="connsiteX39" fmla="*/ 1457325 w 2308225"/>
              <a:gd name="connsiteY39" fmla="*/ 492125 h 1327150"/>
              <a:gd name="connsiteX40" fmla="*/ 1466850 w 2308225"/>
              <a:gd name="connsiteY40" fmla="*/ 479425 h 1327150"/>
              <a:gd name="connsiteX41" fmla="*/ 1498600 w 2308225"/>
              <a:gd name="connsiteY41" fmla="*/ 460375 h 1327150"/>
              <a:gd name="connsiteX42" fmla="*/ 1514475 w 2308225"/>
              <a:gd name="connsiteY42" fmla="*/ 450850 h 1327150"/>
              <a:gd name="connsiteX43" fmla="*/ 1558925 w 2308225"/>
              <a:gd name="connsiteY43" fmla="*/ 412750 h 1327150"/>
              <a:gd name="connsiteX44" fmla="*/ 1577975 w 2308225"/>
              <a:gd name="connsiteY44" fmla="*/ 400050 h 1327150"/>
              <a:gd name="connsiteX45" fmla="*/ 1609725 w 2308225"/>
              <a:gd name="connsiteY45" fmla="*/ 374650 h 1327150"/>
              <a:gd name="connsiteX46" fmla="*/ 1638300 w 2308225"/>
              <a:gd name="connsiteY46" fmla="*/ 352425 h 1327150"/>
              <a:gd name="connsiteX47" fmla="*/ 1654175 w 2308225"/>
              <a:gd name="connsiteY47" fmla="*/ 339725 h 1327150"/>
              <a:gd name="connsiteX48" fmla="*/ 1701800 w 2308225"/>
              <a:gd name="connsiteY48" fmla="*/ 292100 h 1327150"/>
              <a:gd name="connsiteX49" fmla="*/ 1733550 w 2308225"/>
              <a:gd name="connsiteY49" fmla="*/ 260350 h 1327150"/>
              <a:gd name="connsiteX50" fmla="*/ 1762125 w 2308225"/>
              <a:gd name="connsiteY50" fmla="*/ 238125 h 1327150"/>
              <a:gd name="connsiteX51" fmla="*/ 1778000 w 2308225"/>
              <a:gd name="connsiteY51" fmla="*/ 222250 h 1327150"/>
              <a:gd name="connsiteX52" fmla="*/ 1825625 w 2308225"/>
              <a:gd name="connsiteY52" fmla="*/ 184150 h 1327150"/>
              <a:gd name="connsiteX53" fmla="*/ 1838325 w 2308225"/>
              <a:gd name="connsiteY53" fmla="*/ 171450 h 1327150"/>
              <a:gd name="connsiteX54" fmla="*/ 1879600 w 2308225"/>
              <a:gd name="connsiteY54" fmla="*/ 142875 h 1327150"/>
              <a:gd name="connsiteX55" fmla="*/ 1895475 w 2308225"/>
              <a:gd name="connsiteY55" fmla="*/ 133350 h 1327150"/>
              <a:gd name="connsiteX56" fmla="*/ 1930400 w 2308225"/>
              <a:gd name="connsiteY56" fmla="*/ 114300 h 1327150"/>
              <a:gd name="connsiteX57" fmla="*/ 1965325 w 2308225"/>
              <a:gd name="connsiteY57" fmla="*/ 95250 h 1327150"/>
              <a:gd name="connsiteX58" fmla="*/ 1978025 w 2308225"/>
              <a:gd name="connsiteY58" fmla="*/ 85725 h 1327150"/>
              <a:gd name="connsiteX59" fmla="*/ 2003425 w 2308225"/>
              <a:gd name="connsiteY59" fmla="*/ 76200 h 1327150"/>
              <a:gd name="connsiteX60" fmla="*/ 2038350 w 2308225"/>
              <a:gd name="connsiteY60" fmla="*/ 63500 h 1327150"/>
              <a:gd name="connsiteX61" fmla="*/ 2047875 w 2308225"/>
              <a:gd name="connsiteY61" fmla="*/ 60325 h 1327150"/>
              <a:gd name="connsiteX62" fmla="*/ 2101850 w 2308225"/>
              <a:gd name="connsiteY62" fmla="*/ 50800 h 1327150"/>
              <a:gd name="connsiteX63" fmla="*/ 2117725 w 2308225"/>
              <a:gd name="connsiteY63" fmla="*/ 47625 h 1327150"/>
              <a:gd name="connsiteX64" fmla="*/ 2149475 w 2308225"/>
              <a:gd name="connsiteY64" fmla="*/ 38100 h 1327150"/>
              <a:gd name="connsiteX65" fmla="*/ 2168525 w 2308225"/>
              <a:gd name="connsiteY65" fmla="*/ 31750 h 1327150"/>
              <a:gd name="connsiteX66" fmla="*/ 2212975 w 2308225"/>
              <a:gd name="connsiteY66" fmla="*/ 22225 h 1327150"/>
              <a:gd name="connsiteX67" fmla="*/ 2222500 w 2308225"/>
              <a:gd name="connsiteY67" fmla="*/ 19050 h 1327150"/>
              <a:gd name="connsiteX68" fmla="*/ 2257425 w 2308225"/>
              <a:gd name="connsiteY68" fmla="*/ 15875 h 1327150"/>
              <a:gd name="connsiteX69" fmla="*/ 2292350 w 2308225"/>
              <a:gd name="connsiteY69" fmla="*/ 6350 h 1327150"/>
              <a:gd name="connsiteX70" fmla="*/ 2308225 w 2308225"/>
              <a:gd name="connsiteY7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796925 w 2308225"/>
              <a:gd name="connsiteY19" fmla="*/ 889000 h 1327150"/>
              <a:gd name="connsiteX20" fmla="*/ 819150 w 2308225"/>
              <a:gd name="connsiteY20" fmla="*/ 876300 h 1327150"/>
              <a:gd name="connsiteX21" fmla="*/ 869950 w 2308225"/>
              <a:gd name="connsiteY21" fmla="*/ 854075 h 1327150"/>
              <a:gd name="connsiteX22" fmla="*/ 892175 w 2308225"/>
              <a:gd name="connsiteY22" fmla="*/ 841375 h 1327150"/>
              <a:gd name="connsiteX23" fmla="*/ 917575 w 2308225"/>
              <a:gd name="connsiteY23" fmla="*/ 828675 h 1327150"/>
              <a:gd name="connsiteX24" fmla="*/ 962025 w 2308225"/>
              <a:gd name="connsiteY24" fmla="*/ 803275 h 1327150"/>
              <a:gd name="connsiteX25" fmla="*/ 987425 w 2308225"/>
              <a:gd name="connsiteY25" fmla="*/ 790575 h 1327150"/>
              <a:gd name="connsiteX26" fmla="*/ 1038225 w 2308225"/>
              <a:gd name="connsiteY26" fmla="*/ 771525 h 1327150"/>
              <a:gd name="connsiteX27" fmla="*/ 1060450 w 2308225"/>
              <a:gd name="connsiteY27" fmla="*/ 762000 h 1327150"/>
              <a:gd name="connsiteX28" fmla="*/ 1089025 w 2308225"/>
              <a:gd name="connsiteY28" fmla="*/ 752475 h 1327150"/>
              <a:gd name="connsiteX29" fmla="*/ 1111250 w 2308225"/>
              <a:gd name="connsiteY29" fmla="*/ 746125 h 1327150"/>
              <a:gd name="connsiteX30" fmla="*/ 1133475 w 2308225"/>
              <a:gd name="connsiteY30" fmla="*/ 733425 h 1327150"/>
              <a:gd name="connsiteX31" fmla="*/ 1155700 w 2308225"/>
              <a:gd name="connsiteY31" fmla="*/ 717550 h 1327150"/>
              <a:gd name="connsiteX32" fmla="*/ 1177925 w 2308225"/>
              <a:gd name="connsiteY32" fmla="*/ 704850 h 1327150"/>
              <a:gd name="connsiteX33" fmla="*/ 1216025 w 2308225"/>
              <a:gd name="connsiteY33" fmla="*/ 679450 h 1327150"/>
              <a:gd name="connsiteX34" fmla="*/ 1254125 w 2308225"/>
              <a:gd name="connsiteY34" fmla="*/ 657225 h 1327150"/>
              <a:gd name="connsiteX35" fmla="*/ 1320800 w 2308225"/>
              <a:gd name="connsiteY35" fmla="*/ 606425 h 1327150"/>
              <a:gd name="connsiteX36" fmla="*/ 1358900 w 2308225"/>
              <a:gd name="connsiteY36" fmla="*/ 577850 h 1327150"/>
              <a:gd name="connsiteX37" fmla="*/ 1419225 w 2308225"/>
              <a:gd name="connsiteY37" fmla="*/ 527050 h 1327150"/>
              <a:gd name="connsiteX38" fmla="*/ 1457325 w 2308225"/>
              <a:gd name="connsiteY38" fmla="*/ 492125 h 1327150"/>
              <a:gd name="connsiteX39" fmla="*/ 1466850 w 2308225"/>
              <a:gd name="connsiteY39" fmla="*/ 479425 h 1327150"/>
              <a:gd name="connsiteX40" fmla="*/ 1498600 w 2308225"/>
              <a:gd name="connsiteY40" fmla="*/ 460375 h 1327150"/>
              <a:gd name="connsiteX41" fmla="*/ 1514475 w 2308225"/>
              <a:gd name="connsiteY41" fmla="*/ 450850 h 1327150"/>
              <a:gd name="connsiteX42" fmla="*/ 1558925 w 2308225"/>
              <a:gd name="connsiteY42" fmla="*/ 412750 h 1327150"/>
              <a:gd name="connsiteX43" fmla="*/ 1577975 w 2308225"/>
              <a:gd name="connsiteY43" fmla="*/ 400050 h 1327150"/>
              <a:gd name="connsiteX44" fmla="*/ 1609725 w 2308225"/>
              <a:gd name="connsiteY44" fmla="*/ 374650 h 1327150"/>
              <a:gd name="connsiteX45" fmla="*/ 1638300 w 2308225"/>
              <a:gd name="connsiteY45" fmla="*/ 352425 h 1327150"/>
              <a:gd name="connsiteX46" fmla="*/ 1654175 w 2308225"/>
              <a:gd name="connsiteY46" fmla="*/ 339725 h 1327150"/>
              <a:gd name="connsiteX47" fmla="*/ 1701800 w 2308225"/>
              <a:gd name="connsiteY47" fmla="*/ 292100 h 1327150"/>
              <a:gd name="connsiteX48" fmla="*/ 1733550 w 2308225"/>
              <a:gd name="connsiteY48" fmla="*/ 260350 h 1327150"/>
              <a:gd name="connsiteX49" fmla="*/ 1762125 w 2308225"/>
              <a:gd name="connsiteY49" fmla="*/ 238125 h 1327150"/>
              <a:gd name="connsiteX50" fmla="*/ 1778000 w 2308225"/>
              <a:gd name="connsiteY50" fmla="*/ 222250 h 1327150"/>
              <a:gd name="connsiteX51" fmla="*/ 1825625 w 2308225"/>
              <a:gd name="connsiteY51" fmla="*/ 184150 h 1327150"/>
              <a:gd name="connsiteX52" fmla="*/ 1838325 w 2308225"/>
              <a:gd name="connsiteY52" fmla="*/ 171450 h 1327150"/>
              <a:gd name="connsiteX53" fmla="*/ 1879600 w 2308225"/>
              <a:gd name="connsiteY53" fmla="*/ 142875 h 1327150"/>
              <a:gd name="connsiteX54" fmla="*/ 1895475 w 2308225"/>
              <a:gd name="connsiteY54" fmla="*/ 133350 h 1327150"/>
              <a:gd name="connsiteX55" fmla="*/ 1930400 w 2308225"/>
              <a:gd name="connsiteY55" fmla="*/ 114300 h 1327150"/>
              <a:gd name="connsiteX56" fmla="*/ 1965325 w 2308225"/>
              <a:gd name="connsiteY56" fmla="*/ 95250 h 1327150"/>
              <a:gd name="connsiteX57" fmla="*/ 1978025 w 2308225"/>
              <a:gd name="connsiteY57" fmla="*/ 85725 h 1327150"/>
              <a:gd name="connsiteX58" fmla="*/ 2003425 w 2308225"/>
              <a:gd name="connsiteY58" fmla="*/ 76200 h 1327150"/>
              <a:gd name="connsiteX59" fmla="*/ 2038350 w 2308225"/>
              <a:gd name="connsiteY59" fmla="*/ 63500 h 1327150"/>
              <a:gd name="connsiteX60" fmla="*/ 2047875 w 2308225"/>
              <a:gd name="connsiteY60" fmla="*/ 60325 h 1327150"/>
              <a:gd name="connsiteX61" fmla="*/ 2101850 w 2308225"/>
              <a:gd name="connsiteY61" fmla="*/ 50800 h 1327150"/>
              <a:gd name="connsiteX62" fmla="*/ 2117725 w 2308225"/>
              <a:gd name="connsiteY62" fmla="*/ 47625 h 1327150"/>
              <a:gd name="connsiteX63" fmla="*/ 2149475 w 2308225"/>
              <a:gd name="connsiteY63" fmla="*/ 38100 h 1327150"/>
              <a:gd name="connsiteX64" fmla="*/ 2168525 w 2308225"/>
              <a:gd name="connsiteY64" fmla="*/ 31750 h 1327150"/>
              <a:gd name="connsiteX65" fmla="*/ 2212975 w 2308225"/>
              <a:gd name="connsiteY65" fmla="*/ 22225 h 1327150"/>
              <a:gd name="connsiteX66" fmla="*/ 2222500 w 2308225"/>
              <a:gd name="connsiteY66" fmla="*/ 19050 h 1327150"/>
              <a:gd name="connsiteX67" fmla="*/ 2257425 w 2308225"/>
              <a:gd name="connsiteY67" fmla="*/ 15875 h 1327150"/>
              <a:gd name="connsiteX68" fmla="*/ 2292350 w 2308225"/>
              <a:gd name="connsiteY68" fmla="*/ 6350 h 1327150"/>
              <a:gd name="connsiteX69" fmla="*/ 2308225 w 2308225"/>
              <a:gd name="connsiteY6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892175 w 2308225"/>
              <a:gd name="connsiteY21" fmla="*/ 841375 h 1327150"/>
              <a:gd name="connsiteX22" fmla="*/ 917575 w 2308225"/>
              <a:gd name="connsiteY22" fmla="*/ 828675 h 1327150"/>
              <a:gd name="connsiteX23" fmla="*/ 962025 w 2308225"/>
              <a:gd name="connsiteY23" fmla="*/ 803275 h 1327150"/>
              <a:gd name="connsiteX24" fmla="*/ 987425 w 2308225"/>
              <a:gd name="connsiteY24" fmla="*/ 790575 h 1327150"/>
              <a:gd name="connsiteX25" fmla="*/ 1038225 w 2308225"/>
              <a:gd name="connsiteY25" fmla="*/ 771525 h 1327150"/>
              <a:gd name="connsiteX26" fmla="*/ 1060450 w 2308225"/>
              <a:gd name="connsiteY26" fmla="*/ 762000 h 1327150"/>
              <a:gd name="connsiteX27" fmla="*/ 1089025 w 2308225"/>
              <a:gd name="connsiteY27" fmla="*/ 752475 h 1327150"/>
              <a:gd name="connsiteX28" fmla="*/ 1111250 w 2308225"/>
              <a:gd name="connsiteY28" fmla="*/ 746125 h 1327150"/>
              <a:gd name="connsiteX29" fmla="*/ 1133475 w 2308225"/>
              <a:gd name="connsiteY29" fmla="*/ 733425 h 1327150"/>
              <a:gd name="connsiteX30" fmla="*/ 1155700 w 2308225"/>
              <a:gd name="connsiteY30" fmla="*/ 717550 h 1327150"/>
              <a:gd name="connsiteX31" fmla="*/ 1177925 w 2308225"/>
              <a:gd name="connsiteY31" fmla="*/ 704850 h 1327150"/>
              <a:gd name="connsiteX32" fmla="*/ 1216025 w 2308225"/>
              <a:gd name="connsiteY32" fmla="*/ 679450 h 1327150"/>
              <a:gd name="connsiteX33" fmla="*/ 1254125 w 2308225"/>
              <a:gd name="connsiteY33" fmla="*/ 657225 h 1327150"/>
              <a:gd name="connsiteX34" fmla="*/ 1320800 w 2308225"/>
              <a:gd name="connsiteY34" fmla="*/ 606425 h 1327150"/>
              <a:gd name="connsiteX35" fmla="*/ 1358900 w 2308225"/>
              <a:gd name="connsiteY35" fmla="*/ 577850 h 1327150"/>
              <a:gd name="connsiteX36" fmla="*/ 1419225 w 2308225"/>
              <a:gd name="connsiteY36" fmla="*/ 527050 h 1327150"/>
              <a:gd name="connsiteX37" fmla="*/ 1457325 w 2308225"/>
              <a:gd name="connsiteY37" fmla="*/ 492125 h 1327150"/>
              <a:gd name="connsiteX38" fmla="*/ 1466850 w 2308225"/>
              <a:gd name="connsiteY38" fmla="*/ 479425 h 1327150"/>
              <a:gd name="connsiteX39" fmla="*/ 1498600 w 2308225"/>
              <a:gd name="connsiteY39" fmla="*/ 460375 h 1327150"/>
              <a:gd name="connsiteX40" fmla="*/ 1514475 w 2308225"/>
              <a:gd name="connsiteY40" fmla="*/ 450850 h 1327150"/>
              <a:gd name="connsiteX41" fmla="*/ 1558925 w 2308225"/>
              <a:gd name="connsiteY41" fmla="*/ 412750 h 1327150"/>
              <a:gd name="connsiteX42" fmla="*/ 1577975 w 2308225"/>
              <a:gd name="connsiteY42" fmla="*/ 400050 h 1327150"/>
              <a:gd name="connsiteX43" fmla="*/ 1609725 w 2308225"/>
              <a:gd name="connsiteY43" fmla="*/ 374650 h 1327150"/>
              <a:gd name="connsiteX44" fmla="*/ 1638300 w 2308225"/>
              <a:gd name="connsiteY44" fmla="*/ 352425 h 1327150"/>
              <a:gd name="connsiteX45" fmla="*/ 1654175 w 2308225"/>
              <a:gd name="connsiteY45" fmla="*/ 339725 h 1327150"/>
              <a:gd name="connsiteX46" fmla="*/ 1701800 w 2308225"/>
              <a:gd name="connsiteY46" fmla="*/ 292100 h 1327150"/>
              <a:gd name="connsiteX47" fmla="*/ 1733550 w 2308225"/>
              <a:gd name="connsiteY47" fmla="*/ 260350 h 1327150"/>
              <a:gd name="connsiteX48" fmla="*/ 1762125 w 2308225"/>
              <a:gd name="connsiteY48" fmla="*/ 238125 h 1327150"/>
              <a:gd name="connsiteX49" fmla="*/ 1778000 w 2308225"/>
              <a:gd name="connsiteY49" fmla="*/ 222250 h 1327150"/>
              <a:gd name="connsiteX50" fmla="*/ 1825625 w 2308225"/>
              <a:gd name="connsiteY50" fmla="*/ 184150 h 1327150"/>
              <a:gd name="connsiteX51" fmla="*/ 1838325 w 2308225"/>
              <a:gd name="connsiteY51" fmla="*/ 171450 h 1327150"/>
              <a:gd name="connsiteX52" fmla="*/ 1879600 w 2308225"/>
              <a:gd name="connsiteY52" fmla="*/ 142875 h 1327150"/>
              <a:gd name="connsiteX53" fmla="*/ 1895475 w 2308225"/>
              <a:gd name="connsiteY53" fmla="*/ 133350 h 1327150"/>
              <a:gd name="connsiteX54" fmla="*/ 1930400 w 2308225"/>
              <a:gd name="connsiteY54" fmla="*/ 114300 h 1327150"/>
              <a:gd name="connsiteX55" fmla="*/ 1965325 w 2308225"/>
              <a:gd name="connsiteY55" fmla="*/ 95250 h 1327150"/>
              <a:gd name="connsiteX56" fmla="*/ 1978025 w 2308225"/>
              <a:gd name="connsiteY56" fmla="*/ 85725 h 1327150"/>
              <a:gd name="connsiteX57" fmla="*/ 2003425 w 2308225"/>
              <a:gd name="connsiteY57" fmla="*/ 76200 h 1327150"/>
              <a:gd name="connsiteX58" fmla="*/ 2038350 w 2308225"/>
              <a:gd name="connsiteY58" fmla="*/ 63500 h 1327150"/>
              <a:gd name="connsiteX59" fmla="*/ 2047875 w 2308225"/>
              <a:gd name="connsiteY59" fmla="*/ 60325 h 1327150"/>
              <a:gd name="connsiteX60" fmla="*/ 2101850 w 2308225"/>
              <a:gd name="connsiteY60" fmla="*/ 50800 h 1327150"/>
              <a:gd name="connsiteX61" fmla="*/ 2117725 w 2308225"/>
              <a:gd name="connsiteY61" fmla="*/ 47625 h 1327150"/>
              <a:gd name="connsiteX62" fmla="*/ 2149475 w 2308225"/>
              <a:gd name="connsiteY62" fmla="*/ 38100 h 1327150"/>
              <a:gd name="connsiteX63" fmla="*/ 2168525 w 2308225"/>
              <a:gd name="connsiteY63" fmla="*/ 31750 h 1327150"/>
              <a:gd name="connsiteX64" fmla="*/ 2212975 w 2308225"/>
              <a:gd name="connsiteY64" fmla="*/ 22225 h 1327150"/>
              <a:gd name="connsiteX65" fmla="*/ 2222500 w 2308225"/>
              <a:gd name="connsiteY65" fmla="*/ 19050 h 1327150"/>
              <a:gd name="connsiteX66" fmla="*/ 2257425 w 2308225"/>
              <a:gd name="connsiteY66" fmla="*/ 15875 h 1327150"/>
              <a:gd name="connsiteX67" fmla="*/ 2292350 w 2308225"/>
              <a:gd name="connsiteY67" fmla="*/ 6350 h 1327150"/>
              <a:gd name="connsiteX68" fmla="*/ 2308225 w 2308225"/>
              <a:gd name="connsiteY6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39700 w 2308225"/>
              <a:gd name="connsiteY4" fmla="*/ 1193800 h 1327150"/>
              <a:gd name="connsiteX5" fmla="*/ 174625 w 2308225"/>
              <a:gd name="connsiteY5" fmla="*/ 1168400 h 1327150"/>
              <a:gd name="connsiteX6" fmla="*/ 212725 w 2308225"/>
              <a:gd name="connsiteY6" fmla="*/ 1130300 h 1327150"/>
              <a:gd name="connsiteX7" fmla="*/ 257175 w 2308225"/>
              <a:gd name="connsiteY7" fmla="*/ 1095375 h 1327150"/>
              <a:gd name="connsiteX8" fmla="*/ 314325 w 2308225"/>
              <a:gd name="connsiteY8" fmla="*/ 1066800 h 1327150"/>
              <a:gd name="connsiteX9" fmla="*/ 346075 w 2308225"/>
              <a:gd name="connsiteY9" fmla="*/ 1050925 h 1327150"/>
              <a:gd name="connsiteX10" fmla="*/ 393700 w 2308225"/>
              <a:gd name="connsiteY10" fmla="*/ 1025525 h 1327150"/>
              <a:gd name="connsiteX11" fmla="*/ 431800 w 2308225"/>
              <a:gd name="connsiteY11" fmla="*/ 1012825 h 1327150"/>
              <a:gd name="connsiteX12" fmla="*/ 495300 w 2308225"/>
              <a:gd name="connsiteY12" fmla="*/ 990600 h 1327150"/>
              <a:gd name="connsiteX13" fmla="*/ 530225 w 2308225"/>
              <a:gd name="connsiteY13" fmla="*/ 974725 h 1327150"/>
              <a:gd name="connsiteX14" fmla="*/ 565150 w 2308225"/>
              <a:gd name="connsiteY14" fmla="*/ 965200 h 1327150"/>
              <a:gd name="connsiteX15" fmla="*/ 609600 w 2308225"/>
              <a:gd name="connsiteY15" fmla="*/ 952500 h 1327150"/>
              <a:gd name="connsiteX16" fmla="*/ 650875 w 2308225"/>
              <a:gd name="connsiteY16" fmla="*/ 942975 h 1327150"/>
              <a:gd name="connsiteX17" fmla="*/ 717550 w 2308225"/>
              <a:gd name="connsiteY17" fmla="*/ 923925 h 1327150"/>
              <a:gd name="connsiteX18" fmla="*/ 771525 w 2308225"/>
              <a:gd name="connsiteY18" fmla="*/ 898525 h 1327150"/>
              <a:gd name="connsiteX19" fmla="*/ 819150 w 2308225"/>
              <a:gd name="connsiteY19" fmla="*/ 876300 h 1327150"/>
              <a:gd name="connsiteX20" fmla="*/ 869950 w 2308225"/>
              <a:gd name="connsiteY20" fmla="*/ 854075 h 1327150"/>
              <a:gd name="connsiteX21" fmla="*/ 917575 w 2308225"/>
              <a:gd name="connsiteY21" fmla="*/ 828675 h 1327150"/>
              <a:gd name="connsiteX22" fmla="*/ 962025 w 2308225"/>
              <a:gd name="connsiteY22" fmla="*/ 803275 h 1327150"/>
              <a:gd name="connsiteX23" fmla="*/ 987425 w 2308225"/>
              <a:gd name="connsiteY23" fmla="*/ 790575 h 1327150"/>
              <a:gd name="connsiteX24" fmla="*/ 1038225 w 2308225"/>
              <a:gd name="connsiteY24" fmla="*/ 771525 h 1327150"/>
              <a:gd name="connsiteX25" fmla="*/ 1060450 w 2308225"/>
              <a:gd name="connsiteY25" fmla="*/ 762000 h 1327150"/>
              <a:gd name="connsiteX26" fmla="*/ 1089025 w 2308225"/>
              <a:gd name="connsiteY26" fmla="*/ 752475 h 1327150"/>
              <a:gd name="connsiteX27" fmla="*/ 1111250 w 2308225"/>
              <a:gd name="connsiteY27" fmla="*/ 746125 h 1327150"/>
              <a:gd name="connsiteX28" fmla="*/ 1133475 w 2308225"/>
              <a:gd name="connsiteY28" fmla="*/ 733425 h 1327150"/>
              <a:gd name="connsiteX29" fmla="*/ 1155700 w 2308225"/>
              <a:gd name="connsiteY29" fmla="*/ 717550 h 1327150"/>
              <a:gd name="connsiteX30" fmla="*/ 1177925 w 2308225"/>
              <a:gd name="connsiteY30" fmla="*/ 704850 h 1327150"/>
              <a:gd name="connsiteX31" fmla="*/ 1216025 w 2308225"/>
              <a:gd name="connsiteY31" fmla="*/ 679450 h 1327150"/>
              <a:gd name="connsiteX32" fmla="*/ 1254125 w 2308225"/>
              <a:gd name="connsiteY32" fmla="*/ 657225 h 1327150"/>
              <a:gd name="connsiteX33" fmla="*/ 1320800 w 2308225"/>
              <a:gd name="connsiteY33" fmla="*/ 606425 h 1327150"/>
              <a:gd name="connsiteX34" fmla="*/ 1358900 w 2308225"/>
              <a:gd name="connsiteY34" fmla="*/ 577850 h 1327150"/>
              <a:gd name="connsiteX35" fmla="*/ 1419225 w 2308225"/>
              <a:gd name="connsiteY35" fmla="*/ 527050 h 1327150"/>
              <a:gd name="connsiteX36" fmla="*/ 1457325 w 2308225"/>
              <a:gd name="connsiteY36" fmla="*/ 492125 h 1327150"/>
              <a:gd name="connsiteX37" fmla="*/ 1466850 w 2308225"/>
              <a:gd name="connsiteY37" fmla="*/ 479425 h 1327150"/>
              <a:gd name="connsiteX38" fmla="*/ 1498600 w 2308225"/>
              <a:gd name="connsiteY38" fmla="*/ 460375 h 1327150"/>
              <a:gd name="connsiteX39" fmla="*/ 1514475 w 2308225"/>
              <a:gd name="connsiteY39" fmla="*/ 450850 h 1327150"/>
              <a:gd name="connsiteX40" fmla="*/ 1558925 w 2308225"/>
              <a:gd name="connsiteY40" fmla="*/ 412750 h 1327150"/>
              <a:gd name="connsiteX41" fmla="*/ 1577975 w 2308225"/>
              <a:gd name="connsiteY41" fmla="*/ 400050 h 1327150"/>
              <a:gd name="connsiteX42" fmla="*/ 1609725 w 2308225"/>
              <a:gd name="connsiteY42" fmla="*/ 374650 h 1327150"/>
              <a:gd name="connsiteX43" fmla="*/ 1638300 w 2308225"/>
              <a:gd name="connsiteY43" fmla="*/ 352425 h 1327150"/>
              <a:gd name="connsiteX44" fmla="*/ 1654175 w 2308225"/>
              <a:gd name="connsiteY44" fmla="*/ 339725 h 1327150"/>
              <a:gd name="connsiteX45" fmla="*/ 1701800 w 2308225"/>
              <a:gd name="connsiteY45" fmla="*/ 292100 h 1327150"/>
              <a:gd name="connsiteX46" fmla="*/ 1733550 w 2308225"/>
              <a:gd name="connsiteY46" fmla="*/ 260350 h 1327150"/>
              <a:gd name="connsiteX47" fmla="*/ 1762125 w 2308225"/>
              <a:gd name="connsiteY47" fmla="*/ 238125 h 1327150"/>
              <a:gd name="connsiteX48" fmla="*/ 1778000 w 2308225"/>
              <a:gd name="connsiteY48" fmla="*/ 222250 h 1327150"/>
              <a:gd name="connsiteX49" fmla="*/ 1825625 w 2308225"/>
              <a:gd name="connsiteY49" fmla="*/ 184150 h 1327150"/>
              <a:gd name="connsiteX50" fmla="*/ 1838325 w 2308225"/>
              <a:gd name="connsiteY50" fmla="*/ 171450 h 1327150"/>
              <a:gd name="connsiteX51" fmla="*/ 1879600 w 2308225"/>
              <a:gd name="connsiteY51" fmla="*/ 142875 h 1327150"/>
              <a:gd name="connsiteX52" fmla="*/ 1895475 w 2308225"/>
              <a:gd name="connsiteY52" fmla="*/ 133350 h 1327150"/>
              <a:gd name="connsiteX53" fmla="*/ 1930400 w 2308225"/>
              <a:gd name="connsiteY53" fmla="*/ 114300 h 1327150"/>
              <a:gd name="connsiteX54" fmla="*/ 1965325 w 2308225"/>
              <a:gd name="connsiteY54" fmla="*/ 95250 h 1327150"/>
              <a:gd name="connsiteX55" fmla="*/ 1978025 w 2308225"/>
              <a:gd name="connsiteY55" fmla="*/ 85725 h 1327150"/>
              <a:gd name="connsiteX56" fmla="*/ 2003425 w 2308225"/>
              <a:gd name="connsiteY56" fmla="*/ 76200 h 1327150"/>
              <a:gd name="connsiteX57" fmla="*/ 2038350 w 2308225"/>
              <a:gd name="connsiteY57" fmla="*/ 63500 h 1327150"/>
              <a:gd name="connsiteX58" fmla="*/ 2047875 w 2308225"/>
              <a:gd name="connsiteY58" fmla="*/ 60325 h 1327150"/>
              <a:gd name="connsiteX59" fmla="*/ 2101850 w 2308225"/>
              <a:gd name="connsiteY59" fmla="*/ 50800 h 1327150"/>
              <a:gd name="connsiteX60" fmla="*/ 2117725 w 2308225"/>
              <a:gd name="connsiteY60" fmla="*/ 47625 h 1327150"/>
              <a:gd name="connsiteX61" fmla="*/ 2149475 w 2308225"/>
              <a:gd name="connsiteY61" fmla="*/ 38100 h 1327150"/>
              <a:gd name="connsiteX62" fmla="*/ 2168525 w 2308225"/>
              <a:gd name="connsiteY62" fmla="*/ 31750 h 1327150"/>
              <a:gd name="connsiteX63" fmla="*/ 2212975 w 2308225"/>
              <a:gd name="connsiteY63" fmla="*/ 22225 h 1327150"/>
              <a:gd name="connsiteX64" fmla="*/ 2222500 w 2308225"/>
              <a:gd name="connsiteY64" fmla="*/ 19050 h 1327150"/>
              <a:gd name="connsiteX65" fmla="*/ 2257425 w 2308225"/>
              <a:gd name="connsiteY65" fmla="*/ 15875 h 1327150"/>
              <a:gd name="connsiteX66" fmla="*/ 2292350 w 2308225"/>
              <a:gd name="connsiteY66" fmla="*/ 6350 h 1327150"/>
              <a:gd name="connsiteX67" fmla="*/ 2308225 w 2308225"/>
              <a:gd name="connsiteY6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30225 w 2308225"/>
              <a:gd name="connsiteY12" fmla="*/ 974725 h 1327150"/>
              <a:gd name="connsiteX13" fmla="*/ 565150 w 2308225"/>
              <a:gd name="connsiteY13" fmla="*/ 965200 h 1327150"/>
              <a:gd name="connsiteX14" fmla="*/ 609600 w 2308225"/>
              <a:gd name="connsiteY14" fmla="*/ 952500 h 1327150"/>
              <a:gd name="connsiteX15" fmla="*/ 650875 w 2308225"/>
              <a:gd name="connsiteY15" fmla="*/ 942975 h 1327150"/>
              <a:gd name="connsiteX16" fmla="*/ 717550 w 2308225"/>
              <a:gd name="connsiteY16" fmla="*/ 923925 h 1327150"/>
              <a:gd name="connsiteX17" fmla="*/ 771525 w 2308225"/>
              <a:gd name="connsiteY17" fmla="*/ 898525 h 1327150"/>
              <a:gd name="connsiteX18" fmla="*/ 819150 w 2308225"/>
              <a:gd name="connsiteY18" fmla="*/ 876300 h 1327150"/>
              <a:gd name="connsiteX19" fmla="*/ 869950 w 2308225"/>
              <a:gd name="connsiteY19" fmla="*/ 854075 h 1327150"/>
              <a:gd name="connsiteX20" fmla="*/ 917575 w 2308225"/>
              <a:gd name="connsiteY20" fmla="*/ 828675 h 1327150"/>
              <a:gd name="connsiteX21" fmla="*/ 962025 w 2308225"/>
              <a:gd name="connsiteY21" fmla="*/ 803275 h 1327150"/>
              <a:gd name="connsiteX22" fmla="*/ 987425 w 2308225"/>
              <a:gd name="connsiteY22" fmla="*/ 790575 h 1327150"/>
              <a:gd name="connsiteX23" fmla="*/ 1038225 w 2308225"/>
              <a:gd name="connsiteY23" fmla="*/ 771525 h 1327150"/>
              <a:gd name="connsiteX24" fmla="*/ 1060450 w 2308225"/>
              <a:gd name="connsiteY24" fmla="*/ 762000 h 1327150"/>
              <a:gd name="connsiteX25" fmla="*/ 1089025 w 2308225"/>
              <a:gd name="connsiteY25" fmla="*/ 752475 h 1327150"/>
              <a:gd name="connsiteX26" fmla="*/ 1111250 w 2308225"/>
              <a:gd name="connsiteY26" fmla="*/ 746125 h 1327150"/>
              <a:gd name="connsiteX27" fmla="*/ 1133475 w 2308225"/>
              <a:gd name="connsiteY27" fmla="*/ 733425 h 1327150"/>
              <a:gd name="connsiteX28" fmla="*/ 1155700 w 2308225"/>
              <a:gd name="connsiteY28" fmla="*/ 717550 h 1327150"/>
              <a:gd name="connsiteX29" fmla="*/ 1177925 w 2308225"/>
              <a:gd name="connsiteY29" fmla="*/ 704850 h 1327150"/>
              <a:gd name="connsiteX30" fmla="*/ 1216025 w 2308225"/>
              <a:gd name="connsiteY30" fmla="*/ 679450 h 1327150"/>
              <a:gd name="connsiteX31" fmla="*/ 1254125 w 2308225"/>
              <a:gd name="connsiteY31" fmla="*/ 657225 h 1327150"/>
              <a:gd name="connsiteX32" fmla="*/ 1320800 w 2308225"/>
              <a:gd name="connsiteY32" fmla="*/ 606425 h 1327150"/>
              <a:gd name="connsiteX33" fmla="*/ 1358900 w 2308225"/>
              <a:gd name="connsiteY33" fmla="*/ 577850 h 1327150"/>
              <a:gd name="connsiteX34" fmla="*/ 1419225 w 2308225"/>
              <a:gd name="connsiteY34" fmla="*/ 527050 h 1327150"/>
              <a:gd name="connsiteX35" fmla="*/ 1457325 w 2308225"/>
              <a:gd name="connsiteY35" fmla="*/ 492125 h 1327150"/>
              <a:gd name="connsiteX36" fmla="*/ 1466850 w 2308225"/>
              <a:gd name="connsiteY36" fmla="*/ 479425 h 1327150"/>
              <a:gd name="connsiteX37" fmla="*/ 1498600 w 2308225"/>
              <a:gd name="connsiteY37" fmla="*/ 460375 h 1327150"/>
              <a:gd name="connsiteX38" fmla="*/ 1514475 w 2308225"/>
              <a:gd name="connsiteY38" fmla="*/ 450850 h 1327150"/>
              <a:gd name="connsiteX39" fmla="*/ 1558925 w 2308225"/>
              <a:gd name="connsiteY39" fmla="*/ 412750 h 1327150"/>
              <a:gd name="connsiteX40" fmla="*/ 1577975 w 2308225"/>
              <a:gd name="connsiteY40" fmla="*/ 400050 h 1327150"/>
              <a:gd name="connsiteX41" fmla="*/ 1609725 w 2308225"/>
              <a:gd name="connsiteY41" fmla="*/ 374650 h 1327150"/>
              <a:gd name="connsiteX42" fmla="*/ 1638300 w 2308225"/>
              <a:gd name="connsiteY42" fmla="*/ 352425 h 1327150"/>
              <a:gd name="connsiteX43" fmla="*/ 1654175 w 2308225"/>
              <a:gd name="connsiteY43" fmla="*/ 339725 h 1327150"/>
              <a:gd name="connsiteX44" fmla="*/ 1701800 w 2308225"/>
              <a:gd name="connsiteY44" fmla="*/ 292100 h 1327150"/>
              <a:gd name="connsiteX45" fmla="*/ 1733550 w 2308225"/>
              <a:gd name="connsiteY45" fmla="*/ 260350 h 1327150"/>
              <a:gd name="connsiteX46" fmla="*/ 1762125 w 2308225"/>
              <a:gd name="connsiteY46" fmla="*/ 238125 h 1327150"/>
              <a:gd name="connsiteX47" fmla="*/ 1778000 w 2308225"/>
              <a:gd name="connsiteY47" fmla="*/ 222250 h 1327150"/>
              <a:gd name="connsiteX48" fmla="*/ 1825625 w 2308225"/>
              <a:gd name="connsiteY48" fmla="*/ 184150 h 1327150"/>
              <a:gd name="connsiteX49" fmla="*/ 1838325 w 2308225"/>
              <a:gd name="connsiteY49" fmla="*/ 171450 h 1327150"/>
              <a:gd name="connsiteX50" fmla="*/ 1879600 w 2308225"/>
              <a:gd name="connsiteY50" fmla="*/ 142875 h 1327150"/>
              <a:gd name="connsiteX51" fmla="*/ 1895475 w 2308225"/>
              <a:gd name="connsiteY51" fmla="*/ 133350 h 1327150"/>
              <a:gd name="connsiteX52" fmla="*/ 1930400 w 2308225"/>
              <a:gd name="connsiteY52" fmla="*/ 114300 h 1327150"/>
              <a:gd name="connsiteX53" fmla="*/ 1965325 w 2308225"/>
              <a:gd name="connsiteY53" fmla="*/ 95250 h 1327150"/>
              <a:gd name="connsiteX54" fmla="*/ 1978025 w 2308225"/>
              <a:gd name="connsiteY54" fmla="*/ 85725 h 1327150"/>
              <a:gd name="connsiteX55" fmla="*/ 2003425 w 2308225"/>
              <a:gd name="connsiteY55" fmla="*/ 76200 h 1327150"/>
              <a:gd name="connsiteX56" fmla="*/ 2038350 w 2308225"/>
              <a:gd name="connsiteY56" fmla="*/ 63500 h 1327150"/>
              <a:gd name="connsiteX57" fmla="*/ 2047875 w 2308225"/>
              <a:gd name="connsiteY57" fmla="*/ 60325 h 1327150"/>
              <a:gd name="connsiteX58" fmla="*/ 2101850 w 2308225"/>
              <a:gd name="connsiteY58" fmla="*/ 50800 h 1327150"/>
              <a:gd name="connsiteX59" fmla="*/ 2117725 w 2308225"/>
              <a:gd name="connsiteY59" fmla="*/ 47625 h 1327150"/>
              <a:gd name="connsiteX60" fmla="*/ 2149475 w 2308225"/>
              <a:gd name="connsiteY60" fmla="*/ 38100 h 1327150"/>
              <a:gd name="connsiteX61" fmla="*/ 2168525 w 2308225"/>
              <a:gd name="connsiteY61" fmla="*/ 31750 h 1327150"/>
              <a:gd name="connsiteX62" fmla="*/ 2212975 w 2308225"/>
              <a:gd name="connsiteY62" fmla="*/ 22225 h 1327150"/>
              <a:gd name="connsiteX63" fmla="*/ 2222500 w 2308225"/>
              <a:gd name="connsiteY63" fmla="*/ 19050 h 1327150"/>
              <a:gd name="connsiteX64" fmla="*/ 2257425 w 2308225"/>
              <a:gd name="connsiteY64" fmla="*/ 15875 h 1327150"/>
              <a:gd name="connsiteX65" fmla="*/ 2292350 w 2308225"/>
              <a:gd name="connsiteY65" fmla="*/ 6350 h 1327150"/>
              <a:gd name="connsiteX66" fmla="*/ 2308225 w 2308225"/>
              <a:gd name="connsiteY6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987425 w 2308225"/>
              <a:gd name="connsiteY21" fmla="*/ 790575 h 1327150"/>
              <a:gd name="connsiteX22" fmla="*/ 1038225 w 2308225"/>
              <a:gd name="connsiteY22" fmla="*/ 771525 h 1327150"/>
              <a:gd name="connsiteX23" fmla="*/ 1060450 w 2308225"/>
              <a:gd name="connsiteY23" fmla="*/ 762000 h 1327150"/>
              <a:gd name="connsiteX24" fmla="*/ 1089025 w 2308225"/>
              <a:gd name="connsiteY24" fmla="*/ 752475 h 1327150"/>
              <a:gd name="connsiteX25" fmla="*/ 1111250 w 2308225"/>
              <a:gd name="connsiteY25" fmla="*/ 746125 h 1327150"/>
              <a:gd name="connsiteX26" fmla="*/ 1133475 w 2308225"/>
              <a:gd name="connsiteY26" fmla="*/ 733425 h 1327150"/>
              <a:gd name="connsiteX27" fmla="*/ 1155700 w 2308225"/>
              <a:gd name="connsiteY27" fmla="*/ 717550 h 1327150"/>
              <a:gd name="connsiteX28" fmla="*/ 1177925 w 2308225"/>
              <a:gd name="connsiteY28" fmla="*/ 704850 h 1327150"/>
              <a:gd name="connsiteX29" fmla="*/ 1216025 w 2308225"/>
              <a:gd name="connsiteY29" fmla="*/ 679450 h 1327150"/>
              <a:gd name="connsiteX30" fmla="*/ 1254125 w 2308225"/>
              <a:gd name="connsiteY30" fmla="*/ 657225 h 1327150"/>
              <a:gd name="connsiteX31" fmla="*/ 1320800 w 2308225"/>
              <a:gd name="connsiteY31" fmla="*/ 606425 h 1327150"/>
              <a:gd name="connsiteX32" fmla="*/ 1358900 w 2308225"/>
              <a:gd name="connsiteY32" fmla="*/ 577850 h 1327150"/>
              <a:gd name="connsiteX33" fmla="*/ 1419225 w 2308225"/>
              <a:gd name="connsiteY33" fmla="*/ 527050 h 1327150"/>
              <a:gd name="connsiteX34" fmla="*/ 1457325 w 2308225"/>
              <a:gd name="connsiteY34" fmla="*/ 492125 h 1327150"/>
              <a:gd name="connsiteX35" fmla="*/ 1466850 w 2308225"/>
              <a:gd name="connsiteY35" fmla="*/ 479425 h 1327150"/>
              <a:gd name="connsiteX36" fmla="*/ 1498600 w 2308225"/>
              <a:gd name="connsiteY36" fmla="*/ 460375 h 1327150"/>
              <a:gd name="connsiteX37" fmla="*/ 1514475 w 2308225"/>
              <a:gd name="connsiteY37" fmla="*/ 450850 h 1327150"/>
              <a:gd name="connsiteX38" fmla="*/ 1558925 w 2308225"/>
              <a:gd name="connsiteY38" fmla="*/ 412750 h 1327150"/>
              <a:gd name="connsiteX39" fmla="*/ 1577975 w 2308225"/>
              <a:gd name="connsiteY39" fmla="*/ 400050 h 1327150"/>
              <a:gd name="connsiteX40" fmla="*/ 1609725 w 2308225"/>
              <a:gd name="connsiteY40" fmla="*/ 374650 h 1327150"/>
              <a:gd name="connsiteX41" fmla="*/ 1638300 w 2308225"/>
              <a:gd name="connsiteY41" fmla="*/ 352425 h 1327150"/>
              <a:gd name="connsiteX42" fmla="*/ 1654175 w 2308225"/>
              <a:gd name="connsiteY42" fmla="*/ 339725 h 1327150"/>
              <a:gd name="connsiteX43" fmla="*/ 1701800 w 2308225"/>
              <a:gd name="connsiteY43" fmla="*/ 292100 h 1327150"/>
              <a:gd name="connsiteX44" fmla="*/ 1733550 w 2308225"/>
              <a:gd name="connsiteY44" fmla="*/ 260350 h 1327150"/>
              <a:gd name="connsiteX45" fmla="*/ 1762125 w 2308225"/>
              <a:gd name="connsiteY45" fmla="*/ 238125 h 1327150"/>
              <a:gd name="connsiteX46" fmla="*/ 1778000 w 2308225"/>
              <a:gd name="connsiteY46" fmla="*/ 222250 h 1327150"/>
              <a:gd name="connsiteX47" fmla="*/ 1825625 w 2308225"/>
              <a:gd name="connsiteY47" fmla="*/ 184150 h 1327150"/>
              <a:gd name="connsiteX48" fmla="*/ 1838325 w 2308225"/>
              <a:gd name="connsiteY48" fmla="*/ 171450 h 1327150"/>
              <a:gd name="connsiteX49" fmla="*/ 1879600 w 2308225"/>
              <a:gd name="connsiteY49" fmla="*/ 142875 h 1327150"/>
              <a:gd name="connsiteX50" fmla="*/ 1895475 w 2308225"/>
              <a:gd name="connsiteY50" fmla="*/ 133350 h 1327150"/>
              <a:gd name="connsiteX51" fmla="*/ 1930400 w 2308225"/>
              <a:gd name="connsiteY51" fmla="*/ 114300 h 1327150"/>
              <a:gd name="connsiteX52" fmla="*/ 1965325 w 2308225"/>
              <a:gd name="connsiteY52" fmla="*/ 95250 h 1327150"/>
              <a:gd name="connsiteX53" fmla="*/ 1978025 w 2308225"/>
              <a:gd name="connsiteY53" fmla="*/ 85725 h 1327150"/>
              <a:gd name="connsiteX54" fmla="*/ 2003425 w 2308225"/>
              <a:gd name="connsiteY54" fmla="*/ 76200 h 1327150"/>
              <a:gd name="connsiteX55" fmla="*/ 2038350 w 2308225"/>
              <a:gd name="connsiteY55" fmla="*/ 63500 h 1327150"/>
              <a:gd name="connsiteX56" fmla="*/ 2047875 w 2308225"/>
              <a:gd name="connsiteY56" fmla="*/ 60325 h 1327150"/>
              <a:gd name="connsiteX57" fmla="*/ 2101850 w 2308225"/>
              <a:gd name="connsiteY57" fmla="*/ 50800 h 1327150"/>
              <a:gd name="connsiteX58" fmla="*/ 2117725 w 2308225"/>
              <a:gd name="connsiteY58" fmla="*/ 47625 h 1327150"/>
              <a:gd name="connsiteX59" fmla="*/ 2149475 w 2308225"/>
              <a:gd name="connsiteY59" fmla="*/ 38100 h 1327150"/>
              <a:gd name="connsiteX60" fmla="*/ 2168525 w 2308225"/>
              <a:gd name="connsiteY60" fmla="*/ 31750 h 1327150"/>
              <a:gd name="connsiteX61" fmla="*/ 2212975 w 2308225"/>
              <a:gd name="connsiteY61" fmla="*/ 22225 h 1327150"/>
              <a:gd name="connsiteX62" fmla="*/ 2222500 w 2308225"/>
              <a:gd name="connsiteY62" fmla="*/ 19050 h 1327150"/>
              <a:gd name="connsiteX63" fmla="*/ 2257425 w 2308225"/>
              <a:gd name="connsiteY63" fmla="*/ 15875 h 1327150"/>
              <a:gd name="connsiteX64" fmla="*/ 2292350 w 2308225"/>
              <a:gd name="connsiteY64" fmla="*/ 6350 h 1327150"/>
              <a:gd name="connsiteX65" fmla="*/ 2308225 w 2308225"/>
              <a:gd name="connsiteY6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60450 w 2308225"/>
              <a:gd name="connsiteY22" fmla="*/ 762000 h 1327150"/>
              <a:gd name="connsiteX23" fmla="*/ 1089025 w 2308225"/>
              <a:gd name="connsiteY23" fmla="*/ 752475 h 1327150"/>
              <a:gd name="connsiteX24" fmla="*/ 1111250 w 2308225"/>
              <a:gd name="connsiteY24" fmla="*/ 746125 h 1327150"/>
              <a:gd name="connsiteX25" fmla="*/ 1133475 w 2308225"/>
              <a:gd name="connsiteY25" fmla="*/ 733425 h 1327150"/>
              <a:gd name="connsiteX26" fmla="*/ 1155700 w 2308225"/>
              <a:gd name="connsiteY26" fmla="*/ 717550 h 1327150"/>
              <a:gd name="connsiteX27" fmla="*/ 1177925 w 2308225"/>
              <a:gd name="connsiteY27" fmla="*/ 704850 h 1327150"/>
              <a:gd name="connsiteX28" fmla="*/ 1216025 w 2308225"/>
              <a:gd name="connsiteY28" fmla="*/ 679450 h 1327150"/>
              <a:gd name="connsiteX29" fmla="*/ 1254125 w 2308225"/>
              <a:gd name="connsiteY29" fmla="*/ 657225 h 1327150"/>
              <a:gd name="connsiteX30" fmla="*/ 1320800 w 2308225"/>
              <a:gd name="connsiteY30" fmla="*/ 606425 h 1327150"/>
              <a:gd name="connsiteX31" fmla="*/ 1358900 w 2308225"/>
              <a:gd name="connsiteY31" fmla="*/ 577850 h 1327150"/>
              <a:gd name="connsiteX32" fmla="*/ 1419225 w 2308225"/>
              <a:gd name="connsiteY32" fmla="*/ 527050 h 1327150"/>
              <a:gd name="connsiteX33" fmla="*/ 1457325 w 2308225"/>
              <a:gd name="connsiteY33" fmla="*/ 492125 h 1327150"/>
              <a:gd name="connsiteX34" fmla="*/ 1466850 w 2308225"/>
              <a:gd name="connsiteY34" fmla="*/ 479425 h 1327150"/>
              <a:gd name="connsiteX35" fmla="*/ 1498600 w 2308225"/>
              <a:gd name="connsiteY35" fmla="*/ 460375 h 1327150"/>
              <a:gd name="connsiteX36" fmla="*/ 1514475 w 2308225"/>
              <a:gd name="connsiteY36" fmla="*/ 450850 h 1327150"/>
              <a:gd name="connsiteX37" fmla="*/ 1558925 w 2308225"/>
              <a:gd name="connsiteY37" fmla="*/ 412750 h 1327150"/>
              <a:gd name="connsiteX38" fmla="*/ 1577975 w 2308225"/>
              <a:gd name="connsiteY38" fmla="*/ 400050 h 1327150"/>
              <a:gd name="connsiteX39" fmla="*/ 1609725 w 2308225"/>
              <a:gd name="connsiteY39" fmla="*/ 374650 h 1327150"/>
              <a:gd name="connsiteX40" fmla="*/ 1638300 w 2308225"/>
              <a:gd name="connsiteY40" fmla="*/ 352425 h 1327150"/>
              <a:gd name="connsiteX41" fmla="*/ 1654175 w 2308225"/>
              <a:gd name="connsiteY41" fmla="*/ 339725 h 1327150"/>
              <a:gd name="connsiteX42" fmla="*/ 1701800 w 2308225"/>
              <a:gd name="connsiteY42" fmla="*/ 292100 h 1327150"/>
              <a:gd name="connsiteX43" fmla="*/ 1733550 w 2308225"/>
              <a:gd name="connsiteY43" fmla="*/ 260350 h 1327150"/>
              <a:gd name="connsiteX44" fmla="*/ 1762125 w 2308225"/>
              <a:gd name="connsiteY44" fmla="*/ 238125 h 1327150"/>
              <a:gd name="connsiteX45" fmla="*/ 1778000 w 2308225"/>
              <a:gd name="connsiteY45" fmla="*/ 222250 h 1327150"/>
              <a:gd name="connsiteX46" fmla="*/ 1825625 w 2308225"/>
              <a:gd name="connsiteY46" fmla="*/ 184150 h 1327150"/>
              <a:gd name="connsiteX47" fmla="*/ 1838325 w 2308225"/>
              <a:gd name="connsiteY47" fmla="*/ 171450 h 1327150"/>
              <a:gd name="connsiteX48" fmla="*/ 1879600 w 2308225"/>
              <a:gd name="connsiteY48" fmla="*/ 142875 h 1327150"/>
              <a:gd name="connsiteX49" fmla="*/ 1895475 w 2308225"/>
              <a:gd name="connsiteY49" fmla="*/ 133350 h 1327150"/>
              <a:gd name="connsiteX50" fmla="*/ 1930400 w 2308225"/>
              <a:gd name="connsiteY50" fmla="*/ 114300 h 1327150"/>
              <a:gd name="connsiteX51" fmla="*/ 1965325 w 2308225"/>
              <a:gd name="connsiteY51" fmla="*/ 95250 h 1327150"/>
              <a:gd name="connsiteX52" fmla="*/ 1978025 w 2308225"/>
              <a:gd name="connsiteY52" fmla="*/ 85725 h 1327150"/>
              <a:gd name="connsiteX53" fmla="*/ 2003425 w 2308225"/>
              <a:gd name="connsiteY53" fmla="*/ 76200 h 1327150"/>
              <a:gd name="connsiteX54" fmla="*/ 2038350 w 2308225"/>
              <a:gd name="connsiteY54" fmla="*/ 63500 h 1327150"/>
              <a:gd name="connsiteX55" fmla="*/ 2047875 w 2308225"/>
              <a:gd name="connsiteY55" fmla="*/ 60325 h 1327150"/>
              <a:gd name="connsiteX56" fmla="*/ 2101850 w 2308225"/>
              <a:gd name="connsiteY56" fmla="*/ 50800 h 1327150"/>
              <a:gd name="connsiteX57" fmla="*/ 2117725 w 2308225"/>
              <a:gd name="connsiteY57" fmla="*/ 47625 h 1327150"/>
              <a:gd name="connsiteX58" fmla="*/ 2149475 w 2308225"/>
              <a:gd name="connsiteY58" fmla="*/ 38100 h 1327150"/>
              <a:gd name="connsiteX59" fmla="*/ 2168525 w 2308225"/>
              <a:gd name="connsiteY59" fmla="*/ 31750 h 1327150"/>
              <a:gd name="connsiteX60" fmla="*/ 2212975 w 2308225"/>
              <a:gd name="connsiteY60" fmla="*/ 22225 h 1327150"/>
              <a:gd name="connsiteX61" fmla="*/ 2222500 w 2308225"/>
              <a:gd name="connsiteY61" fmla="*/ 19050 h 1327150"/>
              <a:gd name="connsiteX62" fmla="*/ 2257425 w 2308225"/>
              <a:gd name="connsiteY62" fmla="*/ 15875 h 1327150"/>
              <a:gd name="connsiteX63" fmla="*/ 2292350 w 2308225"/>
              <a:gd name="connsiteY63" fmla="*/ 6350 h 1327150"/>
              <a:gd name="connsiteX64" fmla="*/ 2308225 w 2308225"/>
              <a:gd name="connsiteY6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11250 w 2308225"/>
              <a:gd name="connsiteY23" fmla="*/ 746125 h 1327150"/>
              <a:gd name="connsiteX24" fmla="*/ 1133475 w 2308225"/>
              <a:gd name="connsiteY24" fmla="*/ 733425 h 1327150"/>
              <a:gd name="connsiteX25" fmla="*/ 1155700 w 2308225"/>
              <a:gd name="connsiteY25" fmla="*/ 717550 h 1327150"/>
              <a:gd name="connsiteX26" fmla="*/ 1177925 w 2308225"/>
              <a:gd name="connsiteY26" fmla="*/ 704850 h 1327150"/>
              <a:gd name="connsiteX27" fmla="*/ 1216025 w 2308225"/>
              <a:gd name="connsiteY27" fmla="*/ 679450 h 1327150"/>
              <a:gd name="connsiteX28" fmla="*/ 1254125 w 2308225"/>
              <a:gd name="connsiteY28" fmla="*/ 657225 h 1327150"/>
              <a:gd name="connsiteX29" fmla="*/ 1320800 w 2308225"/>
              <a:gd name="connsiteY29" fmla="*/ 606425 h 1327150"/>
              <a:gd name="connsiteX30" fmla="*/ 1358900 w 2308225"/>
              <a:gd name="connsiteY30" fmla="*/ 577850 h 1327150"/>
              <a:gd name="connsiteX31" fmla="*/ 1419225 w 2308225"/>
              <a:gd name="connsiteY31" fmla="*/ 527050 h 1327150"/>
              <a:gd name="connsiteX32" fmla="*/ 1457325 w 2308225"/>
              <a:gd name="connsiteY32" fmla="*/ 492125 h 1327150"/>
              <a:gd name="connsiteX33" fmla="*/ 1466850 w 2308225"/>
              <a:gd name="connsiteY33" fmla="*/ 479425 h 1327150"/>
              <a:gd name="connsiteX34" fmla="*/ 1498600 w 2308225"/>
              <a:gd name="connsiteY34" fmla="*/ 460375 h 1327150"/>
              <a:gd name="connsiteX35" fmla="*/ 1514475 w 2308225"/>
              <a:gd name="connsiteY35" fmla="*/ 450850 h 1327150"/>
              <a:gd name="connsiteX36" fmla="*/ 1558925 w 2308225"/>
              <a:gd name="connsiteY36" fmla="*/ 412750 h 1327150"/>
              <a:gd name="connsiteX37" fmla="*/ 1577975 w 2308225"/>
              <a:gd name="connsiteY37" fmla="*/ 400050 h 1327150"/>
              <a:gd name="connsiteX38" fmla="*/ 1609725 w 2308225"/>
              <a:gd name="connsiteY38" fmla="*/ 374650 h 1327150"/>
              <a:gd name="connsiteX39" fmla="*/ 1638300 w 2308225"/>
              <a:gd name="connsiteY39" fmla="*/ 352425 h 1327150"/>
              <a:gd name="connsiteX40" fmla="*/ 1654175 w 2308225"/>
              <a:gd name="connsiteY40" fmla="*/ 339725 h 1327150"/>
              <a:gd name="connsiteX41" fmla="*/ 1701800 w 2308225"/>
              <a:gd name="connsiteY41" fmla="*/ 292100 h 1327150"/>
              <a:gd name="connsiteX42" fmla="*/ 1733550 w 2308225"/>
              <a:gd name="connsiteY42" fmla="*/ 260350 h 1327150"/>
              <a:gd name="connsiteX43" fmla="*/ 1762125 w 2308225"/>
              <a:gd name="connsiteY43" fmla="*/ 238125 h 1327150"/>
              <a:gd name="connsiteX44" fmla="*/ 1778000 w 2308225"/>
              <a:gd name="connsiteY44" fmla="*/ 222250 h 1327150"/>
              <a:gd name="connsiteX45" fmla="*/ 1825625 w 2308225"/>
              <a:gd name="connsiteY45" fmla="*/ 184150 h 1327150"/>
              <a:gd name="connsiteX46" fmla="*/ 1838325 w 2308225"/>
              <a:gd name="connsiteY46" fmla="*/ 171450 h 1327150"/>
              <a:gd name="connsiteX47" fmla="*/ 1879600 w 2308225"/>
              <a:gd name="connsiteY47" fmla="*/ 142875 h 1327150"/>
              <a:gd name="connsiteX48" fmla="*/ 1895475 w 2308225"/>
              <a:gd name="connsiteY48" fmla="*/ 133350 h 1327150"/>
              <a:gd name="connsiteX49" fmla="*/ 1930400 w 2308225"/>
              <a:gd name="connsiteY49" fmla="*/ 114300 h 1327150"/>
              <a:gd name="connsiteX50" fmla="*/ 1965325 w 2308225"/>
              <a:gd name="connsiteY50" fmla="*/ 95250 h 1327150"/>
              <a:gd name="connsiteX51" fmla="*/ 1978025 w 2308225"/>
              <a:gd name="connsiteY51" fmla="*/ 85725 h 1327150"/>
              <a:gd name="connsiteX52" fmla="*/ 2003425 w 2308225"/>
              <a:gd name="connsiteY52" fmla="*/ 76200 h 1327150"/>
              <a:gd name="connsiteX53" fmla="*/ 2038350 w 2308225"/>
              <a:gd name="connsiteY53" fmla="*/ 63500 h 1327150"/>
              <a:gd name="connsiteX54" fmla="*/ 2047875 w 2308225"/>
              <a:gd name="connsiteY54" fmla="*/ 60325 h 1327150"/>
              <a:gd name="connsiteX55" fmla="*/ 2101850 w 2308225"/>
              <a:gd name="connsiteY55" fmla="*/ 50800 h 1327150"/>
              <a:gd name="connsiteX56" fmla="*/ 2117725 w 2308225"/>
              <a:gd name="connsiteY56" fmla="*/ 47625 h 1327150"/>
              <a:gd name="connsiteX57" fmla="*/ 2149475 w 2308225"/>
              <a:gd name="connsiteY57" fmla="*/ 38100 h 1327150"/>
              <a:gd name="connsiteX58" fmla="*/ 2168525 w 2308225"/>
              <a:gd name="connsiteY58" fmla="*/ 31750 h 1327150"/>
              <a:gd name="connsiteX59" fmla="*/ 2212975 w 2308225"/>
              <a:gd name="connsiteY59" fmla="*/ 22225 h 1327150"/>
              <a:gd name="connsiteX60" fmla="*/ 2222500 w 2308225"/>
              <a:gd name="connsiteY60" fmla="*/ 19050 h 1327150"/>
              <a:gd name="connsiteX61" fmla="*/ 2257425 w 2308225"/>
              <a:gd name="connsiteY61" fmla="*/ 15875 h 1327150"/>
              <a:gd name="connsiteX62" fmla="*/ 2292350 w 2308225"/>
              <a:gd name="connsiteY62" fmla="*/ 6350 h 1327150"/>
              <a:gd name="connsiteX63" fmla="*/ 2308225 w 2308225"/>
              <a:gd name="connsiteY6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33475 w 2308225"/>
              <a:gd name="connsiteY23" fmla="*/ 733425 h 1327150"/>
              <a:gd name="connsiteX24" fmla="*/ 1155700 w 2308225"/>
              <a:gd name="connsiteY24" fmla="*/ 717550 h 1327150"/>
              <a:gd name="connsiteX25" fmla="*/ 1177925 w 2308225"/>
              <a:gd name="connsiteY25" fmla="*/ 704850 h 1327150"/>
              <a:gd name="connsiteX26" fmla="*/ 1216025 w 2308225"/>
              <a:gd name="connsiteY26" fmla="*/ 679450 h 1327150"/>
              <a:gd name="connsiteX27" fmla="*/ 1254125 w 2308225"/>
              <a:gd name="connsiteY27" fmla="*/ 657225 h 1327150"/>
              <a:gd name="connsiteX28" fmla="*/ 1320800 w 2308225"/>
              <a:gd name="connsiteY28" fmla="*/ 606425 h 1327150"/>
              <a:gd name="connsiteX29" fmla="*/ 1358900 w 2308225"/>
              <a:gd name="connsiteY29" fmla="*/ 577850 h 1327150"/>
              <a:gd name="connsiteX30" fmla="*/ 1419225 w 2308225"/>
              <a:gd name="connsiteY30" fmla="*/ 527050 h 1327150"/>
              <a:gd name="connsiteX31" fmla="*/ 1457325 w 2308225"/>
              <a:gd name="connsiteY31" fmla="*/ 492125 h 1327150"/>
              <a:gd name="connsiteX32" fmla="*/ 1466850 w 2308225"/>
              <a:gd name="connsiteY32" fmla="*/ 479425 h 1327150"/>
              <a:gd name="connsiteX33" fmla="*/ 1498600 w 2308225"/>
              <a:gd name="connsiteY33" fmla="*/ 460375 h 1327150"/>
              <a:gd name="connsiteX34" fmla="*/ 1514475 w 2308225"/>
              <a:gd name="connsiteY34" fmla="*/ 450850 h 1327150"/>
              <a:gd name="connsiteX35" fmla="*/ 1558925 w 2308225"/>
              <a:gd name="connsiteY35" fmla="*/ 412750 h 1327150"/>
              <a:gd name="connsiteX36" fmla="*/ 1577975 w 2308225"/>
              <a:gd name="connsiteY36" fmla="*/ 400050 h 1327150"/>
              <a:gd name="connsiteX37" fmla="*/ 1609725 w 2308225"/>
              <a:gd name="connsiteY37" fmla="*/ 374650 h 1327150"/>
              <a:gd name="connsiteX38" fmla="*/ 1638300 w 2308225"/>
              <a:gd name="connsiteY38" fmla="*/ 352425 h 1327150"/>
              <a:gd name="connsiteX39" fmla="*/ 1654175 w 2308225"/>
              <a:gd name="connsiteY39" fmla="*/ 339725 h 1327150"/>
              <a:gd name="connsiteX40" fmla="*/ 1701800 w 2308225"/>
              <a:gd name="connsiteY40" fmla="*/ 292100 h 1327150"/>
              <a:gd name="connsiteX41" fmla="*/ 1733550 w 2308225"/>
              <a:gd name="connsiteY41" fmla="*/ 260350 h 1327150"/>
              <a:gd name="connsiteX42" fmla="*/ 1762125 w 2308225"/>
              <a:gd name="connsiteY42" fmla="*/ 238125 h 1327150"/>
              <a:gd name="connsiteX43" fmla="*/ 1778000 w 2308225"/>
              <a:gd name="connsiteY43" fmla="*/ 222250 h 1327150"/>
              <a:gd name="connsiteX44" fmla="*/ 1825625 w 2308225"/>
              <a:gd name="connsiteY44" fmla="*/ 184150 h 1327150"/>
              <a:gd name="connsiteX45" fmla="*/ 1838325 w 2308225"/>
              <a:gd name="connsiteY45" fmla="*/ 171450 h 1327150"/>
              <a:gd name="connsiteX46" fmla="*/ 1879600 w 2308225"/>
              <a:gd name="connsiteY46" fmla="*/ 142875 h 1327150"/>
              <a:gd name="connsiteX47" fmla="*/ 1895475 w 2308225"/>
              <a:gd name="connsiteY47" fmla="*/ 133350 h 1327150"/>
              <a:gd name="connsiteX48" fmla="*/ 1930400 w 2308225"/>
              <a:gd name="connsiteY48" fmla="*/ 114300 h 1327150"/>
              <a:gd name="connsiteX49" fmla="*/ 1965325 w 2308225"/>
              <a:gd name="connsiteY49" fmla="*/ 95250 h 1327150"/>
              <a:gd name="connsiteX50" fmla="*/ 1978025 w 2308225"/>
              <a:gd name="connsiteY50" fmla="*/ 85725 h 1327150"/>
              <a:gd name="connsiteX51" fmla="*/ 2003425 w 2308225"/>
              <a:gd name="connsiteY51" fmla="*/ 76200 h 1327150"/>
              <a:gd name="connsiteX52" fmla="*/ 2038350 w 2308225"/>
              <a:gd name="connsiteY52" fmla="*/ 63500 h 1327150"/>
              <a:gd name="connsiteX53" fmla="*/ 2047875 w 2308225"/>
              <a:gd name="connsiteY53" fmla="*/ 60325 h 1327150"/>
              <a:gd name="connsiteX54" fmla="*/ 2101850 w 2308225"/>
              <a:gd name="connsiteY54" fmla="*/ 50800 h 1327150"/>
              <a:gd name="connsiteX55" fmla="*/ 2117725 w 2308225"/>
              <a:gd name="connsiteY55" fmla="*/ 47625 h 1327150"/>
              <a:gd name="connsiteX56" fmla="*/ 2149475 w 2308225"/>
              <a:gd name="connsiteY56" fmla="*/ 38100 h 1327150"/>
              <a:gd name="connsiteX57" fmla="*/ 2168525 w 2308225"/>
              <a:gd name="connsiteY57" fmla="*/ 31750 h 1327150"/>
              <a:gd name="connsiteX58" fmla="*/ 2212975 w 2308225"/>
              <a:gd name="connsiteY58" fmla="*/ 22225 h 1327150"/>
              <a:gd name="connsiteX59" fmla="*/ 2222500 w 2308225"/>
              <a:gd name="connsiteY59" fmla="*/ 19050 h 1327150"/>
              <a:gd name="connsiteX60" fmla="*/ 2257425 w 2308225"/>
              <a:gd name="connsiteY60" fmla="*/ 15875 h 1327150"/>
              <a:gd name="connsiteX61" fmla="*/ 2292350 w 2308225"/>
              <a:gd name="connsiteY61" fmla="*/ 6350 h 1327150"/>
              <a:gd name="connsiteX62" fmla="*/ 2308225 w 2308225"/>
              <a:gd name="connsiteY6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177925 w 2308225"/>
              <a:gd name="connsiteY24" fmla="*/ 704850 h 1327150"/>
              <a:gd name="connsiteX25" fmla="*/ 1216025 w 2308225"/>
              <a:gd name="connsiteY25" fmla="*/ 679450 h 1327150"/>
              <a:gd name="connsiteX26" fmla="*/ 1254125 w 2308225"/>
              <a:gd name="connsiteY26" fmla="*/ 657225 h 1327150"/>
              <a:gd name="connsiteX27" fmla="*/ 1320800 w 2308225"/>
              <a:gd name="connsiteY27" fmla="*/ 606425 h 1327150"/>
              <a:gd name="connsiteX28" fmla="*/ 1358900 w 2308225"/>
              <a:gd name="connsiteY28" fmla="*/ 577850 h 1327150"/>
              <a:gd name="connsiteX29" fmla="*/ 1419225 w 2308225"/>
              <a:gd name="connsiteY29" fmla="*/ 527050 h 1327150"/>
              <a:gd name="connsiteX30" fmla="*/ 1457325 w 2308225"/>
              <a:gd name="connsiteY30" fmla="*/ 492125 h 1327150"/>
              <a:gd name="connsiteX31" fmla="*/ 1466850 w 2308225"/>
              <a:gd name="connsiteY31" fmla="*/ 479425 h 1327150"/>
              <a:gd name="connsiteX32" fmla="*/ 1498600 w 2308225"/>
              <a:gd name="connsiteY32" fmla="*/ 460375 h 1327150"/>
              <a:gd name="connsiteX33" fmla="*/ 1514475 w 2308225"/>
              <a:gd name="connsiteY33" fmla="*/ 450850 h 1327150"/>
              <a:gd name="connsiteX34" fmla="*/ 1558925 w 2308225"/>
              <a:gd name="connsiteY34" fmla="*/ 412750 h 1327150"/>
              <a:gd name="connsiteX35" fmla="*/ 1577975 w 2308225"/>
              <a:gd name="connsiteY35" fmla="*/ 400050 h 1327150"/>
              <a:gd name="connsiteX36" fmla="*/ 1609725 w 2308225"/>
              <a:gd name="connsiteY36" fmla="*/ 374650 h 1327150"/>
              <a:gd name="connsiteX37" fmla="*/ 1638300 w 2308225"/>
              <a:gd name="connsiteY37" fmla="*/ 352425 h 1327150"/>
              <a:gd name="connsiteX38" fmla="*/ 1654175 w 2308225"/>
              <a:gd name="connsiteY38" fmla="*/ 339725 h 1327150"/>
              <a:gd name="connsiteX39" fmla="*/ 1701800 w 2308225"/>
              <a:gd name="connsiteY39" fmla="*/ 292100 h 1327150"/>
              <a:gd name="connsiteX40" fmla="*/ 1733550 w 2308225"/>
              <a:gd name="connsiteY40" fmla="*/ 260350 h 1327150"/>
              <a:gd name="connsiteX41" fmla="*/ 1762125 w 2308225"/>
              <a:gd name="connsiteY41" fmla="*/ 238125 h 1327150"/>
              <a:gd name="connsiteX42" fmla="*/ 1778000 w 2308225"/>
              <a:gd name="connsiteY42" fmla="*/ 222250 h 1327150"/>
              <a:gd name="connsiteX43" fmla="*/ 1825625 w 2308225"/>
              <a:gd name="connsiteY43" fmla="*/ 184150 h 1327150"/>
              <a:gd name="connsiteX44" fmla="*/ 1838325 w 2308225"/>
              <a:gd name="connsiteY44" fmla="*/ 171450 h 1327150"/>
              <a:gd name="connsiteX45" fmla="*/ 1879600 w 2308225"/>
              <a:gd name="connsiteY45" fmla="*/ 142875 h 1327150"/>
              <a:gd name="connsiteX46" fmla="*/ 1895475 w 2308225"/>
              <a:gd name="connsiteY46" fmla="*/ 133350 h 1327150"/>
              <a:gd name="connsiteX47" fmla="*/ 1930400 w 2308225"/>
              <a:gd name="connsiteY47" fmla="*/ 114300 h 1327150"/>
              <a:gd name="connsiteX48" fmla="*/ 1965325 w 2308225"/>
              <a:gd name="connsiteY48" fmla="*/ 95250 h 1327150"/>
              <a:gd name="connsiteX49" fmla="*/ 1978025 w 2308225"/>
              <a:gd name="connsiteY49" fmla="*/ 85725 h 1327150"/>
              <a:gd name="connsiteX50" fmla="*/ 2003425 w 2308225"/>
              <a:gd name="connsiteY50" fmla="*/ 76200 h 1327150"/>
              <a:gd name="connsiteX51" fmla="*/ 2038350 w 2308225"/>
              <a:gd name="connsiteY51" fmla="*/ 63500 h 1327150"/>
              <a:gd name="connsiteX52" fmla="*/ 2047875 w 2308225"/>
              <a:gd name="connsiteY52" fmla="*/ 60325 h 1327150"/>
              <a:gd name="connsiteX53" fmla="*/ 2101850 w 2308225"/>
              <a:gd name="connsiteY53" fmla="*/ 50800 h 1327150"/>
              <a:gd name="connsiteX54" fmla="*/ 2117725 w 2308225"/>
              <a:gd name="connsiteY54" fmla="*/ 47625 h 1327150"/>
              <a:gd name="connsiteX55" fmla="*/ 2149475 w 2308225"/>
              <a:gd name="connsiteY55" fmla="*/ 38100 h 1327150"/>
              <a:gd name="connsiteX56" fmla="*/ 2168525 w 2308225"/>
              <a:gd name="connsiteY56" fmla="*/ 31750 h 1327150"/>
              <a:gd name="connsiteX57" fmla="*/ 2212975 w 2308225"/>
              <a:gd name="connsiteY57" fmla="*/ 22225 h 1327150"/>
              <a:gd name="connsiteX58" fmla="*/ 2222500 w 2308225"/>
              <a:gd name="connsiteY58" fmla="*/ 19050 h 1327150"/>
              <a:gd name="connsiteX59" fmla="*/ 2257425 w 2308225"/>
              <a:gd name="connsiteY59" fmla="*/ 15875 h 1327150"/>
              <a:gd name="connsiteX60" fmla="*/ 2292350 w 2308225"/>
              <a:gd name="connsiteY60" fmla="*/ 6350 h 1327150"/>
              <a:gd name="connsiteX61" fmla="*/ 2308225 w 2308225"/>
              <a:gd name="connsiteY6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254125 w 2308225"/>
              <a:gd name="connsiteY25" fmla="*/ 657225 h 1327150"/>
              <a:gd name="connsiteX26" fmla="*/ 1320800 w 2308225"/>
              <a:gd name="connsiteY26" fmla="*/ 606425 h 1327150"/>
              <a:gd name="connsiteX27" fmla="*/ 1358900 w 2308225"/>
              <a:gd name="connsiteY27" fmla="*/ 577850 h 1327150"/>
              <a:gd name="connsiteX28" fmla="*/ 1419225 w 2308225"/>
              <a:gd name="connsiteY28" fmla="*/ 527050 h 1327150"/>
              <a:gd name="connsiteX29" fmla="*/ 1457325 w 2308225"/>
              <a:gd name="connsiteY29" fmla="*/ 492125 h 1327150"/>
              <a:gd name="connsiteX30" fmla="*/ 1466850 w 2308225"/>
              <a:gd name="connsiteY30" fmla="*/ 479425 h 1327150"/>
              <a:gd name="connsiteX31" fmla="*/ 1498600 w 2308225"/>
              <a:gd name="connsiteY31" fmla="*/ 460375 h 1327150"/>
              <a:gd name="connsiteX32" fmla="*/ 1514475 w 2308225"/>
              <a:gd name="connsiteY32" fmla="*/ 450850 h 1327150"/>
              <a:gd name="connsiteX33" fmla="*/ 1558925 w 2308225"/>
              <a:gd name="connsiteY33" fmla="*/ 412750 h 1327150"/>
              <a:gd name="connsiteX34" fmla="*/ 1577975 w 2308225"/>
              <a:gd name="connsiteY34" fmla="*/ 400050 h 1327150"/>
              <a:gd name="connsiteX35" fmla="*/ 1609725 w 2308225"/>
              <a:gd name="connsiteY35" fmla="*/ 374650 h 1327150"/>
              <a:gd name="connsiteX36" fmla="*/ 1638300 w 2308225"/>
              <a:gd name="connsiteY36" fmla="*/ 352425 h 1327150"/>
              <a:gd name="connsiteX37" fmla="*/ 1654175 w 2308225"/>
              <a:gd name="connsiteY37" fmla="*/ 339725 h 1327150"/>
              <a:gd name="connsiteX38" fmla="*/ 1701800 w 2308225"/>
              <a:gd name="connsiteY38" fmla="*/ 292100 h 1327150"/>
              <a:gd name="connsiteX39" fmla="*/ 1733550 w 2308225"/>
              <a:gd name="connsiteY39" fmla="*/ 260350 h 1327150"/>
              <a:gd name="connsiteX40" fmla="*/ 1762125 w 2308225"/>
              <a:gd name="connsiteY40" fmla="*/ 238125 h 1327150"/>
              <a:gd name="connsiteX41" fmla="*/ 1778000 w 2308225"/>
              <a:gd name="connsiteY41" fmla="*/ 222250 h 1327150"/>
              <a:gd name="connsiteX42" fmla="*/ 1825625 w 2308225"/>
              <a:gd name="connsiteY42" fmla="*/ 184150 h 1327150"/>
              <a:gd name="connsiteX43" fmla="*/ 1838325 w 2308225"/>
              <a:gd name="connsiteY43" fmla="*/ 171450 h 1327150"/>
              <a:gd name="connsiteX44" fmla="*/ 1879600 w 2308225"/>
              <a:gd name="connsiteY44" fmla="*/ 142875 h 1327150"/>
              <a:gd name="connsiteX45" fmla="*/ 1895475 w 2308225"/>
              <a:gd name="connsiteY45" fmla="*/ 133350 h 1327150"/>
              <a:gd name="connsiteX46" fmla="*/ 1930400 w 2308225"/>
              <a:gd name="connsiteY46" fmla="*/ 114300 h 1327150"/>
              <a:gd name="connsiteX47" fmla="*/ 1965325 w 2308225"/>
              <a:gd name="connsiteY47" fmla="*/ 95250 h 1327150"/>
              <a:gd name="connsiteX48" fmla="*/ 1978025 w 2308225"/>
              <a:gd name="connsiteY48" fmla="*/ 85725 h 1327150"/>
              <a:gd name="connsiteX49" fmla="*/ 2003425 w 2308225"/>
              <a:gd name="connsiteY49" fmla="*/ 76200 h 1327150"/>
              <a:gd name="connsiteX50" fmla="*/ 2038350 w 2308225"/>
              <a:gd name="connsiteY50" fmla="*/ 63500 h 1327150"/>
              <a:gd name="connsiteX51" fmla="*/ 2047875 w 2308225"/>
              <a:gd name="connsiteY51" fmla="*/ 60325 h 1327150"/>
              <a:gd name="connsiteX52" fmla="*/ 2101850 w 2308225"/>
              <a:gd name="connsiteY52" fmla="*/ 50800 h 1327150"/>
              <a:gd name="connsiteX53" fmla="*/ 2117725 w 2308225"/>
              <a:gd name="connsiteY53" fmla="*/ 47625 h 1327150"/>
              <a:gd name="connsiteX54" fmla="*/ 2149475 w 2308225"/>
              <a:gd name="connsiteY54" fmla="*/ 38100 h 1327150"/>
              <a:gd name="connsiteX55" fmla="*/ 2168525 w 2308225"/>
              <a:gd name="connsiteY55" fmla="*/ 31750 h 1327150"/>
              <a:gd name="connsiteX56" fmla="*/ 2212975 w 2308225"/>
              <a:gd name="connsiteY56" fmla="*/ 22225 h 1327150"/>
              <a:gd name="connsiteX57" fmla="*/ 2222500 w 2308225"/>
              <a:gd name="connsiteY57" fmla="*/ 19050 h 1327150"/>
              <a:gd name="connsiteX58" fmla="*/ 2257425 w 2308225"/>
              <a:gd name="connsiteY58" fmla="*/ 15875 h 1327150"/>
              <a:gd name="connsiteX59" fmla="*/ 2292350 w 2308225"/>
              <a:gd name="connsiteY59" fmla="*/ 6350 h 1327150"/>
              <a:gd name="connsiteX60" fmla="*/ 2308225 w 2308225"/>
              <a:gd name="connsiteY6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66850 w 2308225"/>
              <a:gd name="connsiteY29" fmla="*/ 479425 h 1327150"/>
              <a:gd name="connsiteX30" fmla="*/ 1498600 w 2308225"/>
              <a:gd name="connsiteY30" fmla="*/ 460375 h 1327150"/>
              <a:gd name="connsiteX31" fmla="*/ 1514475 w 2308225"/>
              <a:gd name="connsiteY31" fmla="*/ 450850 h 1327150"/>
              <a:gd name="connsiteX32" fmla="*/ 1558925 w 2308225"/>
              <a:gd name="connsiteY32" fmla="*/ 412750 h 1327150"/>
              <a:gd name="connsiteX33" fmla="*/ 1577975 w 2308225"/>
              <a:gd name="connsiteY33" fmla="*/ 400050 h 1327150"/>
              <a:gd name="connsiteX34" fmla="*/ 1609725 w 2308225"/>
              <a:gd name="connsiteY34" fmla="*/ 374650 h 1327150"/>
              <a:gd name="connsiteX35" fmla="*/ 1638300 w 2308225"/>
              <a:gd name="connsiteY35" fmla="*/ 352425 h 1327150"/>
              <a:gd name="connsiteX36" fmla="*/ 1654175 w 2308225"/>
              <a:gd name="connsiteY36" fmla="*/ 339725 h 1327150"/>
              <a:gd name="connsiteX37" fmla="*/ 1701800 w 2308225"/>
              <a:gd name="connsiteY37" fmla="*/ 292100 h 1327150"/>
              <a:gd name="connsiteX38" fmla="*/ 1733550 w 2308225"/>
              <a:gd name="connsiteY38" fmla="*/ 260350 h 1327150"/>
              <a:gd name="connsiteX39" fmla="*/ 1762125 w 2308225"/>
              <a:gd name="connsiteY39" fmla="*/ 238125 h 1327150"/>
              <a:gd name="connsiteX40" fmla="*/ 1778000 w 2308225"/>
              <a:gd name="connsiteY40" fmla="*/ 222250 h 1327150"/>
              <a:gd name="connsiteX41" fmla="*/ 1825625 w 2308225"/>
              <a:gd name="connsiteY41" fmla="*/ 184150 h 1327150"/>
              <a:gd name="connsiteX42" fmla="*/ 1838325 w 2308225"/>
              <a:gd name="connsiteY42" fmla="*/ 171450 h 1327150"/>
              <a:gd name="connsiteX43" fmla="*/ 1879600 w 2308225"/>
              <a:gd name="connsiteY43" fmla="*/ 142875 h 1327150"/>
              <a:gd name="connsiteX44" fmla="*/ 1895475 w 2308225"/>
              <a:gd name="connsiteY44" fmla="*/ 133350 h 1327150"/>
              <a:gd name="connsiteX45" fmla="*/ 1930400 w 2308225"/>
              <a:gd name="connsiteY45" fmla="*/ 114300 h 1327150"/>
              <a:gd name="connsiteX46" fmla="*/ 1965325 w 2308225"/>
              <a:gd name="connsiteY46" fmla="*/ 95250 h 1327150"/>
              <a:gd name="connsiteX47" fmla="*/ 1978025 w 2308225"/>
              <a:gd name="connsiteY47" fmla="*/ 85725 h 1327150"/>
              <a:gd name="connsiteX48" fmla="*/ 2003425 w 2308225"/>
              <a:gd name="connsiteY48" fmla="*/ 76200 h 1327150"/>
              <a:gd name="connsiteX49" fmla="*/ 2038350 w 2308225"/>
              <a:gd name="connsiteY49" fmla="*/ 63500 h 1327150"/>
              <a:gd name="connsiteX50" fmla="*/ 2047875 w 2308225"/>
              <a:gd name="connsiteY50" fmla="*/ 60325 h 1327150"/>
              <a:gd name="connsiteX51" fmla="*/ 2101850 w 2308225"/>
              <a:gd name="connsiteY51" fmla="*/ 50800 h 1327150"/>
              <a:gd name="connsiteX52" fmla="*/ 2117725 w 2308225"/>
              <a:gd name="connsiteY52" fmla="*/ 47625 h 1327150"/>
              <a:gd name="connsiteX53" fmla="*/ 2149475 w 2308225"/>
              <a:gd name="connsiteY53" fmla="*/ 38100 h 1327150"/>
              <a:gd name="connsiteX54" fmla="*/ 2168525 w 2308225"/>
              <a:gd name="connsiteY54" fmla="*/ 31750 h 1327150"/>
              <a:gd name="connsiteX55" fmla="*/ 2212975 w 2308225"/>
              <a:gd name="connsiteY55" fmla="*/ 22225 h 1327150"/>
              <a:gd name="connsiteX56" fmla="*/ 2222500 w 2308225"/>
              <a:gd name="connsiteY56" fmla="*/ 19050 h 1327150"/>
              <a:gd name="connsiteX57" fmla="*/ 2257425 w 2308225"/>
              <a:gd name="connsiteY57" fmla="*/ 15875 h 1327150"/>
              <a:gd name="connsiteX58" fmla="*/ 2292350 w 2308225"/>
              <a:gd name="connsiteY58" fmla="*/ 6350 h 1327150"/>
              <a:gd name="connsiteX59" fmla="*/ 2308225 w 2308225"/>
              <a:gd name="connsiteY59"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58925 w 2308225"/>
              <a:gd name="connsiteY31" fmla="*/ 412750 h 1327150"/>
              <a:gd name="connsiteX32" fmla="*/ 1577975 w 2308225"/>
              <a:gd name="connsiteY32" fmla="*/ 400050 h 1327150"/>
              <a:gd name="connsiteX33" fmla="*/ 1609725 w 2308225"/>
              <a:gd name="connsiteY33" fmla="*/ 374650 h 1327150"/>
              <a:gd name="connsiteX34" fmla="*/ 1638300 w 2308225"/>
              <a:gd name="connsiteY34" fmla="*/ 352425 h 1327150"/>
              <a:gd name="connsiteX35" fmla="*/ 1654175 w 2308225"/>
              <a:gd name="connsiteY35" fmla="*/ 339725 h 1327150"/>
              <a:gd name="connsiteX36" fmla="*/ 1701800 w 2308225"/>
              <a:gd name="connsiteY36" fmla="*/ 292100 h 1327150"/>
              <a:gd name="connsiteX37" fmla="*/ 1733550 w 2308225"/>
              <a:gd name="connsiteY37" fmla="*/ 260350 h 1327150"/>
              <a:gd name="connsiteX38" fmla="*/ 1762125 w 2308225"/>
              <a:gd name="connsiteY38" fmla="*/ 238125 h 1327150"/>
              <a:gd name="connsiteX39" fmla="*/ 1778000 w 2308225"/>
              <a:gd name="connsiteY39" fmla="*/ 222250 h 1327150"/>
              <a:gd name="connsiteX40" fmla="*/ 1825625 w 2308225"/>
              <a:gd name="connsiteY40" fmla="*/ 184150 h 1327150"/>
              <a:gd name="connsiteX41" fmla="*/ 1838325 w 2308225"/>
              <a:gd name="connsiteY41" fmla="*/ 171450 h 1327150"/>
              <a:gd name="connsiteX42" fmla="*/ 1879600 w 2308225"/>
              <a:gd name="connsiteY42" fmla="*/ 142875 h 1327150"/>
              <a:gd name="connsiteX43" fmla="*/ 1895475 w 2308225"/>
              <a:gd name="connsiteY43" fmla="*/ 133350 h 1327150"/>
              <a:gd name="connsiteX44" fmla="*/ 1930400 w 2308225"/>
              <a:gd name="connsiteY44" fmla="*/ 114300 h 1327150"/>
              <a:gd name="connsiteX45" fmla="*/ 1965325 w 2308225"/>
              <a:gd name="connsiteY45" fmla="*/ 95250 h 1327150"/>
              <a:gd name="connsiteX46" fmla="*/ 1978025 w 2308225"/>
              <a:gd name="connsiteY46" fmla="*/ 85725 h 1327150"/>
              <a:gd name="connsiteX47" fmla="*/ 2003425 w 2308225"/>
              <a:gd name="connsiteY47" fmla="*/ 76200 h 1327150"/>
              <a:gd name="connsiteX48" fmla="*/ 2038350 w 2308225"/>
              <a:gd name="connsiteY48" fmla="*/ 63500 h 1327150"/>
              <a:gd name="connsiteX49" fmla="*/ 2047875 w 2308225"/>
              <a:gd name="connsiteY49" fmla="*/ 60325 h 1327150"/>
              <a:gd name="connsiteX50" fmla="*/ 2101850 w 2308225"/>
              <a:gd name="connsiteY50" fmla="*/ 50800 h 1327150"/>
              <a:gd name="connsiteX51" fmla="*/ 2117725 w 2308225"/>
              <a:gd name="connsiteY51" fmla="*/ 47625 h 1327150"/>
              <a:gd name="connsiteX52" fmla="*/ 2149475 w 2308225"/>
              <a:gd name="connsiteY52" fmla="*/ 38100 h 1327150"/>
              <a:gd name="connsiteX53" fmla="*/ 2168525 w 2308225"/>
              <a:gd name="connsiteY53" fmla="*/ 31750 h 1327150"/>
              <a:gd name="connsiteX54" fmla="*/ 2212975 w 2308225"/>
              <a:gd name="connsiteY54" fmla="*/ 22225 h 1327150"/>
              <a:gd name="connsiteX55" fmla="*/ 2222500 w 2308225"/>
              <a:gd name="connsiteY55" fmla="*/ 19050 h 1327150"/>
              <a:gd name="connsiteX56" fmla="*/ 2257425 w 2308225"/>
              <a:gd name="connsiteY56" fmla="*/ 15875 h 1327150"/>
              <a:gd name="connsiteX57" fmla="*/ 2292350 w 2308225"/>
              <a:gd name="connsiteY57" fmla="*/ 6350 h 1327150"/>
              <a:gd name="connsiteX58" fmla="*/ 2308225 w 2308225"/>
              <a:gd name="connsiteY58"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654175 w 2308225"/>
              <a:gd name="connsiteY34" fmla="*/ 339725 h 1327150"/>
              <a:gd name="connsiteX35" fmla="*/ 1701800 w 2308225"/>
              <a:gd name="connsiteY35" fmla="*/ 292100 h 1327150"/>
              <a:gd name="connsiteX36" fmla="*/ 1733550 w 2308225"/>
              <a:gd name="connsiteY36" fmla="*/ 260350 h 1327150"/>
              <a:gd name="connsiteX37" fmla="*/ 1762125 w 2308225"/>
              <a:gd name="connsiteY37" fmla="*/ 238125 h 1327150"/>
              <a:gd name="connsiteX38" fmla="*/ 1778000 w 2308225"/>
              <a:gd name="connsiteY38" fmla="*/ 222250 h 1327150"/>
              <a:gd name="connsiteX39" fmla="*/ 1825625 w 2308225"/>
              <a:gd name="connsiteY39" fmla="*/ 184150 h 1327150"/>
              <a:gd name="connsiteX40" fmla="*/ 1838325 w 2308225"/>
              <a:gd name="connsiteY40" fmla="*/ 171450 h 1327150"/>
              <a:gd name="connsiteX41" fmla="*/ 1879600 w 2308225"/>
              <a:gd name="connsiteY41" fmla="*/ 142875 h 1327150"/>
              <a:gd name="connsiteX42" fmla="*/ 1895475 w 2308225"/>
              <a:gd name="connsiteY42" fmla="*/ 133350 h 1327150"/>
              <a:gd name="connsiteX43" fmla="*/ 1930400 w 2308225"/>
              <a:gd name="connsiteY43" fmla="*/ 114300 h 1327150"/>
              <a:gd name="connsiteX44" fmla="*/ 1965325 w 2308225"/>
              <a:gd name="connsiteY44" fmla="*/ 95250 h 1327150"/>
              <a:gd name="connsiteX45" fmla="*/ 1978025 w 2308225"/>
              <a:gd name="connsiteY45" fmla="*/ 85725 h 1327150"/>
              <a:gd name="connsiteX46" fmla="*/ 2003425 w 2308225"/>
              <a:gd name="connsiteY46" fmla="*/ 76200 h 1327150"/>
              <a:gd name="connsiteX47" fmla="*/ 2038350 w 2308225"/>
              <a:gd name="connsiteY47" fmla="*/ 63500 h 1327150"/>
              <a:gd name="connsiteX48" fmla="*/ 2047875 w 2308225"/>
              <a:gd name="connsiteY48" fmla="*/ 60325 h 1327150"/>
              <a:gd name="connsiteX49" fmla="*/ 2101850 w 2308225"/>
              <a:gd name="connsiteY49" fmla="*/ 50800 h 1327150"/>
              <a:gd name="connsiteX50" fmla="*/ 2117725 w 2308225"/>
              <a:gd name="connsiteY50" fmla="*/ 47625 h 1327150"/>
              <a:gd name="connsiteX51" fmla="*/ 2149475 w 2308225"/>
              <a:gd name="connsiteY51" fmla="*/ 38100 h 1327150"/>
              <a:gd name="connsiteX52" fmla="*/ 2168525 w 2308225"/>
              <a:gd name="connsiteY52" fmla="*/ 31750 h 1327150"/>
              <a:gd name="connsiteX53" fmla="*/ 2212975 w 2308225"/>
              <a:gd name="connsiteY53" fmla="*/ 22225 h 1327150"/>
              <a:gd name="connsiteX54" fmla="*/ 2222500 w 2308225"/>
              <a:gd name="connsiteY54" fmla="*/ 19050 h 1327150"/>
              <a:gd name="connsiteX55" fmla="*/ 2257425 w 2308225"/>
              <a:gd name="connsiteY55" fmla="*/ 15875 h 1327150"/>
              <a:gd name="connsiteX56" fmla="*/ 2292350 w 2308225"/>
              <a:gd name="connsiteY56" fmla="*/ 6350 h 1327150"/>
              <a:gd name="connsiteX57" fmla="*/ 2308225 w 2308225"/>
              <a:gd name="connsiteY57"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09725 w 2308225"/>
              <a:gd name="connsiteY32" fmla="*/ 374650 h 1327150"/>
              <a:gd name="connsiteX33" fmla="*/ 1638300 w 2308225"/>
              <a:gd name="connsiteY33" fmla="*/ 352425 h 1327150"/>
              <a:gd name="connsiteX34" fmla="*/ 1701800 w 2308225"/>
              <a:gd name="connsiteY34" fmla="*/ 292100 h 1327150"/>
              <a:gd name="connsiteX35" fmla="*/ 1733550 w 2308225"/>
              <a:gd name="connsiteY35" fmla="*/ 260350 h 1327150"/>
              <a:gd name="connsiteX36" fmla="*/ 1762125 w 2308225"/>
              <a:gd name="connsiteY36" fmla="*/ 238125 h 1327150"/>
              <a:gd name="connsiteX37" fmla="*/ 1778000 w 2308225"/>
              <a:gd name="connsiteY37" fmla="*/ 222250 h 1327150"/>
              <a:gd name="connsiteX38" fmla="*/ 1825625 w 2308225"/>
              <a:gd name="connsiteY38" fmla="*/ 184150 h 1327150"/>
              <a:gd name="connsiteX39" fmla="*/ 1838325 w 2308225"/>
              <a:gd name="connsiteY39" fmla="*/ 171450 h 1327150"/>
              <a:gd name="connsiteX40" fmla="*/ 1879600 w 2308225"/>
              <a:gd name="connsiteY40" fmla="*/ 142875 h 1327150"/>
              <a:gd name="connsiteX41" fmla="*/ 1895475 w 2308225"/>
              <a:gd name="connsiteY41" fmla="*/ 133350 h 1327150"/>
              <a:gd name="connsiteX42" fmla="*/ 1930400 w 2308225"/>
              <a:gd name="connsiteY42" fmla="*/ 114300 h 1327150"/>
              <a:gd name="connsiteX43" fmla="*/ 1965325 w 2308225"/>
              <a:gd name="connsiteY43" fmla="*/ 95250 h 1327150"/>
              <a:gd name="connsiteX44" fmla="*/ 1978025 w 2308225"/>
              <a:gd name="connsiteY44" fmla="*/ 85725 h 1327150"/>
              <a:gd name="connsiteX45" fmla="*/ 2003425 w 2308225"/>
              <a:gd name="connsiteY45" fmla="*/ 76200 h 1327150"/>
              <a:gd name="connsiteX46" fmla="*/ 2038350 w 2308225"/>
              <a:gd name="connsiteY46" fmla="*/ 63500 h 1327150"/>
              <a:gd name="connsiteX47" fmla="*/ 2047875 w 2308225"/>
              <a:gd name="connsiteY47" fmla="*/ 60325 h 1327150"/>
              <a:gd name="connsiteX48" fmla="*/ 2101850 w 2308225"/>
              <a:gd name="connsiteY48" fmla="*/ 50800 h 1327150"/>
              <a:gd name="connsiteX49" fmla="*/ 2117725 w 2308225"/>
              <a:gd name="connsiteY49" fmla="*/ 47625 h 1327150"/>
              <a:gd name="connsiteX50" fmla="*/ 2149475 w 2308225"/>
              <a:gd name="connsiteY50" fmla="*/ 38100 h 1327150"/>
              <a:gd name="connsiteX51" fmla="*/ 2168525 w 2308225"/>
              <a:gd name="connsiteY51" fmla="*/ 31750 h 1327150"/>
              <a:gd name="connsiteX52" fmla="*/ 2212975 w 2308225"/>
              <a:gd name="connsiteY52" fmla="*/ 22225 h 1327150"/>
              <a:gd name="connsiteX53" fmla="*/ 2222500 w 2308225"/>
              <a:gd name="connsiteY53" fmla="*/ 19050 h 1327150"/>
              <a:gd name="connsiteX54" fmla="*/ 2257425 w 2308225"/>
              <a:gd name="connsiteY54" fmla="*/ 15875 h 1327150"/>
              <a:gd name="connsiteX55" fmla="*/ 2292350 w 2308225"/>
              <a:gd name="connsiteY55" fmla="*/ 6350 h 1327150"/>
              <a:gd name="connsiteX56" fmla="*/ 2308225 w 2308225"/>
              <a:gd name="connsiteY56"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38325 w 2308225"/>
              <a:gd name="connsiteY38" fmla="*/ 171450 h 1327150"/>
              <a:gd name="connsiteX39" fmla="*/ 1879600 w 2308225"/>
              <a:gd name="connsiteY39" fmla="*/ 142875 h 1327150"/>
              <a:gd name="connsiteX40" fmla="*/ 1895475 w 2308225"/>
              <a:gd name="connsiteY40" fmla="*/ 133350 h 1327150"/>
              <a:gd name="connsiteX41" fmla="*/ 1930400 w 2308225"/>
              <a:gd name="connsiteY41" fmla="*/ 114300 h 1327150"/>
              <a:gd name="connsiteX42" fmla="*/ 1965325 w 2308225"/>
              <a:gd name="connsiteY42" fmla="*/ 95250 h 1327150"/>
              <a:gd name="connsiteX43" fmla="*/ 1978025 w 2308225"/>
              <a:gd name="connsiteY43" fmla="*/ 85725 h 1327150"/>
              <a:gd name="connsiteX44" fmla="*/ 2003425 w 2308225"/>
              <a:gd name="connsiteY44" fmla="*/ 76200 h 1327150"/>
              <a:gd name="connsiteX45" fmla="*/ 2038350 w 2308225"/>
              <a:gd name="connsiteY45" fmla="*/ 63500 h 1327150"/>
              <a:gd name="connsiteX46" fmla="*/ 2047875 w 2308225"/>
              <a:gd name="connsiteY46" fmla="*/ 60325 h 1327150"/>
              <a:gd name="connsiteX47" fmla="*/ 2101850 w 2308225"/>
              <a:gd name="connsiteY47" fmla="*/ 50800 h 1327150"/>
              <a:gd name="connsiteX48" fmla="*/ 2117725 w 2308225"/>
              <a:gd name="connsiteY48" fmla="*/ 47625 h 1327150"/>
              <a:gd name="connsiteX49" fmla="*/ 2149475 w 2308225"/>
              <a:gd name="connsiteY49" fmla="*/ 38100 h 1327150"/>
              <a:gd name="connsiteX50" fmla="*/ 2168525 w 2308225"/>
              <a:gd name="connsiteY50" fmla="*/ 31750 h 1327150"/>
              <a:gd name="connsiteX51" fmla="*/ 2212975 w 2308225"/>
              <a:gd name="connsiteY51" fmla="*/ 22225 h 1327150"/>
              <a:gd name="connsiteX52" fmla="*/ 2222500 w 2308225"/>
              <a:gd name="connsiteY52" fmla="*/ 19050 h 1327150"/>
              <a:gd name="connsiteX53" fmla="*/ 2257425 w 2308225"/>
              <a:gd name="connsiteY53" fmla="*/ 15875 h 1327150"/>
              <a:gd name="connsiteX54" fmla="*/ 2292350 w 2308225"/>
              <a:gd name="connsiteY54" fmla="*/ 6350 h 1327150"/>
              <a:gd name="connsiteX55" fmla="*/ 2308225 w 2308225"/>
              <a:gd name="connsiteY55"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895475 w 2308225"/>
              <a:gd name="connsiteY39" fmla="*/ 133350 h 1327150"/>
              <a:gd name="connsiteX40" fmla="*/ 1930400 w 2308225"/>
              <a:gd name="connsiteY40" fmla="*/ 114300 h 1327150"/>
              <a:gd name="connsiteX41" fmla="*/ 1965325 w 2308225"/>
              <a:gd name="connsiteY41" fmla="*/ 95250 h 1327150"/>
              <a:gd name="connsiteX42" fmla="*/ 1978025 w 2308225"/>
              <a:gd name="connsiteY42" fmla="*/ 85725 h 1327150"/>
              <a:gd name="connsiteX43" fmla="*/ 2003425 w 2308225"/>
              <a:gd name="connsiteY43" fmla="*/ 76200 h 1327150"/>
              <a:gd name="connsiteX44" fmla="*/ 2038350 w 2308225"/>
              <a:gd name="connsiteY44" fmla="*/ 63500 h 1327150"/>
              <a:gd name="connsiteX45" fmla="*/ 2047875 w 2308225"/>
              <a:gd name="connsiteY45" fmla="*/ 60325 h 1327150"/>
              <a:gd name="connsiteX46" fmla="*/ 2101850 w 2308225"/>
              <a:gd name="connsiteY46" fmla="*/ 50800 h 1327150"/>
              <a:gd name="connsiteX47" fmla="*/ 2117725 w 2308225"/>
              <a:gd name="connsiteY47" fmla="*/ 47625 h 1327150"/>
              <a:gd name="connsiteX48" fmla="*/ 2149475 w 2308225"/>
              <a:gd name="connsiteY48" fmla="*/ 38100 h 1327150"/>
              <a:gd name="connsiteX49" fmla="*/ 2168525 w 2308225"/>
              <a:gd name="connsiteY49" fmla="*/ 31750 h 1327150"/>
              <a:gd name="connsiteX50" fmla="*/ 2212975 w 2308225"/>
              <a:gd name="connsiteY50" fmla="*/ 22225 h 1327150"/>
              <a:gd name="connsiteX51" fmla="*/ 2222500 w 2308225"/>
              <a:gd name="connsiteY51" fmla="*/ 19050 h 1327150"/>
              <a:gd name="connsiteX52" fmla="*/ 2257425 w 2308225"/>
              <a:gd name="connsiteY52" fmla="*/ 15875 h 1327150"/>
              <a:gd name="connsiteX53" fmla="*/ 2292350 w 2308225"/>
              <a:gd name="connsiteY53" fmla="*/ 6350 h 1327150"/>
              <a:gd name="connsiteX54" fmla="*/ 2308225 w 2308225"/>
              <a:gd name="connsiteY54"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03425 w 2308225"/>
              <a:gd name="connsiteY42" fmla="*/ 76200 h 1327150"/>
              <a:gd name="connsiteX43" fmla="*/ 2038350 w 2308225"/>
              <a:gd name="connsiteY43" fmla="*/ 63500 h 1327150"/>
              <a:gd name="connsiteX44" fmla="*/ 2047875 w 2308225"/>
              <a:gd name="connsiteY44" fmla="*/ 60325 h 1327150"/>
              <a:gd name="connsiteX45" fmla="*/ 2101850 w 2308225"/>
              <a:gd name="connsiteY45" fmla="*/ 50800 h 1327150"/>
              <a:gd name="connsiteX46" fmla="*/ 2117725 w 2308225"/>
              <a:gd name="connsiteY46" fmla="*/ 47625 h 1327150"/>
              <a:gd name="connsiteX47" fmla="*/ 2149475 w 2308225"/>
              <a:gd name="connsiteY47" fmla="*/ 38100 h 1327150"/>
              <a:gd name="connsiteX48" fmla="*/ 2168525 w 2308225"/>
              <a:gd name="connsiteY48" fmla="*/ 31750 h 1327150"/>
              <a:gd name="connsiteX49" fmla="*/ 2212975 w 2308225"/>
              <a:gd name="connsiteY49" fmla="*/ 22225 h 1327150"/>
              <a:gd name="connsiteX50" fmla="*/ 2222500 w 2308225"/>
              <a:gd name="connsiteY50" fmla="*/ 19050 h 1327150"/>
              <a:gd name="connsiteX51" fmla="*/ 2257425 w 2308225"/>
              <a:gd name="connsiteY51" fmla="*/ 15875 h 1327150"/>
              <a:gd name="connsiteX52" fmla="*/ 2292350 w 2308225"/>
              <a:gd name="connsiteY52" fmla="*/ 6350 h 1327150"/>
              <a:gd name="connsiteX53" fmla="*/ 2308225 w 2308225"/>
              <a:gd name="connsiteY53"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17725 w 2308225"/>
              <a:gd name="connsiteY45" fmla="*/ 47625 h 1327150"/>
              <a:gd name="connsiteX46" fmla="*/ 2149475 w 2308225"/>
              <a:gd name="connsiteY46" fmla="*/ 38100 h 1327150"/>
              <a:gd name="connsiteX47" fmla="*/ 2168525 w 2308225"/>
              <a:gd name="connsiteY47" fmla="*/ 31750 h 1327150"/>
              <a:gd name="connsiteX48" fmla="*/ 2212975 w 2308225"/>
              <a:gd name="connsiteY48" fmla="*/ 22225 h 1327150"/>
              <a:gd name="connsiteX49" fmla="*/ 2222500 w 2308225"/>
              <a:gd name="connsiteY49" fmla="*/ 19050 h 1327150"/>
              <a:gd name="connsiteX50" fmla="*/ 2257425 w 2308225"/>
              <a:gd name="connsiteY50" fmla="*/ 15875 h 1327150"/>
              <a:gd name="connsiteX51" fmla="*/ 2292350 w 2308225"/>
              <a:gd name="connsiteY51" fmla="*/ 6350 h 1327150"/>
              <a:gd name="connsiteX52" fmla="*/ 2308225 w 2308225"/>
              <a:gd name="connsiteY52"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047875 w 2308225"/>
              <a:gd name="connsiteY43" fmla="*/ 60325 h 1327150"/>
              <a:gd name="connsiteX44" fmla="*/ 2101850 w 2308225"/>
              <a:gd name="connsiteY44" fmla="*/ 50800 h 1327150"/>
              <a:gd name="connsiteX45" fmla="*/ 2149475 w 2308225"/>
              <a:gd name="connsiteY45" fmla="*/ 38100 h 1327150"/>
              <a:gd name="connsiteX46" fmla="*/ 2168525 w 2308225"/>
              <a:gd name="connsiteY46" fmla="*/ 31750 h 1327150"/>
              <a:gd name="connsiteX47" fmla="*/ 2212975 w 2308225"/>
              <a:gd name="connsiteY47" fmla="*/ 22225 h 1327150"/>
              <a:gd name="connsiteX48" fmla="*/ 2222500 w 2308225"/>
              <a:gd name="connsiteY48" fmla="*/ 19050 h 1327150"/>
              <a:gd name="connsiteX49" fmla="*/ 2257425 w 2308225"/>
              <a:gd name="connsiteY49" fmla="*/ 15875 h 1327150"/>
              <a:gd name="connsiteX50" fmla="*/ 2292350 w 2308225"/>
              <a:gd name="connsiteY50" fmla="*/ 6350 h 1327150"/>
              <a:gd name="connsiteX51" fmla="*/ 2308225 w 2308225"/>
              <a:gd name="connsiteY51"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22500 w 2308225"/>
              <a:gd name="connsiteY47" fmla="*/ 19050 h 1327150"/>
              <a:gd name="connsiteX48" fmla="*/ 2257425 w 2308225"/>
              <a:gd name="connsiteY48" fmla="*/ 15875 h 1327150"/>
              <a:gd name="connsiteX49" fmla="*/ 2292350 w 2308225"/>
              <a:gd name="connsiteY49" fmla="*/ 6350 h 1327150"/>
              <a:gd name="connsiteX50" fmla="*/ 2308225 w 2308225"/>
              <a:gd name="connsiteY50" fmla="*/ 0 h 1327150"/>
              <a:gd name="connsiteX0" fmla="*/ 0 w 2308225"/>
              <a:gd name="connsiteY0" fmla="*/ 1327150 h 1327150"/>
              <a:gd name="connsiteX1" fmla="*/ 50800 w 2308225"/>
              <a:gd name="connsiteY1" fmla="*/ 1285875 h 1327150"/>
              <a:gd name="connsiteX2" fmla="*/ 69850 w 2308225"/>
              <a:gd name="connsiteY2" fmla="*/ 1263650 h 1327150"/>
              <a:gd name="connsiteX3" fmla="*/ 120650 w 2308225"/>
              <a:gd name="connsiteY3" fmla="*/ 1219200 h 1327150"/>
              <a:gd name="connsiteX4" fmla="*/ 174625 w 2308225"/>
              <a:gd name="connsiteY4" fmla="*/ 1168400 h 1327150"/>
              <a:gd name="connsiteX5" fmla="*/ 212725 w 2308225"/>
              <a:gd name="connsiteY5" fmla="*/ 1130300 h 1327150"/>
              <a:gd name="connsiteX6" fmla="*/ 257175 w 2308225"/>
              <a:gd name="connsiteY6" fmla="*/ 1095375 h 1327150"/>
              <a:gd name="connsiteX7" fmla="*/ 314325 w 2308225"/>
              <a:gd name="connsiteY7" fmla="*/ 1066800 h 1327150"/>
              <a:gd name="connsiteX8" fmla="*/ 346075 w 2308225"/>
              <a:gd name="connsiteY8" fmla="*/ 1050925 h 1327150"/>
              <a:gd name="connsiteX9" fmla="*/ 393700 w 2308225"/>
              <a:gd name="connsiteY9" fmla="*/ 1025525 h 1327150"/>
              <a:gd name="connsiteX10" fmla="*/ 431800 w 2308225"/>
              <a:gd name="connsiteY10" fmla="*/ 1012825 h 1327150"/>
              <a:gd name="connsiteX11" fmla="*/ 495300 w 2308225"/>
              <a:gd name="connsiteY11" fmla="*/ 990600 h 1327150"/>
              <a:gd name="connsiteX12" fmla="*/ 565150 w 2308225"/>
              <a:gd name="connsiteY12" fmla="*/ 965200 h 1327150"/>
              <a:gd name="connsiteX13" fmla="*/ 609600 w 2308225"/>
              <a:gd name="connsiteY13" fmla="*/ 952500 h 1327150"/>
              <a:gd name="connsiteX14" fmla="*/ 650875 w 2308225"/>
              <a:gd name="connsiteY14" fmla="*/ 942975 h 1327150"/>
              <a:gd name="connsiteX15" fmla="*/ 717550 w 2308225"/>
              <a:gd name="connsiteY15" fmla="*/ 923925 h 1327150"/>
              <a:gd name="connsiteX16" fmla="*/ 771525 w 2308225"/>
              <a:gd name="connsiteY16" fmla="*/ 898525 h 1327150"/>
              <a:gd name="connsiteX17" fmla="*/ 819150 w 2308225"/>
              <a:gd name="connsiteY17" fmla="*/ 876300 h 1327150"/>
              <a:gd name="connsiteX18" fmla="*/ 869950 w 2308225"/>
              <a:gd name="connsiteY18" fmla="*/ 854075 h 1327150"/>
              <a:gd name="connsiteX19" fmla="*/ 917575 w 2308225"/>
              <a:gd name="connsiteY19" fmla="*/ 828675 h 1327150"/>
              <a:gd name="connsiteX20" fmla="*/ 962025 w 2308225"/>
              <a:gd name="connsiteY20" fmla="*/ 803275 h 1327150"/>
              <a:gd name="connsiteX21" fmla="*/ 1038225 w 2308225"/>
              <a:gd name="connsiteY21" fmla="*/ 771525 h 1327150"/>
              <a:gd name="connsiteX22" fmla="*/ 1089025 w 2308225"/>
              <a:gd name="connsiteY22" fmla="*/ 752475 h 1327150"/>
              <a:gd name="connsiteX23" fmla="*/ 1155700 w 2308225"/>
              <a:gd name="connsiteY23" fmla="*/ 717550 h 1327150"/>
              <a:gd name="connsiteX24" fmla="*/ 1216025 w 2308225"/>
              <a:gd name="connsiteY24" fmla="*/ 679450 h 1327150"/>
              <a:gd name="connsiteX25" fmla="*/ 1320800 w 2308225"/>
              <a:gd name="connsiteY25" fmla="*/ 606425 h 1327150"/>
              <a:gd name="connsiteX26" fmla="*/ 1358900 w 2308225"/>
              <a:gd name="connsiteY26" fmla="*/ 577850 h 1327150"/>
              <a:gd name="connsiteX27" fmla="*/ 1419225 w 2308225"/>
              <a:gd name="connsiteY27" fmla="*/ 527050 h 1327150"/>
              <a:gd name="connsiteX28" fmla="*/ 1457325 w 2308225"/>
              <a:gd name="connsiteY28" fmla="*/ 492125 h 1327150"/>
              <a:gd name="connsiteX29" fmla="*/ 1498600 w 2308225"/>
              <a:gd name="connsiteY29" fmla="*/ 460375 h 1327150"/>
              <a:gd name="connsiteX30" fmla="*/ 1514475 w 2308225"/>
              <a:gd name="connsiteY30" fmla="*/ 450850 h 1327150"/>
              <a:gd name="connsiteX31" fmla="*/ 1577975 w 2308225"/>
              <a:gd name="connsiteY31" fmla="*/ 400050 h 1327150"/>
              <a:gd name="connsiteX32" fmla="*/ 1638300 w 2308225"/>
              <a:gd name="connsiteY32" fmla="*/ 352425 h 1327150"/>
              <a:gd name="connsiteX33" fmla="*/ 1701800 w 2308225"/>
              <a:gd name="connsiteY33" fmla="*/ 292100 h 1327150"/>
              <a:gd name="connsiteX34" fmla="*/ 1733550 w 2308225"/>
              <a:gd name="connsiteY34" fmla="*/ 260350 h 1327150"/>
              <a:gd name="connsiteX35" fmla="*/ 1762125 w 2308225"/>
              <a:gd name="connsiteY35" fmla="*/ 238125 h 1327150"/>
              <a:gd name="connsiteX36" fmla="*/ 1778000 w 2308225"/>
              <a:gd name="connsiteY36" fmla="*/ 222250 h 1327150"/>
              <a:gd name="connsiteX37" fmla="*/ 1825625 w 2308225"/>
              <a:gd name="connsiteY37" fmla="*/ 184150 h 1327150"/>
              <a:gd name="connsiteX38" fmla="*/ 1879600 w 2308225"/>
              <a:gd name="connsiteY38" fmla="*/ 142875 h 1327150"/>
              <a:gd name="connsiteX39" fmla="*/ 1930400 w 2308225"/>
              <a:gd name="connsiteY39" fmla="*/ 114300 h 1327150"/>
              <a:gd name="connsiteX40" fmla="*/ 1965325 w 2308225"/>
              <a:gd name="connsiteY40" fmla="*/ 95250 h 1327150"/>
              <a:gd name="connsiteX41" fmla="*/ 1978025 w 2308225"/>
              <a:gd name="connsiteY41" fmla="*/ 85725 h 1327150"/>
              <a:gd name="connsiteX42" fmla="*/ 2038350 w 2308225"/>
              <a:gd name="connsiteY42" fmla="*/ 63500 h 1327150"/>
              <a:gd name="connsiteX43" fmla="*/ 2101850 w 2308225"/>
              <a:gd name="connsiteY43" fmla="*/ 50800 h 1327150"/>
              <a:gd name="connsiteX44" fmla="*/ 2149475 w 2308225"/>
              <a:gd name="connsiteY44" fmla="*/ 38100 h 1327150"/>
              <a:gd name="connsiteX45" fmla="*/ 2168525 w 2308225"/>
              <a:gd name="connsiteY45" fmla="*/ 31750 h 1327150"/>
              <a:gd name="connsiteX46" fmla="*/ 2212975 w 2308225"/>
              <a:gd name="connsiteY46" fmla="*/ 22225 h 1327150"/>
              <a:gd name="connsiteX47" fmla="*/ 2257425 w 2308225"/>
              <a:gd name="connsiteY47" fmla="*/ 15875 h 1327150"/>
              <a:gd name="connsiteX48" fmla="*/ 2292350 w 2308225"/>
              <a:gd name="connsiteY48" fmla="*/ 6350 h 1327150"/>
              <a:gd name="connsiteX49" fmla="*/ 2308225 w 2308225"/>
              <a:gd name="connsiteY49" fmla="*/ 0 h 132715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49475 w 2292350"/>
              <a:gd name="connsiteY44" fmla="*/ 31750 h 1320800"/>
              <a:gd name="connsiteX45" fmla="*/ 2168525 w 2292350"/>
              <a:gd name="connsiteY45" fmla="*/ 25400 h 1320800"/>
              <a:gd name="connsiteX46" fmla="*/ 2212975 w 2292350"/>
              <a:gd name="connsiteY46" fmla="*/ 15875 h 1320800"/>
              <a:gd name="connsiteX47" fmla="*/ 2257425 w 2292350"/>
              <a:gd name="connsiteY47" fmla="*/ 9525 h 1320800"/>
              <a:gd name="connsiteX48" fmla="*/ 2292350 w 2292350"/>
              <a:gd name="connsiteY48"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65325 w 2292350"/>
              <a:gd name="connsiteY40" fmla="*/ 88900 h 1320800"/>
              <a:gd name="connsiteX41" fmla="*/ 1978025 w 2292350"/>
              <a:gd name="connsiteY41" fmla="*/ 79375 h 1320800"/>
              <a:gd name="connsiteX42" fmla="*/ 2038350 w 2292350"/>
              <a:gd name="connsiteY42" fmla="*/ 57150 h 1320800"/>
              <a:gd name="connsiteX43" fmla="*/ 2101850 w 2292350"/>
              <a:gd name="connsiteY43" fmla="*/ 44450 h 1320800"/>
              <a:gd name="connsiteX44" fmla="*/ 2168525 w 2292350"/>
              <a:gd name="connsiteY44" fmla="*/ 25400 h 1320800"/>
              <a:gd name="connsiteX45" fmla="*/ 2212975 w 2292350"/>
              <a:gd name="connsiteY45" fmla="*/ 15875 h 1320800"/>
              <a:gd name="connsiteX46" fmla="*/ 2257425 w 2292350"/>
              <a:gd name="connsiteY46" fmla="*/ 9525 h 1320800"/>
              <a:gd name="connsiteX47" fmla="*/ 2292350 w 2292350"/>
              <a:gd name="connsiteY47"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62125 w 2292350"/>
              <a:gd name="connsiteY35" fmla="*/ 231775 h 1320800"/>
              <a:gd name="connsiteX36" fmla="*/ 1778000 w 2292350"/>
              <a:gd name="connsiteY36" fmla="*/ 215900 h 1320800"/>
              <a:gd name="connsiteX37" fmla="*/ 1825625 w 2292350"/>
              <a:gd name="connsiteY37" fmla="*/ 177800 h 1320800"/>
              <a:gd name="connsiteX38" fmla="*/ 1879600 w 2292350"/>
              <a:gd name="connsiteY38" fmla="*/ 136525 h 1320800"/>
              <a:gd name="connsiteX39" fmla="*/ 1930400 w 2292350"/>
              <a:gd name="connsiteY39" fmla="*/ 107950 h 1320800"/>
              <a:gd name="connsiteX40" fmla="*/ 1978025 w 2292350"/>
              <a:gd name="connsiteY40" fmla="*/ 79375 h 1320800"/>
              <a:gd name="connsiteX41" fmla="*/ 2038350 w 2292350"/>
              <a:gd name="connsiteY41" fmla="*/ 57150 h 1320800"/>
              <a:gd name="connsiteX42" fmla="*/ 2101850 w 2292350"/>
              <a:gd name="connsiteY42" fmla="*/ 44450 h 1320800"/>
              <a:gd name="connsiteX43" fmla="*/ 2168525 w 2292350"/>
              <a:gd name="connsiteY43" fmla="*/ 25400 h 1320800"/>
              <a:gd name="connsiteX44" fmla="*/ 2212975 w 2292350"/>
              <a:gd name="connsiteY44" fmla="*/ 15875 h 1320800"/>
              <a:gd name="connsiteX45" fmla="*/ 2257425 w 2292350"/>
              <a:gd name="connsiteY45" fmla="*/ 9525 h 1320800"/>
              <a:gd name="connsiteX46" fmla="*/ 2292350 w 2292350"/>
              <a:gd name="connsiteY46"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498600 w 2292350"/>
              <a:gd name="connsiteY29" fmla="*/ 454025 h 1320800"/>
              <a:gd name="connsiteX30" fmla="*/ 1514475 w 2292350"/>
              <a:gd name="connsiteY30" fmla="*/ 444500 h 1320800"/>
              <a:gd name="connsiteX31" fmla="*/ 1577975 w 2292350"/>
              <a:gd name="connsiteY31" fmla="*/ 393700 h 1320800"/>
              <a:gd name="connsiteX32" fmla="*/ 1638300 w 2292350"/>
              <a:gd name="connsiteY32" fmla="*/ 346075 h 1320800"/>
              <a:gd name="connsiteX33" fmla="*/ 1701800 w 2292350"/>
              <a:gd name="connsiteY33" fmla="*/ 285750 h 1320800"/>
              <a:gd name="connsiteX34" fmla="*/ 1733550 w 2292350"/>
              <a:gd name="connsiteY34" fmla="*/ 254000 h 1320800"/>
              <a:gd name="connsiteX35" fmla="*/ 1778000 w 2292350"/>
              <a:gd name="connsiteY35" fmla="*/ 215900 h 1320800"/>
              <a:gd name="connsiteX36" fmla="*/ 1825625 w 2292350"/>
              <a:gd name="connsiteY36" fmla="*/ 177800 h 1320800"/>
              <a:gd name="connsiteX37" fmla="*/ 1879600 w 2292350"/>
              <a:gd name="connsiteY37" fmla="*/ 136525 h 1320800"/>
              <a:gd name="connsiteX38" fmla="*/ 1930400 w 2292350"/>
              <a:gd name="connsiteY38" fmla="*/ 107950 h 1320800"/>
              <a:gd name="connsiteX39" fmla="*/ 1978025 w 2292350"/>
              <a:gd name="connsiteY39" fmla="*/ 79375 h 1320800"/>
              <a:gd name="connsiteX40" fmla="*/ 2038350 w 2292350"/>
              <a:gd name="connsiteY40" fmla="*/ 57150 h 1320800"/>
              <a:gd name="connsiteX41" fmla="*/ 2101850 w 2292350"/>
              <a:gd name="connsiteY41" fmla="*/ 44450 h 1320800"/>
              <a:gd name="connsiteX42" fmla="*/ 2168525 w 2292350"/>
              <a:gd name="connsiteY42" fmla="*/ 25400 h 1320800"/>
              <a:gd name="connsiteX43" fmla="*/ 2212975 w 2292350"/>
              <a:gd name="connsiteY43" fmla="*/ 15875 h 1320800"/>
              <a:gd name="connsiteX44" fmla="*/ 2257425 w 2292350"/>
              <a:gd name="connsiteY44" fmla="*/ 9525 h 1320800"/>
              <a:gd name="connsiteX45" fmla="*/ 2292350 w 2292350"/>
              <a:gd name="connsiteY45" fmla="*/ 0 h 1320800"/>
              <a:gd name="connsiteX0" fmla="*/ 0 w 2292350"/>
              <a:gd name="connsiteY0" fmla="*/ 1320800 h 1320800"/>
              <a:gd name="connsiteX1" fmla="*/ 50800 w 2292350"/>
              <a:gd name="connsiteY1" fmla="*/ 1279525 h 1320800"/>
              <a:gd name="connsiteX2" fmla="*/ 69850 w 2292350"/>
              <a:gd name="connsiteY2" fmla="*/ 1257300 h 1320800"/>
              <a:gd name="connsiteX3" fmla="*/ 120650 w 2292350"/>
              <a:gd name="connsiteY3" fmla="*/ 1212850 h 1320800"/>
              <a:gd name="connsiteX4" fmla="*/ 174625 w 2292350"/>
              <a:gd name="connsiteY4" fmla="*/ 1162050 h 1320800"/>
              <a:gd name="connsiteX5" fmla="*/ 212725 w 2292350"/>
              <a:gd name="connsiteY5" fmla="*/ 1123950 h 1320800"/>
              <a:gd name="connsiteX6" fmla="*/ 257175 w 2292350"/>
              <a:gd name="connsiteY6" fmla="*/ 1089025 h 1320800"/>
              <a:gd name="connsiteX7" fmla="*/ 314325 w 2292350"/>
              <a:gd name="connsiteY7" fmla="*/ 1060450 h 1320800"/>
              <a:gd name="connsiteX8" fmla="*/ 346075 w 2292350"/>
              <a:gd name="connsiteY8" fmla="*/ 1044575 h 1320800"/>
              <a:gd name="connsiteX9" fmla="*/ 393700 w 2292350"/>
              <a:gd name="connsiteY9" fmla="*/ 1019175 h 1320800"/>
              <a:gd name="connsiteX10" fmla="*/ 431800 w 2292350"/>
              <a:gd name="connsiteY10" fmla="*/ 1006475 h 1320800"/>
              <a:gd name="connsiteX11" fmla="*/ 495300 w 2292350"/>
              <a:gd name="connsiteY11" fmla="*/ 984250 h 1320800"/>
              <a:gd name="connsiteX12" fmla="*/ 565150 w 2292350"/>
              <a:gd name="connsiteY12" fmla="*/ 958850 h 1320800"/>
              <a:gd name="connsiteX13" fmla="*/ 609600 w 2292350"/>
              <a:gd name="connsiteY13" fmla="*/ 946150 h 1320800"/>
              <a:gd name="connsiteX14" fmla="*/ 650875 w 2292350"/>
              <a:gd name="connsiteY14" fmla="*/ 936625 h 1320800"/>
              <a:gd name="connsiteX15" fmla="*/ 717550 w 2292350"/>
              <a:gd name="connsiteY15" fmla="*/ 917575 h 1320800"/>
              <a:gd name="connsiteX16" fmla="*/ 771525 w 2292350"/>
              <a:gd name="connsiteY16" fmla="*/ 892175 h 1320800"/>
              <a:gd name="connsiteX17" fmla="*/ 819150 w 2292350"/>
              <a:gd name="connsiteY17" fmla="*/ 869950 h 1320800"/>
              <a:gd name="connsiteX18" fmla="*/ 869950 w 2292350"/>
              <a:gd name="connsiteY18" fmla="*/ 847725 h 1320800"/>
              <a:gd name="connsiteX19" fmla="*/ 917575 w 2292350"/>
              <a:gd name="connsiteY19" fmla="*/ 822325 h 1320800"/>
              <a:gd name="connsiteX20" fmla="*/ 962025 w 2292350"/>
              <a:gd name="connsiteY20" fmla="*/ 796925 h 1320800"/>
              <a:gd name="connsiteX21" fmla="*/ 1038225 w 2292350"/>
              <a:gd name="connsiteY21" fmla="*/ 765175 h 1320800"/>
              <a:gd name="connsiteX22" fmla="*/ 1089025 w 2292350"/>
              <a:gd name="connsiteY22" fmla="*/ 746125 h 1320800"/>
              <a:gd name="connsiteX23" fmla="*/ 1155700 w 2292350"/>
              <a:gd name="connsiteY23" fmla="*/ 711200 h 1320800"/>
              <a:gd name="connsiteX24" fmla="*/ 1216025 w 2292350"/>
              <a:gd name="connsiteY24" fmla="*/ 673100 h 1320800"/>
              <a:gd name="connsiteX25" fmla="*/ 1320800 w 2292350"/>
              <a:gd name="connsiteY25" fmla="*/ 600075 h 1320800"/>
              <a:gd name="connsiteX26" fmla="*/ 1358900 w 2292350"/>
              <a:gd name="connsiteY26" fmla="*/ 571500 h 1320800"/>
              <a:gd name="connsiteX27" fmla="*/ 1419225 w 2292350"/>
              <a:gd name="connsiteY27" fmla="*/ 520700 h 1320800"/>
              <a:gd name="connsiteX28" fmla="*/ 1457325 w 2292350"/>
              <a:gd name="connsiteY28" fmla="*/ 485775 h 1320800"/>
              <a:gd name="connsiteX29" fmla="*/ 1514475 w 2292350"/>
              <a:gd name="connsiteY29" fmla="*/ 444500 h 1320800"/>
              <a:gd name="connsiteX30" fmla="*/ 1577975 w 2292350"/>
              <a:gd name="connsiteY30" fmla="*/ 393700 h 1320800"/>
              <a:gd name="connsiteX31" fmla="*/ 1638300 w 2292350"/>
              <a:gd name="connsiteY31" fmla="*/ 346075 h 1320800"/>
              <a:gd name="connsiteX32" fmla="*/ 1701800 w 2292350"/>
              <a:gd name="connsiteY32" fmla="*/ 285750 h 1320800"/>
              <a:gd name="connsiteX33" fmla="*/ 1733550 w 2292350"/>
              <a:gd name="connsiteY33" fmla="*/ 254000 h 1320800"/>
              <a:gd name="connsiteX34" fmla="*/ 1778000 w 2292350"/>
              <a:gd name="connsiteY34" fmla="*/ 215900 h 1320800"/>
              <a:gd name="connsiteX35" fmla="*/ 1825625 w 2292350"/>
              <a:gd name="connsiteY35" fmla="*/ 177800 h 1320800"/>
              <a:gd name="connsiteX36" fmla="*/ 1879600 w 2292350"/>
              <a:gd name="connsiteY36" fmla="*/ 136525 h 1320800"/>
              <a:gd name="connsiteX37" fmla="*/ 1930400 w 2292350"/>
              <a:gd name="connsiteY37" fmla="*/ 107950 h 1320800"/>
              <a:gd name="connsiteX38" fmla="*/ 1978025 w 2292350"/>
              <a:gd name="connsiteY38" fmla="*/ 79375 h 1320800"/>
              <a:gd name="connsiteX39" fmla="*/ 2038350 w 2292350"/>
              <a:gd name="connsiteY39" fmla="*/ 57150 h 1320800"/>
              <a:gd name="connsiteX40" fmla="*/ 2101850 w 2292350"/>
              <a:gd name="connsiteY40" fmla="*/ 44450 h 1320800"/>
              <a:gd name="connsiteX41" fmla="*/ 2168525 w 2292350"/>
              <a:gd name="connsiteY41" fmla="*/ 25400 h 1320800"/>
              <a:gd name="connsiteX42" fmla="*/ 2212975 w 2292350"/>
              <a:gd name="connsiteY42" fmla="*/ 15875 h 1320800"/>
              <a:gd name="connsiteX43" fmla="*/ 2257425 w 2292350"/>
              <a:gd name="connsiteY43" fmla="*/ 9525 h 1320800"/>
              <a:gd name="connsiteX44" fmla="*/ 2292350 w 2292350"/>
              <a:gd name="connsiteY44" fmla="*/ 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92350" h="1320800">
                <a:moveTo>
                  <a:pt x="0" y="1320800"/>
                </a:moveTo>
                <a:cubicBezTo>
                  <a:pt x="10583" y="1312201"/>
                  <a:pt x="39158" y="1290108"/>
                  <a:pt x="50800" y="1279525"/>
                </a:cubicBezTo>
                <a:cubicBezTo>
                  <a:pt x="62442" y="1268942"/>
                  <a:pt x="58208" y="1268413"/>
                  <a:pt x="69850" y="1257300"/>
                </a:cubicBezTo>
                <a:cubicBezTo>
                  <a:pt x="79904" y="1247775"/>
                  <a:pt x="109008" y="1224492"/>
                  <a:pt x="120650" y="1212850"/>
                </a:cubicBezTo>
                <a:cubicBezTo>
                  <a:pt x="138112" y="1196975"/>
                  <a:pt x="159279" y="1176867"/>
                  <a:pt x="174625" y="1162050"/>
                </a:cubicBezTo>
                <a:cubicBezTo>
                  <a:pt x="189971" y="1147233"/>
                  <a:pt x="198967" y="1136121"/>
                  <a:pt x="212725" y="1123950"/>
                </a:cubicBezTo>
                <a:cubicBezTo>
                  <a:pt x="226483" y="1111779"/>
                  <a:pt x="240242" y="1099608"/>
                  <a:pt x="257175" y="1089025"/>
                </a:cubicBezTo>
                <a:cubicBezTo>
                  <a:pt x="274108" y="1078442"/>
                  <a:pt x="299508" y="1067858"/>
                  <a:pt x="314325" y="1060450"/>
                </a:cubicBezTo>
                <a:cubicBezTo>
                  <a:pt x="337006" y="1045329"/>
                  <a:pt x="325971" y="1049601"/>
                  <a:pt x="346075" y="1044575"/>
                </a:cubicBezTo>
                <a:cubicBezTo>
                  <a:pt x="359304" y="1037696"/>
                  <a:pt x="379412" y="1025525"/>
                  <a:pt x="393700" y="1019175"/>
                </a:cubicBezTo>
                <a:cubicBezTo>
                  <a:pt x="407988" y="1012825"/>
                  <a:pt x="414867" y="1012296"/>
                  <a:pt x="431800" y="1006475"/>
                </a:cubicBezTo>
                <a:lnTo>
                  <a:pt x="495300" y="984250"/>
                </a:lnTo>
                <a:cubicBezTo>
                  <a:pt x="517525" y="976313"/>
                  <a:pt x="546100" y="965200"/>
                  <a:pt x="565150" y="958850"/>
                </a:cubicBezTo>
                <a:cubicBezTo>
                  <a:pt x="584200" y="952500"/>
                  <a:pt x="595313" y="949854"/>
                  <a:pt x="609600" y="946150"/>
                </a:cubicBezTo>
                <a:cubicBezTo>
                  <a:pt x="623887" y="942446"/>
                  <a:pt x="632883" y="941388"/>
                  <a:pt x="650875" y="936625"/>
                </a:cubicBezTo>
                <a:cubicBezTo>
                  <a:pt x="668867" y="931863"/>
                  <a:pt x="697442" y="924983"/>
                  <a:pt x="717550" y="917575"/>
                </a:cubicBezTo>
                <a:cubicBezTo>
                  <a:pt x="737658" y="910167"/>
                  <a:pt x="754592" y="900112"/>
                  <a:pt x="771525" y="892175"/>
                </a:cubicBezTo>
                <a:lnTo>
                  <a:pt x="819150" y="869950"/>
                </a:lnTo>
                <a:cubicBezTo>
                  <a:pt x="835554" y="862542"/>
                  <a:pt x="853546" y="855663"/>
                  <a:pt x="869950" y="847725"/>
                </a:cubicBezTo>
                <a:cubicBezTo>
                  <a:pt x="886354" y="839788"/>
                  <a:pt x="902229" y="830792"/>
                  <a:pt x="917575" y="822325"/>
                </a:cubicBezTo>
                <a:cubicBezTo>
                  <a:pt x="932921" y="813858"/>
                  <a:pt x="941917" y="806450"/>
                  <a:pt x="962025" y="796925"/>
                </a:cubicBezTo>
                <a:cubicBezTo>
                  <a:pt x="982133" y="787400"/>
                  <a:pt x="1017058" y="773642"/>
                  <a:pt x="1038225" y="765175"/>
                </a:cubicBezTo>
                <a:cubicBezTo>
                  <a:pt x="1059392" y="756708"/>
                  <a:pt x="1069446" y="755121"/>
                  <a:pt x="1089025" y="746125"/>
                </a:cubicBezTo>
                <a:cubicBezTo>
                  <a:pt x="1108604" y="737129"/>
                  <a:pt x="1134533" y="723371"/>
                  <a:pt x="1155700" y="711200"/>
                </a:cubicBezTo>
                <a:cubicBezTo>
                  <a:pt x="1176867" y="699029"/>
                  <a:pt x="1188508" y="691621"/>
                  <a:pt x="1216025" y="673100"/>
                </a:cubicBezTo>
                <a:cubicBezTo>
                  <a:pt x="1243542" y="654579"/>
                  <a:pt x="1296988" y="617008"/>
                  <a:pt x="1320800" y="600075"/>
                </a:cubicBezTo>
                <a:cubicBezTo>
                  <a:pt x="1344613" y="583142"/>
                  <a:pt x="1342496" y="584729"/>
                  <a:pt x="1358900" y="571500"/>
                </a:cubicBezTo>
                <a:cubicBezTo>
                  <a:pt x="1375304" y="558271"/>
                  <a:pt x="1402821" y="534988"/>
                  <a:pt x="1419225" y="520700"/>
                </a:cubicBezTo>
                <a:cubicBezTo>
                  <a:pt x="1435629" y="506412"/>
                  <a:pt x="1441450" y="498475"/>
                  <a:pt x="1457325" y="485775"/>
                </a:cubicBezTo>
                <a:cubicBezTo>
                  <a:pt x="1473200" y="473075"/>
                  <a:pt x="1494367" y="459846"/>
                  <a:pt x="1514475" y="444500"/>
                </a:cubicBezTo>
                <a:cubicBezTo>
                  <a:pt x="1534583" y="429154"/>
                  <a:pt x="1562100" y="406400"/>
                  <a:pt x="1577975" y="393700"/>
                </a:cubicBezTo>
                <a:lnTo>
                  <a:pt x="1638300" y="346075"/>
                </a:lnTo>
                <a:cubicBezTo>
                  <a:pt x="1653646" y="332317"/>
                  <a:pt x="1685925" y="301096"/>
                  <a:pt x="1701800" y="285750"/>
                </a:cubicBezTo>
                <a:cubicBezTo>
                  <a:pt x="1717675" y="270404"/>
                  <a:pt x="1720850" y="265642"/>
                  <a:pt x="1733550" y="254000"/>
                </a:cubicBezTo>
                <a:cubicBezTo>
                  <a:pt x="1746250" y="242358"/>
                  <a:pt x="1762654" y="228600"/>
                  <a:pt x="1778000" y="215900"/>
                </a:cubicBezTo>
                <a:cubicBezTo>
                  <a:pt x="1793346" y="203200"/>
                  <a:pt x="1808692" y="191029"/>
                  <a:pt x="1825625" y="177800"/>
                </a:cubicBezTo>
                <a:cubicBezTo>
                  <a:pt x="1842558" y="164571"/>
                  <a:pt x="1862138" y="148167"/>
                  <a:pt x="1879600" y="136525"/>
                </a:cubicBezTo>
                <a:cubicBezTo>
                  <a:pt x="1897062" y="124883"/>
                  <a:pt x="1913996" y="117475"/>
                  <a:pt x="1930400" y="107950"/>
                </a:cubicBezTo>
                <a:cubicBezTo>
                  <a:pt x="1946804" y="98425"/>
                  <a:pt x="1960033" y="87842"/>
                  <a:pt x="1978025" y="79375"/>
                </a:cubicBezTo>
                <a:cubicBezTo>
                  <a:pt x="1996017" y="70908"/>
                  <a:pt x="2017713" y="62971"/>
                  <a:pt x="2038350" y="57150"/>
                </a:cubicBezTo>
                <a:cubicBezTo>
                  <a:pt x="2058987" y="51329"/>
                  <a:pt x="2080154" y="49742"/>
                  <a:pt x="2101850" y="44450"/>
                </a:cubicBezTo>
                <a:cubicBezTo>
                  <a:pt x="2123546" y="39158"/>
                  <a:pt x="2150004" y="30163"/>
                  <a:pt x="2168525" y="25400"/>
                </a:cubicBezTo>
                <a:cubicBezTo>
                  <a:pt x="2187046" y="20637"/>
                  <a:pt x="2198158" y="18521"/>
                  <a:pt x="2212975" y="15875"/>
                </a:cubicBezTo>
                <a:cubicBezTo>
                  <a:pt x="2227792" y="13229"/>
                  <a:pt x="2244196" y="12171"/>
                  <a:pt x="2257425" y="9525"/>
                </a:cubicBezTo>
                <a:cubicBezTo>
                  <a:pt x="2279864" y="5037"/>
                  <a:pt x="2268180" y="8057"/>
                  <a:pt x="2292350" y="0"/>
                </a:cubicBezTo>
              </a:path>
            </a:pathLst>
          </a:custGeom>
          <a:noFill/>
          <a:ln w="19050">
            <a:solidFill>
              <a:schemeClr val="bg1">
                <a:lumMod val="50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ZoneTexte 73"/>
          <p:cNvSpPr txBox="1"/>
          <p:nvPr/>
        </p:nvSpPr>
        <p:spPr>
          <a:xfrm>
            <a:off x="2475826" y="2748566"/>
            <a:ext cx="276038" cy="338554"/>
          </a:xfrm>
          <a:prstGeom prst="rect">
            <a:avLst/>
          </a:prstGeom>
          <a:noFill/>
        </p:spPr>
        <p:txBody>
          <a:bodyPr wrap="none" rtlCol="0">
            <a:spAutoFit/>
          </a:bodyPr>
          <a:lstStyle/>
          <a:p>
            <a:pPr algn="ctr"/>
            <a:r>
              <a:rPr lang="fr-FR" sz="1600" b="1" dirty="0" smtClean="0">
                <a:solidFill>
                  <a:srgbClr val="7F7F7F"/>
                </a:solidFill>
                <a:latin typeface="Segoe UI" panose="020B0502040204020203" pitchFamily="34" charset="0"/>
                <a:cs typeface="Segoe UI" panose="020B0502040204020203" pitchFamily="34" charset="0"/>
              </a:rPr>
              <a:t>?</a:t>
            </a:r>
            <a:endParaRPr lang="fr-FR" sz="1600" b="1" dirty="0">
              <a:solidFill>
                <a:srgbClr val="7F7F7F"/>
              </a:solidFill>
              <a:latin typeface="Segoe UI" panose="020B0502040204020203" pitchFamily="34" charset="0"/>
              <a:cs typeface="Segoe UI" panose="020B0502040204020203" pitchFamily="34" charset="0"/>
            </a:endParaRPr>
          </a:p>
        </p:txBody>
      </p:sp>
      <p:sp>
        <p:nvSpPr>
          <p:cNvPr id="2" name="Rectangle 1"/>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4917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(1)/(2) Efficacité et 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19" name="Rectangle 18"/>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37711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9384" t="8905" r="9347" b="13594"/>
          <a:stretch/>
        </p:blipFill>
        <p:spPr>
          <a:xfrm>
            <a:off x="9736619" y="4304898"/>
            <a:ext cx="1890967" cy="1510235"/>
          </a:xfrm>
          <a:prstGeom prst="rect">
            <a:avLst/>
          </a:prstGeom>
        </p:spPr>
      </p:pic>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(1)/(2) Efficacité et 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20" name="Image 19"/>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7"/>
            <a:stretch>
              <a:fillRect/>
            </a:stretch>
          </p:blipFill>
          <p:spPr>
            <a:xfrm>
              <a:off x="1397453" y="1480874"/>
              <a:ext cx="4824078" cy="2589562"/>
            </a:xfrm>
            <a:prstGeom prst="rect">
              <a:avLst/>
            </a:prstGeom>
          </p:spPr>
        </p:pic>
        <p:pic>
          <p:nvPicPr>
            <p:cNvPr id="23" name="Image 22"/>
            <p:cNvPicPr>
              <a:picLocks noChangeAspect="1"/>
            </p:cNvPicPr>
            <p:nvPr/>
          </p:nvPicPr>
          <p:blipFill>
            <a:blip r:embed="rId8"/>
            <a:stretch>
              <a:fillRect/>
            </a:stretch>
          </p:blipFill>
          <p:spPr>
            <a:xfrm>
              <a:off x="1688810" y="1851856"/>
              <a:ext cx="2579790" cy="1615627"/>
            </a:xfrm>
            <a:prstGeom prst="rect">
              <a:avLst/>
            </a:prstGeom>
          </p:spPr>
        </p:pic>
        <p:pic>
          <p:nvPicPr>
            <p:cNvPr id="24" name="Image 23"/>
            <p:cNvPicPr>
              <a:picLocks noChangeAspect="1"/>
            </p:cNvPicPr>
            <p:nvPr/>
          </p:nvPicPr>
          <p:blipFill>
            <a:blip r:embed="rId9"/>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19" name="Imag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24922" y="1498692"/>
            <a:ext cx="4456294" cy="2339998"/>
          </a:xfrm>
          <a:prstGeom prst="rect">
            <a:avLst/>
          </a:prstGeom>
        </p:spPr>
      </p:pic>
      <p:pic>
        <p:nvPicPr>
          <p:cNvPr id="28" name="Image 27"/>
          <p:cNvPicPr>
            <a:picLocks noChangeAspect="1"/>
          </p:cNvPicPr>
          <p:nvPr/>
        </p:nvPicPr>
        <p:blipFill>
          <a:blip r:embed="rId11"/>
          <a:stretch>
            <a:fillRect/>
          </a:stretch>
        </p:blipFill>
        <p:spPr>
          <a:xfrm>
            <a:off x="6419969" y="4008935"/>
            <a:ext cx="3211597" cy="2340000"/>
          </a:xfrm>
          <a:prstGeom prst="rect">
            <a:avLst/>
          </a:prstGeom>
        </p:spPr>
      </p:pic>
      <p:sp>
        <p:nvSpPr>
          <p:cNvPr id="3" name="Rectangle 2"/>
          <p:cNvSpPr/>
          <p:nvPr/>
        </p:nvSpPr>
        <p:spPr>
          <a:xfrm>
            <a:off x="7119938" y="430489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6" name="Rectangle 25"/>
          <p:cNvSpPr/>
          <p:nvPr/>
        </p:nvSpPr>
        <p:spPr>
          <a:xfrm>
            <a:off x="7119938" y="4686788"/>
            <a:ext cx="795337" cy="1051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0" name="Rectangle 29"/>
          <p:cNvSpPr/>
          <p:nvPr/>
        </p:nvSpPr>
        <p:spPr>
          <a:xfrm>
            <a:off x="7115159" y="5444923"/>
            <a:ext cx="795337" cy="956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2" name="Rectangle 31"/>
          <p:cNvSpPr/>
          <p:nvPr/>
        </p:nvSpPr>
        <p:spPr>
          <a:xfrm>
            <a:off x="7115160" y="4875722"/>
            <a:ext cx="795337" cy="1904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cxnSp>
        <p:nvCxnSpPr>
          <p:cNvPr id="8" name="Connecteur droit avec flèche 7"/>
          <p:cNvCxnSpPr>
            <a:endCxn id="2" idx="1"/>
          </p:cNvCxnSpPr>
          <p:nvPr/>
        </p:nvCxnSpPr>
        <p:spPr>
          <a:xfrm flipV="1">
            <a:off x="9081856" y="5060016"/>
            <a:ext cx="654763" cy="57730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32698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(1)/(2) Efficacité et Efficience de la méthode</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2439"/>
            <a:chOff x="986827" y="1480873"/>
            <a:chExt cx="5234704" cy="2712439"/>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1" name="Rectangle à coins arrondis 30"/>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paramètres optimaux pour labelliser un jeu de données en un minimum d’annotations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67530" y="1517074"/>
            <a:ext cx="3289950" cy="2553361"/>
          </a:xfrm>
          <a:prstGeom prst="rect">
            <a:avLst/>
          </a:prstGeom>
        </p:spPr>
      </p:pic>
      <p:sp>
        <p:nvSpPr>
          <p:cNvPr id="30" name="Rectangle à coins arrondis 29"/>
          <p:cNvSpPr/>
          <p:nvPr/>
        </p:nvSpPr>
        <p:spPr>
          <a:xfrm>
            <a:off x="7124786" y="4322365"/>
            <a:ext cx="4175439" cy="1999285"/>
          </a:xfrm>
          <a:prstGeom prst="wedgeRoundRectCallout">
            <a:avLst>
              <a:gd name="adj1" fmla="val -73657"/>
              <a:gd name="adj2" fmla="val 13046"/>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Prétraitements simples,</a:t>
            </a:r>
          </a:p>
          <a:p>
            <a:pPr algn="ctr"/>
            <a:r>
              <a:rPr lang="fr-FR" sz="2000" b="1" dirty="0" smtClean="0">
                <a:solidFill>
                  <a:srgbClr val="00B050"/>
                </a:solidFill>
                <a:latin typeface="Segoe UI" panose="020B0502040204020203" pitchFamily="34" charset="0"/>
                <a:cs typeface="Segoe UI" panose="020B0502040204020203" pitchFamily="34" charset="0"/>
              </a:rPr>
              <a:t>Vectorisation TF-IDF,</a:t>
            </a:r>
          </a:p>
          <a:p>
            <a:pPr algn="ctr"/>
            <a:r>
              <a:rPr lang="fr-FR" sz="2000" b="1" dirty="0" smtClean="0">
                <a:solidFill>
                  <a:srgbClr val="00B050"/>
                </a:solidFill>
                <a:latin typeface="Segoe UI" panose="020B0502040204020203" pitchFamily="34" charset="0"/>
                <a:cs typeface="Segoe UI" panose="020B0502040204020203" pitchFamily="34" charset="0"/>
              </a:rPr>
              <a:t>Clustering </a:t>
            </a:r>
            <a:r>
              <a:rPr lang="fr-FR" sz="2000" strike="sngStrike" dirty="0" smtClean="0">
                <a:solidFill>
                  <a:srgbClr val="00B050"/>
                </a:solidFill>
                <a:latin typeface="Segoe UI" panose="020B0502040204020203" pitchFamily="34" charset="0"/>
                <a:cs typeface="Segoe UI" panose="020B0502040204020203" pitchFamily="34" charset="0"/>
              </a:rPr>
              <a:t>Hiérarchique</a:t>
            </a:r>
            <a:r>
              <a:rPr lang="fr-FR" sz="2000" dirty="0" smtClean="0">
                <a:solidFill>
                  <a:srgbClr val="00B050"/>
                </a:solidFill>
                <a:latin typeface="Segoe UI" panose="020B0502040204020203" pitchFamily="34" charset="0"/>
                <a:cs typeface="Segoe UI" panose="020B0502040204020203" pitchFamily="34" charset="0"/>
              </a:rPr>
              <a:t> </a:t>
            </a:r>
            <a:r>
              <a:rPr lang="fr-FR" sz="2000" b="1" dirty="0" smtClean="0">
                <a:solidFill>
                  <a:srgbClr val="00B050"/>
                </a:solidFill>
                <a:latin typeface="Segoe UI" panose="020B0502040204020203" pitchFamily="34" charset="0"/>
                <a:cs typeface="Segoe UI" panose="020B0502040204020203" pitchFamily="34" charset="0"/>
              </a:rPr>
              <a:t>KMeans</a:t>
            </a:r>
          </a:p>
          <a:p>
            <a:pPr algn="ctr"/>
            <a:r>
              <a:rPr lang="fr-FR" sz="2000" b="1" dirty="0" smtClean="0">
                <a:solidFill>
                  <a:srgbClr val="00B050"/>
                </a:solidFill>
                <a:latin typeface="Segoe UI" panose="020B0502040204020203" pitchFamily="34" charset="0"/>
                <a:cs typeface="Segoe UI" panose="020B0502040204020203" pitchFamily="34" charset="0"/>
              </a:rPr>
              <a:t>Echantillonnage aux frontières,</a:t>
            </a:r>
          </a:p>
          <a:p>
            <a:pPr algn="ctr"/>
            <a:r>
              <a:rPr lang="fr-FR" sz="2000" b="1" dirty="0" smtClean="0">
                <a:solidFill>
                  <a:srgbClr val="00B050"/>
                </a:solidFill>
                <a:latin typeface="Segoe UI" panose="020B0502040204020203" pitchFamily="34" charset="0"/>
                <a:cs typeface="Segoe UI" panose="020B0502040204020203" pitchFamily="34" charset="0"/>
              </a:rPr>
              <a:t>Annotation « partielle »</a:t>
            </a:r>
            <a:endParaRPr lang="fr-FR" sz="2000" b="1" dirty="0">
              <a:solidFill>
                <a:srgbClr val="00B050"/>
              </a:solidFill>
              <a:latin typeface="Segoe UI" panose="020B0502040204020203" pitchFamily="34" charset="0"/>
              <a:cs typeface="Segoe UI" panose="020B0502040204020203" pitchFamily="34" charset="0"/>
            </a:endParaRPr>
          </a:p>
        </p:txBody>
      </p:sp>
      <p:sp>
        <p:nvSpPr>
          <p:cNvPr id="26" name="Rectangle 25"/>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65064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5" name="Rectangle 2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12568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7112" y="1473518"/>
            <a:ext cx="2206154" cy="1980000"/>
          </a:xfrm>
          <a:prstGeom prst="rect">
            <a:avLst/>
          </a:prstGeom>
        </p:spPr>
      </p:pic>
      <p:grpSp>
        <p:nvGrpSpPr>
          <p:cNvPr id="11" name="Groupe 10"/>
          <p:cNvGrpSpPr/>
          <p:nvPr/>
        </p:nvGrpSpPr>
        <p:grpSpPr>
          <a:xfrm>
            <a:off x="9720448" y="1747837"/>
            <a:ext cx="1231359" cy="1109663"/>
            <a:chOff x="9811553" y="1660624"/>
            <a:chExt cx="1231359" cy="1109663"/>
          </a:xfrm>
        </p:grpSpPr>
        <p:sp>
          <p:nvSpPr>
            <p:cNvPr id="32" name="Accolade fermante 31"/>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3" name="Rectangle 32"/>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1"/>
                  <a:stretch>
                    <a:fillRect l="-5674" r="-2837" b="-2198"/>
                  </a:stretch>
                </a:blipFill>
                <a:ln>
                  <a:noFill/>
                </a:ln>
              </p:spPr>
              <p:txBody>
                <a:bodyPr/>
                <a:lstStyle/>
                <a:p>
                  <a:r>
                    <a:rPr lang="fr-FR">
                      <a:noFill/>
                    </a:rPr>
                    <a:t> </a:t>
                  </a:r>
                </a:p>
              </p:txBody>
            </p:sp>
          </mc:Fallback>
        </mc:AlternateContent>
      </p:grpSp>
      <p:grpSp>
        <p:nvGrpSpPr>
          <p:cNvPr id="50" name="Groupe 49"/>
          <p:cNvGrpSpPr/>
          <p:nvPr/>
        </p:nvGrpSpPr>
        <p:grpSpPr>
          <a:xfrm>
            <a:off x="6755908" y="2469914"/>
            <a:ext cx="1278031" cy="495547"/>
            <a:chOff x="6633062" y="2676311"/>
            <a:chExt cx="1278031" cy="495547"/>
          </a:xfrm>
        </p:grpSpPr>
        <mc:AlternateContent xmlns:mc="http://schemas.openxmlformats.org/markup-compatibility/2006" xmlns:a14="http://schemas.microsoft.com/office/drawing/2010/main">
          <mc:Choice Requires="a14">
            <p:sp>
              <p:nvSpPr>
                <p:cNvPr id="51" name="Rectangle 50"/>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51" name="Rectangle 50"/>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2"/>
                  <a:stretch>
                    <a:fillRect t="-9877" b="-23457"/>
                  </a:stretch>
                </a:blipFill>
                <a:ln>
                  <a:noFill/>
                </a:ln>
              </p:spPr>
              <p:txBody>
                <a:bodyPr/>
                <a:lstStyle/>
                <a:p>
                  <a:r>
                    <a:rPr lang="fr-FR">
                      <a:noFill/>
                    </a:rPr>
                    <a:t> </a:t>
                  </a:r>
                </a:p>
              </p:txBody>
            </p:sp>
          </mc:Fallback>
        </mc:AlternateContent>
        <p:sp>
          <p:nvSpPr>
            <p:cNvPr id="52" name="Accolade fermante 51"/>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grpSp>
        <p:nvGrpSpPr>
          <p:cNvPr id="53" name="Groupe 52"/>
          <p:cNvGrpSpPr/>
          <p:nvPr/>
        </p:nvGrpSpPr>
        <p:grpSpPr>
          <a:xfrm>
            <a:off x="6320456" y="3376774"/>
            <a:ext cx="5651486" cy="572291"/>
            <a:chOff x="6214699" y="3830038"/>
            <a:chExt cx="5651486" cy="572291"/>
          </a:xfrm>
        </p:grpSpPr>
        <p:sp>
          <p:nvSpPr>
            <p:cNvPr id="54" name="Accolade fermante 53"/>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55" name="Rectangle 54"/>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3"/>
                  <a:stretch>
                    <a:fillRect b="-6383"/>
                  </a:stretch>
                </a:blipFill>
                <a:ln>
                  <a:noFill/>
                </a:ln>
              </p:spPr>
              <p:txBody>
                <a:bodyPr/>
                <a:lstStyle/>
                <a:p>
                  <a:r>
                    <a:rPr lang="fr-FR">
                      <a:noFill/>
                    </a:rPr>
                    <a:t> </a:t>
                  </a:r>
                </a:p>
              </p:txBody>
            </p:sp>
          </mc:Fallback>
        </mc:AlternateContent>
      </p:grpSp>
      <p:pic>
        <p:nvPicPr>
          <p:cNvPr id="31" name="Picture 2" descr="Google - Noto Color Emoji 15.0 (Animated)"/>
          <p:cNvPicPr>
            <a:picLocks noChangeAspect="1" noChangeArrowheads="1" noCrop="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51807" y="2302668"/>
            <a:ext cx="447468" cy="44746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60243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69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9" name="Imag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7112" y="1473518"/>
            <a:ext cx="2206154" cy="1980000"/>
          </a:xfrm>
          <a:prstGeom prst="rect">
            <a:avLst/>
          </a:prstGeom>
        </p:spPr>
      </p:pic>
      <p:grpSp>
        <p:nvGrpSpPr>
          <p:cNvPr id="11" name="Groupe 10"/>
          <p:cNvGrpSpPr/>
          <p:nvPr/>
        </p:nvGrpSpPr>
        <p:grpSpPr>
          <a:xfrm>
            <a:off x="9720448" y="1747837"/>
            <a:ext cx="1231359" cy="1109663"/>
            <a:chOff x="9811553" y="1660624"/>
            <a:chExt cx="1231359" cy="1109663"/>
          </a:xfrm>
        </p:grpSpPr>
        <p:sp>
          <p:nvSpPr>
            <p:cNvPr id="32" name="Accolade fermante 31"/>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3" name="Rectangle 32"/>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33" name="Rectangle 32"/>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1"/>
                  <a:stretch>
                    <a:fillRect l="-5674" r="-2837" b="-2198"/>
                  </a:stretch>
                </a:blipFill>
                <a:ln>
                  <a:noFill/>
                </a:ln>
              </p:spPr>
              <p:txBody>
                <a:bodyPr/>
                <a:lstStyle/>
                <a:p>
                  <a:r>
                    <a:rPr lang="fr-FR">
                      <a:noFill/>
                    </a:rPr>
                    <a:t> </a:t>
                  </a:r>
                </a:p>
              </p:txBody>
            </p:sp>
          </mc:Fallback>
        </mc:AlternateContent>
      </p:grpSp>
      <p:pic>
        <p:nvPicPr>
          <p:cNvPr id="29" name="Imag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26673" y="4099159"/>
            <a:ext cx="4547031" cy="2340000"/>
          </a:xfrm>
          <a:prstGeom prst="rect">
            <a:avLst/>
          </a:prstGeom>
        </p:spPr>
      </p:pic>
      <p:grpSp>
        <p:nvGrpSpPr>
          <p:cNvPr id="31" name="Groupe 30"/>
          <p:cNvGrpSpPr/>
          <p:nvPr/>
        </p:nvGrpSpPr>
        <p:grpSpPr>
          <a:xfrm>
            <a:off x="6755908" y="2469914"/>
            <a:ext cx="1278031" cy="495547"/>
            <a:chOff x="6633062" y="2676311"/>
            <a:chExt cx="1278031" cy="495547"/>
          </a:xfrm>
        </p:grpSpPr>
        <mc:AlternateContent xmlns:mc="http://schemas.openxmlformats.org/markup-compatibility/2006" xmlns:a14="http://schemas.microsoft.com/office/drawing/2010/main">
          <mc:Choice Requires="a14">
            <p:sp>
              <p:nvSpPr>
                <p:cNvPr id="34" name="Rectangle 33"/>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3"/>
                  <a:stretch>
                    <a:fillRect t="-9877" b="-23457"/>
                  </a:stretch>
                </a:blipFill>
                <a:ln>
                  <a:noFill/>
                </a:ln>
              </p:spPr>
              <p:txBody>
                <a:bodyPr/>
                <a:lstStyle/>
                <a:p>
                  <a:r>
                    <a:rPr lang="fr-FR">
                      <a:noFill/>
                    </a:rPr>
                    <a:t> </a:t>
                  </a:r>
                </a:p>
              </p:txBody>
            </p:sp>
          </mc:Fallback>
        </mc:AlternateContent>
        <p:sp>
          <p:nvSpPr>
            <p:cNvPr id="39" name="Accolade fermante 38"/>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grpSp>
        <p:nvGrpSpPr>
          <p:cNvPr id="40" name="Groupe 39"/>
          <p:cNvGrpSpPr/>
          <p:nvPr/>
        </p:nvGrpSpPr>
        <p:grpSpPr>
          <a:xfrm>
            <a:off x="6320456" y="3376774"/>
            <a:ext cx="5651486" cy="572291"/>
            <a:chOff x="6214699" y="3830038"/>
            <a:chExt cx="5651486" cy="572291"/>
          </a:xfrm>
        </p:grpSpPr>
        <p:sp>
          <p:nvSpPr>
            <p:cNvPr id="41" name="Accolade fermante 40"/>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42" name="Rectangle 41"/>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4"/>
                  <a:stretch>
                    <a:fillRect b="-6383"/>
                  </a:stretch>
                </a:blipFill>
                <a:ln>
                  <a:noFill/>
                </a:ln>
              </p:spPr>
              <p:txBody>
                <a:bodyPr/>
                <a:lstStyle/>
                <a:p>
                  <a:r>
                    <a:rPr lang="fr-FR">
                      <a:noFill/>
                    </a:rPr>
                    <a:t> </a:t>
                  </a:r>
                </a:p>
              </p:txBody>
            </p:sp>
          </mc:Fallback>
        </mc:AlternateContent>
      </p:grpSp>
      <p:pic>
        <p:nvPicPr>
          <p:cNvPr id="35" name="Picture 2" descr="Google - Noto Color Emoji 15.0 (Animated)"/>
          <p:cNvPicPr>
            <a:picLocks noChangeAspect="1" noChangeArrowheads="1" noCrop="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951807" y="2302668"/>
            <a:ext cx="447468" cy="44746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276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 Concevoir un </a:t>
            </a:r>
            <a:r>
              <a:rPr lang="fr-FR" b="1" dirty="0"/>
              <a:t>assistant </a:t>
            </a:r>
            <a:r>
              <a:rPr lang="fr-FR" b="1" dirty="0" smtClean="0"/>
              <a:t>conversationnel pour garagistes</a:t>
            </a:r>
            <a:endParaRPr lang="fr-FR" dirty="0"/>
          </a:p>
        </p:txBody>
      </p:sp>
    </p:spTree>
    <p:extLst>
      <p:ext uri="{BB962C8B-B14F-4D97-AF65-F5344CB8AC3E}">
        <p14:creationId xmlns:p14="http://schemas.microsoft.com/office/powerpoint/2010/main" val="358815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Imag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6673" y="4091956"/>
            <a:ext cx="4547032" cy="2340000"/>
          </a:xfrm>
          <a:prstGeom prst="rect">
            <a:avLst/>
          </a:prstGeom>
        </p:spPr>
      </p:pic>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70</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19" name="Image 18"/>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7"/>
            <a:stretch>
              <a:fillRect/>
            </a:stretch>
          </p:blipFill>
          <p:spPr>
            <a:xfrm>
              <a:off x="1397453" y="1480874"/>
              <a:ext cx="4824078" cy="2589562"/>
            </a:xfrm>
            <a:prstGeom prst="rect">
              <a:avLst/>
            </a:prstGeom>
          </p:spPr>
        </p:pic>
        <p:pic>
          <p:nvPicPr>
            <p:cNvPr id="22" name="Image 21"/>
            <p:cNvPicPr>
              <a:picLocks noChangeAspect="1"/>
            </p:cNvPicPr>
            <p:nvPr/>
          </p:nvPicPr>
          <p:blipFill>
            <a:blip r:embed="rId8"/>
            <a:stretch>
              <a:fillRect/>
            </a:stretch>
          </p:blipFill>
          <p:spPr>
            <a:xfrm>
              <a:off x="1688810" y="1851856"/>
              <a:ext cx="2579790" cy="1615627"/>
            </a:xfrm>
            <a:prstGeom prst="rect">
              <a:avLst/>
            </a:prstGeom>
          </p:spPr>
        </p:pic>
        <p:pic>
          <p:nvPicPr>
            <p:cNvPr id="23" name="Image 22"/>
            <p:cNvPicPr>
              <a:picLocks noChangeAspect="1"/>
            </p:cNvPicPr>
            <p:nvPr/>
          </p:nvPicPr>
          <p:blipFill>
            <a:blip r:embed="rId9"/>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10"/>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3" name="Groupe 12"/>
          <p:cNvGrpSpPr/>
          <p:nvPr/>
        </p:nvGrpSpPr>
        <p:grpSpPr>
          <a:xfrm>
            <a:off x="6320456" y="3376774"/>
            <a:ext cx="5651486" cy="572291"/>
            <a:chOff x="6214699" y="3830038"/>
            <a:chExt cx="5651486" cy="572291"/>
          </a:xfrm>
        </p:grpSpPr>
        <p:sp>
          <p:nvSpPr>
            <p:cNvPr id="35" name="Accolade fermante 34"/>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6" name="Rectangle 35"/>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2" name="Imag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34" name="Groupe 33"/>
          <p:cNvGrpSpPr/>
          <p:nvPr/>
        </p:nvGrpSpPr>
        <p:grpSpPr>
          <a:xfrm>
            <a:off x="10740583" y="1712600"/>
            <a:ext cx="1231359" cy="1109663"/>
            <a:chOff x="9811553" y="1660624"/>
            <a:chExt cx="1231359" cy="1109663"/>
          </a:xfrm>
        </p:grpSpPr>
        <p:sp>
          <p:nvSpPr>
            <p:cNvPr id="39" name="Accolade fermante 38"/>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40" name="Rectangle 39"/>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rgbClr val="FF0000"/>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40" name="Rectangle 39"/>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1" name="Groupe 40"/>
          <p:cNvGrpSpPr/>
          <p:nvPr/>
        </p:nvGrpSpPr>
        <p:grpSpPr>
          <a:xfrm>
            <a:off x="6320457" y="2078174"/>
            <a:ext cx="1278031" cy="495547"/>
            <a:chOff x="6633062" y="2676311"/>
            <a:chExt cx="1278031" cy="495547"/>
          </a:xfrm>
        </p:grpSpPr>
        <mc:AlternateContent xmlns:mc="http://schemas.openxmlformats.org/markup-compatibility/2006" xmlns:a14="http://schemas.microsoft.com/office/drawing/2010/main">
          <mc:Choice Requires="a14">
            <p:sp>
              <p:nvSpPr>
                <p:cNvPr id="42" name="Rectangle 41"/>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43" name="Accolade fermante 42"/>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
        <p:nvSpPr>
          <p:cNvPr id="32" name="Rectangle 31"/>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98232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(3) Coûts humains et matériels à investir</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19" name="Image 18"/>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0" name="Groupe 19"/>
          <p:cNvGrpSpPr/>
          <p:nvPr/>
        </p:nvGrpSpPr>
        <p:grpSpPr>
          <a:xfrm>
            <a:off x="821531" y="1480872"/>
            <a:ext cx="5234704" cy="2713575"/>
            <a:chOff x="986827" y="1480873"/>
            <a:chExt cx="5234704" cy="2713575"/>
          </a:xfrm>
        </p:grpSpPr>
        <p:pic>
          <p:nvPicPr>
            <p:cNvPr id="21" name="Image 20"/>
            <p:cNvPicPr>
              <a:picLocks noChangeAspect="1"/>
            </p:cNvPicPr>
            <p:nvPr/>
          </p:nvPicPr>
          <p:blipFill>
            <a:blip r:embed="rId6"/>
            <a:stretch>
              <a:fillRect/>
            </a:stretch>
          </p:blipFill>
          <p:spPr>
            <a:xfrm>
              <a:off x="1397453" y="1480874"/>
              <a:ext cx="4824078" cy="2589562"/>
            </a:xfrm>
            <a:prstGeom prst="rect">
              <a:avLst/>
            </a:prstGeom>
          </p:spPr>
        </p:pic>
        <p:pic>
          <p:nvPicPr>
            <p:cNvPr id="22" name="Image 21"/>
            <p:cNvPicPr>
              <a:picLocks noChangeAspect="1"/>
            </p:cNvPicPr>
            <p:nvPr/>
          </p:nvPicPr>
          <p:blipFill>
            <a:blip r:embed="rId7"/>
            <a:stretch>
              <a:fillRect/>
            </a:stretch>
          </p:blipFill>
          <p:spPr>
            <a:xfrm>
              <a:off x="1688810" y="1851856"/>
              <a:ext cx="2579790" cy="1615627"/>
            </a:xfrm>
            <a:prstGeom prst="rect">
              <a:avLst/>
            </a:prstGeom>
          </p:spPr>
        </p:pic>
        <p:pic>
          <p:nvPicPr>
            <p:cNvPr id="23" name="Image 22"/>
            <p:cNvPicPr>
              <a:picLocks noChangeAspect="1"/>
            </p:cNvPicPr>
            <p:nvPr/>
          </p:nvPicPr>
          <p:blipFill>
            <a:blip r:embed="rId8"/>
            <a:stretch>
              <a:fillRect/>
            </a:stretch>
          </p:blipFill>
          <p:spPr>
            <a:xfrm>
              <a:off x="1688531" y="1849478"/>
              <a:ext cx="4306165" cy="1638428"/>
            </a:xfrm>
            <a:prstGeom prst="rect">
              <a:avLst/>
            </a:prstGeom>
          </p:spPr>
        </p:pic>
        <p:sp>
          <p:nvSpPr>
            <p:cNvPr id="24" name="Rectangle 23"/>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1700182" y="3826371"/>
              <a:ext cx="3856661" cy="368077"/>
            </a:xfrm>
            <a:prstGeom prst="rect">
              <a:avLst/>
            </a:prstGeom>
          </p:spPr>
        </p:pic>
        <p:sp>
          <p:nvSpPr>
            <p:cNvPr id="28" name="Rectangle 27"/>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Quels sont les coûts de cette méthode ? Sont-ils comparables à ceux d’une approche traditionnelle ?</a:t>
            </a:r>
            <a:endParaRPr lang="fr-FR" sz="2000" b="1" dirty="0">
              <a:solidFill>
                <a:srgbClr val="C0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2" name="Rectangle à coins arrondis 31"/>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fr-FR" sz="2000" b="1" i="1" dirty="0" smtClean="0">
                              <a:solidFill>
                                <a:srgbClr val="00B050"/>
                              </a:solidFill>
                              <a:latin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cs typeface="Segoe UI" panose="020B0502040204020203" pitchFamily="34" charset="0"/>
                            </a:rPr>
                            <m:t>𝑻</m:t>
                          </m:r>
                        </m:e>
                        <m:sub>
                          <m:r>
                            <a:rPr lang="fr-FR" sz="2000" b="1" i="1" dirty="0" smtClean="0">
                              <a:solidFill>
                                <a:srgbClr val="00B050"/>
                              </a:solidFill>
                              <a:latin typeface="Cambria Math" panose="02040503050406030204" pitchFamily="18" charset="0"/>
                              <a:cs typeface="Segoe UI" panose="020B0502040204020203" pitchFamily="34" charset="0"/>
                            </a:rPr>
                            <m:t>𝒕𝒐𝒕𝒂𝒍</m:t>
                          </m:r>
                        </m:sub>
                      </m:sSub>
                      <m:r>
                        <a:rPr lang="fr-FR" sz="2000" b="1" i="1" dirty="0" smtClean="0">
                          <a:solidFill>
                            <a:srgbClr val="00B050"/>
                          </a:solidFill>
                          <a:latin typeface="Cambria Math" panose="02040503050406030204" pitchFamily="18" charset="0"/>
                          <a:cs typeface="Segoe UI" panose="020B0502040204020203" pitchFamily="34" charset="0"/>
                        </a:rPr>
                        <m:t> </m:t>
                      </m:r>
                      <m:d>
                        <m:dPr>
                          <m:ctrlPr>
                            <a:rPr lang="fr-FR" sz="2000" b="1" i="1" dirty="0" smtClean="0">
                              <a:solidFill>
                                <a:srgbClr val="00B050"/>
                              </a:solidFill>
                              <a:latin typeface="Cambria Math" panose="02040503050406030204" pitchFamily="18" charset="0"/>
                              <a:cs typeface="Segoe UI" panose="020B0502040204020203" pitchFamily="34" charset="0"/>
                            </a:rPr>
                          </m:ctrlPr>
                        </m:dPr>
                        <m:e>
                          <m:r>
                            <a:rPr lang="fr-FR" sz="2000" b="1" i="1" dirty="0" smtClean="0">
                              <a:solidFill>
                                <a:srgbClr val="00B050"/>
                              </a:solidFill>
                              <a:latin typeface="Cambria Math" panose="02040503050406030204" pitchFamily="18" charset="0"/>
                              <a:cs typeface="Segoe UI" panose="020B0502040204020203" pitchFamily="34" charset="0"/>
                            </a:rPr>
                            <m:t>𝒔</m:t>
                          </m:r>
                        </m:e>
                      </m:d>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𝟐𝟒</m:t>
                      </m:r>
                      <m:r>
                        <a:rPr lang="fr-FR" sz="2000" b="1" i="1" dirty="0" smtClean="0">
                          <a:solidFill>
                            <a:srgbClr val="00B050"/>
                          </a:solidFill>
                          <a:latin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cs typeface="Segoe UI" panose="020B0502040204020203" pitchFamily="34" charset="0"/>
                        </a:rPr>
                        <m:t>𝟔</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𝑵</m:t>
                      </m:r>
                      <m:sSub>
                        <m:sSubPr>
                          <m:ctrlP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ctrlPr>
                        </m:sSubPr>
                        <m:e>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𝑩</m:t>
                          </m:r>
                        </m:e>
                        <m:sub>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𝒅𝒐𝒏𝒏</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é</m:t>
                          </m:r>
                          <m:r>
                            <a:rPr lang="fr-FR" sz="2000" b="1" i="1" dirty="0" smtClean="0">
                              <a:solidFill>
                                <a:srgbClr val="00B050"/>
                              </a:solidFill>
                              <a:latin typeface="Cambria Math" panose="02040503050406030204" pitchFamily="18" charset="0"/>
                              <a:ea typeface="Cambria Math" panose="02040503050406030204" pitchFamily="18" charset="0"/>
                              <a:cs typeface="Segoe UI" panose="020B0502040204020203" pitchFamily="34" charset="0"/>
                            </a:rPr>
                            <m:t>𝒆𝒔</m:t>
                          </m:r>
                        </m:sub>
                      </m:sSub>
                    </m:oMath>
                  </m:oMathPara>
                </a14:m>
                <a:endParaRPr lang="fr-FR" sz="2000" b="1" dirty="0" smtClean="0">
                  <a:solidFill>
                    <a:srgbClr val="00B050"/>
                  </a:solidFill>
                  <a:latin typeface="Segoe UI" panose="020B0502040204020203" pitchFamily="34" charset="0"/>
                  <a:cs typeface="Segoe UI" panose="020B0502040204020203" pitchFamily="34" charset="0"/>
                </a:endParaRPr>
              </a:p>
              <a:p>
                <a:pPr algn="ctr"/>
                <a:endParaRPr lang="fr-FR" sz="2000" b="1" dirty="0">
                  <a:solidFill>
                    <a:srgbClr val="00B050"/>
                  </a:solidFill>
                  <a:latin typeface="Segoe UI" panose="020B0502040204020203" pitchFamily="34" charset="0"/>
                  <a:cs typeface="Segoe UI" panose="020B0502040204020203" pitchFamily="34" charset="0"/>
                </a:endParaRPr>
              </a:p>
              <a:p>
                <a:pPr algn="ctr"/>
                <a:r>
                  <a:rPr lang="fr-FR" sz="2000" b="1" dirty="0" smtClean="0">
                    <a:solidFill>
                      <a:srgbClr val="00B050"/>
                    </a:solidFill>
                    <a:latin typeface="Segoe UI" panose="020B0502040204020203" pitchFamily="34" charset="0"/>
                    <a:cs typeface="Segoe UI" panose="020B0502040204020203" pitchFamily="34" charset="0"/>
                  </a:rPr>
                  <a:t>Pour 5 000 données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Approche manuelle : 5j</a:t>
                </a:r>
                <a:r>
                  <a:rPr lang="fr-FR" sz="1600" dirty="0">
                    <a:solidFill>
                      <a:srgbClr val="00B050"/>
                    </a:solidFill>
                    <a:latin typeface="Segoe UI" panose="020B0502040204020203" pitchFamily="34" charset="0"/>
                    <a:cs typeface="Segoe UI" panose="020B0502040204020203" pitchFamily="34" charset="0"/>
                  </a:rPr>
                  <a:t> (±</a:t>
                </a:r>
                <a:r>
                  <a:rPr lang="fr-FR" sz="1600" dirty="0" smtClean="0">
                    <a:solidFill>
                      <a:srgbClr val="00B050"/>
                    </a:solidFill>
                    <a:latin typeface="Segoe UI" panose="020B0502040204020203" pitchFamily="34" charset="0"/>
                    <a:cs typeface="Segoe UI" panose="020B0502040204020203" pitchFamily="34" charset="0"/>
                  </a:rPr>
                  <a:t>2)</a:t>
                </a:r>
                <a:endParaRPr lang="fr-FR" sz="1600" b="1" dirty="0">
                  <a:solidFill>
                    <a:srgbClr val="00B050"/>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interactif : 4.8j</a:t>
                </a:r>
                <a:r>
                  <a:rPr lang="fr-FR" sz="1600" dirty="0" smtClean="0">
                    <a:solidFill>
                      <a:srgbClr val="00B050"/>
                    </a:solidFill>
                    <a:latin typeface="Segoe UI" panose="020B0502040204020203" pitchFamily="34" charset="0"/>
                    <a:cs typeface="Segoe UI" panose="020B0502040204020203" pitchFamily="34" charset="0"/>
                  </a:rPr>
                  <a:t> </a:t>
                </a:r>
                <a:r>
                  <a:rPr lang="fr-FR" sz="1600" dirty="0">
                    <a:solidFill>
                      <a:srgbClr val="00B050"/>
                    </a:solidFill>
                    <a:latin typeface="Segoe UI" panose="020B0502040204020203" pitchFamily="34" charset="0"/>
                    <a:cs typeface="Segoe UI" panose="020B0502040204020203" pitchFamily="34" charset="0"/>
                  </a:rPr>
                  <a:t>(±2)</a:t>
                </a:r>
              </a:p>
            </p:txBody>
          </p:sp>
        </mc:Choice>
        <mc:Fallback xmlns="">
          <p:sp>
            <p:nvSpPr>
              <p:cNvPr id="32" name="Rectangle à coins arrondis 31"/>
              <p:cNvSpPr>
                <a:spLocks noRot="1" noChangeAspect="1" noMove="1" noResize="1" noEditPoints="1" noAdjustHandles="1" noChangeArrowheads="1" noChangeShapeType="1" noTextEdit="1"/>
              </p:cNvSpPr>
              <p:nvPr/>
            </p:nvSpPr>
            <p:spPr>
              <a:xfrm>
                <a:off x="7124786" y="4258329"/>
                <a:ext cx="4175439" cy="2063322"/>
              </a:xfrm>
              <a:prstGeom prst="wedgeRoundRectCallout">
                <a:avLst>
                  <a:gd name="adj1" fmla="val -75939"/>
                  <a:gd name="adj2" fmla="val 22807"/>
                  <a:gd name="adj3" fmla="val 16667"/>
                </a:avLst>
              </a:prstGeom>
              <a:blipFill>
                <a:blip r:embed="rId10"/>
                <a:stretch>
                  <a:fillRect/>
                </a:stretch>
              </a:blipFill>
              <a:ln w="38100">
                <a:solidFill>
                  <a:srgbClr val="00B050"/>
                </a:solidFill>
              </a:ln>
            </p:spPr>
            <p:txBody>
              <a:bodyPr/>
              <a:lstStyle/>
              <a:p>
                <a:r>
                  <a:rPr lang="fr-FR">
                    <a:noFill/>
                  </a:rPr>
                  <a:t> </a:t>
                </a:r>
              </a:p>
            </p:txBody>
          </p:sp>
        </mc:Fallback>
      </mc:AlternateContent>
      <p:grpSp>
        <p:nvGrpSpPr>
          <p:cNvPr id="33" name="Groupe 32"/>
          <p:cNvGrpSpPr/>
          <p:nvPr/>
        </p:nvGrpSpPr>
        <p:grpSpPr>
          <a:xfrm>
            <a:off x="6320456" y="3376774"/>
            <a:ext cx="5651486" cy="572291"/>
            <a:chOff x="6214699" y="3830038"/>
            <a:chExt cx="5651486" cy="572291"/>
          </a:xfrm>
        </p:grpSpPr>
        <p:sp>
          <p:nvSpPr>
            <p:cNvPr id="37" name="Accolade fermante 36"/>
            <p:cNvSpPr/>
            <p:nvPr/>
          </p:nvSpPr>
          <p:spPr>
            <a:xfrm rot="5400000">
              <a:off x="8920897" y="1123840"/>
              <a:ext cx="239090" cy="565148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38" name="Rectangle 37"/>
                <p:cNvSpPr/>
                <p:nvPr/>
              </p:nvSpPr>
              <p:spPr>
                <a:xfrm>
                  <a:off x="6214699" y="4114329"/>
                  <a:ext cx="5651486"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50000"/>
                    </a:lnSpc>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𝒕𝒐𝒕𝒂𝒍</m:t>
                            </m:r>
                          </m:sub>
                        </m:sSub>
                        <m:r>
                          <a:rPr lang="fr-FR" sz="1400" b="1" i="1" smtClean="0">
                            <a:solidFill>
                              <a:schemeClr val="tx1"/>
                            </a:solidFill>
                            <a:latin typeface="Cambria Math" panose="02040503050406030204" pitchFamily="18" charset="0"/>
                          </a:rPr>
                          <m:t>=</m:t>
                        </m:r>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r>
                          <a:rPr lang="fr-FR" sz="1400" b="1" i="1" smtClean="0">
                            <a:solidFill>
                              <a:schemeClr val="tx1"/>
                            </a:solidFill>
                            <a:latin typeface="Cambria Math" panose="02040503050406030204" pitchFamily="18" charset="0"/>
                            <a:ea typeface="Cambria Math" panose="02040503050406030204" pitchFamily="18" charset="0"/>
                          </a:rPr>
                          <m:t>×</m:t>
                        </m:r>
                        <m:sSub>
                          <m:sSubPr>
                            <m:ctrlPr>
                              <a:rPr lang="fr-FR" sz="1400" b="1" i="1">
                                <a:solidFill>
                                  <a:schemeClr val="tx1"/>
                                </a:solidFill>
                                <a:latin typeface="Cambria Math" panose="02040503050406030204" pitchFamily="18" charset="0"/>
                              </a:rPr>
                            </m:ctrlPr>
                          </m:sSubPr>
                          <m:e>
                            <m:r>
                              <a:rPr lang="fr-FR" sz="1400" b="1" i="1" smtClean="0">
                                <a:solidFill>
                                  <a:schemeClr val="tx1"/>
                                </a:solidFill>
                                <a:latin typeface="Cambria Math" panose="02040503050406030204" pitchFamily="18" charset="0"/>
                              </a:rPr>
                              <m:t>𝑵𝑩</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𝒓𝒂𝒕𝒊𝒐𝒏𝒔</m:t>
                            </m:r>
                          </m:sub>
                        </m:sSub>
                      </m:oMath>
                    </m:oMathPara>
                  </a14:m>
                  <a:endParaRPr lang="fr-FR" sz="1400" b="1" i="1" dirty="0">
                    <a:solidFill>
                      <a:schemeClr val="tx1"/>
                    </a:solidFill>
                    <a:latin typeface="Cambria Math" panose="020405030504060302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6214699" y="4114329"/>
                  <a:ext cx="5651486" cy="288000"/>
                </a:xfrm>
                <a:prstGeom prst="rect">
                  <a:avLst/>
                </a:prstGeom>
                <a:blipFill>
                  <a:blip r:embed="rId11"/>
                  <a:stretch>
                    <a:fillRect b="-6383"/>
                  </a:stretch>
                </a:blipFill>
                <a:ln>
                  <a:noFill/>
                </a:ln>
              </p:spPr>
              <p:txBody>
                <a:bodyPr/>
                <a:lstStyle/>
                <a:p>
                  <a:r>
                    <a:rPr lang="fr-FR">
                      <a:noFill/>
                    </a:rPr>
                    <a:t> </a:t>
                  </a:r>
                </a:p>
              </p:txBody>
            </p:sp>
          </mc:Fallback>
        </mc:AlternateContent>
      </p:grpSp>
      <p:pic>
        <p:nvPicPr>
          <p:cNvPr id="44" name="Imag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39110" y="1480872"/>
            <a:ext cx="3861141" cy="1980000"/>
          </a:xfrm>
          <a:prstGeom prst="rect">
            <a:avLst/>
          </a:prstGeom>
        </p:spPr>
      </p:pic>
      <p:grpSp>
        <p:nvGrpSpPr>
          <p:cNvPr id="45" name="Groupe 44"/>
          <p:cNvGrpSpPr/>
          <p:nvPr/>
        </p:nvGrpSpPr>
        <p:grpSpPr>
          <a:xfrm>
            <a:off x="10740583" y="1712600"/>
            <a:ext cx="1231359" cy="1109663"/>
            <a:chOff x="9811553" y="1660624"/>
            <a:chExt cx="1231359" cy="1109663"/>
          </a:xfrm>
        </p:grpSpPr>
        <p:sp>
          <p:nvSpPr>
            <p:cNvPr id="46" name="Accolade fermante 45"/>
            <p:cNvSpPr/>
            <p:nvPr/>
          </p:nvSpPr>
          <p:spPr>
            <a:xfrm>
              <a:off x="9811553" y="1660625"/>
              <a:ext cx="239090" cy="110966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mc:AlternateContent xmlns:mc="http://schemas.openxmlformats.org/markup-compatibility/2006" xmlns:a14="http://schemas.microsoft.com/office/drawing/2010/main">
          <mc:Choice Requires="a14">
            <p:sp>
              <p:nvSpPr>
                <p:cNvPr id="47" name="Rectangle 46"/>
                <p:cNvSpPr/>
                <p:nvPr/>
              </p:nvSpPr>
              <p:spPr>
                <a:xfrm>
                  <a:off x="10183204" y="1660624"/>
                  <a:ext cx="859708" cy="1109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smtClean="0">
                                <a:solidFill>
                                  <a:schemeClr val="tx1"/>
                                </a:solidFill>
                                <a:latin typeface="Cambria Math" panose="02040503050406030204" pitchFamily="18" charset="0"/>
                              </a:rPr>
                              <m:t>𝒊𝒕</m:t>
                            </m:r>
                            <m:r>
                              <a:rPr lang="fr-FR" sz="1400" b="1" i="1" smtClean="0">
                                <a:solidFill>
                                  <a:schemeClr val="tx1"/>
                                </a:solidFill>
                                <a:latin typeface="Cambria Math" panose="02040503050406030204" pitchFamily="18" charset="0"/>
                              </a:rPr>
                              <m:t>é</m:t>
                            </m:r>
                            <m:r>
                              <a:rPr lang="fr-FR" sz="1400" b="1" i="1" smtClean="0">
                                <a:solidFill>
                                  <a:schemeClr val="tx1"/>
                                </a:solidFill>
                                <a:latin typeface="Cambria Math" panose="02040503050406030204" pitchFamily="18" charset="0"/>
                              </a:rPr>
                              <m:t>𝒓𝒂𝒕𝒊𝒐𝒏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chemeClr val="tx1"/>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smtClean="0">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𝒂𝒏𝒏𝒐𝒕𝒂𝒕𝒊𝒐𝒏</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1400" b="1" i="1" smtClean="0">
                            <a:solidFill>
                              <a:srgbClr val="FF0000"/>
                            </a:solidFill>
                            <a:latin typeface="Cambria Math" panose="02040503050406030204" pitchFamily="18" charset="0"/>
                          </a:rPr>
                          <m:t>=</m:t>
                        </m:r>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fr-FR" sz="1400" b="1" i="1">
                                <a:solidFill>
                                  <a:schemeClr val="tx1"/>
                                </a:solidFill>
                                <a:latin typeface="Cambria Math" panose="02040503050406030204" pitchFamily="18" charset="0"/>
                              </a:rPr>
                            </m:ctrlPr>
                          </m:sSubPr>
                          <m:e>
                            <m:r>
                              <a:rPr lang="fr-FR" sz="1400" b="1" i="1">
                                <a:solidFill>
                                  <a:schemeClr val="tx1"/>
                                </a:solidFill>
                                <a:latin typeface="Cambria Math" panose="02040503050406030204" pitchFamily="18" charset="0"/>
                              </a:rPr>
                              <m:t>𝑻</m:t>
                            </m:r>
                          </m:e>
                          <m:sub>
                            <m:r>
                              <a:rPr lang="fr-FR" sz="1400" b="1" i="1">
                                <a:solidFill>
                                  <a:schemeClr val="tx1"/>
                                </a:solidFill>
                                <a:latin typeface="Cambria Math" panose="02040503050406030204" pitchFamily="18" charset="0"/>
                              </a:rPr>
                              <m:t>𝒄𝒂𝒍𝒄𝒖𝒍</m:t>
                            </m:r>
                          </m:sub>
                        </m:sSub>
                      </m:oMath>
                    </m:oMathPara>
                  </a14:m>
                  <a:endParaRPr lang="fr-FR" sz="1400" b="1" i="1" dirty="0">
                    <a:solidFill>
                      <a:schemeClr val="tx1"/>
                    </a:solidFill>
                    <a:latin typeface="Cambria Math" panose="02040503050406030204" pitchFamily="18" charset="0"/>
                  </a:endParaRPr>
                </a:p>
              </p:txBody>
            </p:sp>
          </mc:Choice>
          <mc:Fallback xmlns="">
            <p:sp>
              <p:nvSpPr>
                <p:cNvPr id="47" name="Rectangle 46"/>
                <p:cNvSpPr>
                  <a:spLocks noRot="1" noChangeAspect="1" noMove="1" noResize="1" noEditPoints="1" noAdjustHandles="1" noChangeArrowheads="1" noChangeShapeType="1" noTextEdit="1"/>
                </p:cNvSpPr>
                <p:nvPr/>
              </p:nvSpPr>
              <p:spPr>
                <a:xfrm>
                  <a:off x="10183204" y="1660624"/>
                  <a:ext cx="859708" cy="1109663"/>
                </a:xfrm>
                <a:prstGeom prst="rect">
                  <a:avLst/>
                </a:prstGeom>
                <a:blipFill>
                  <a:blip r:embed="rId13"/>
                  <a:stretch>
                    <a:fillRect l="-5674" r="-2837" b="-2198"/>
                  </a:stretch>
                </a:blipFill>
                <a:ln>
                  <a:noFill/>
                </a:ln>
              </p:spPr>
              <p:txBody>
                <a:bodyPr/>
                <a:lstStyle/>
                <a:p>
                  <a:r>
                    <a:rPr lang="fr-FR">
                      <a:noFill/>
                    </a:rPr>
                    <a:t> </a:t>
                  </a:r>
                </a:p>
              </p:txBody>
            </p:sp>
          </mc:Fallback>
        </mc:AlternateContent>
      </p:grpSp>
      <p:grpSp>
        <p:nvGrpSpPr>
          <p:cNvPr id="48" name="Groupe 47"/>
          <p:cNvGrpSpPr/>
          <p:nvPr/>
        </p:nvGrpSpPr>
        <p:grpSpPr>
          <a:xfrm>
            <a:off x="6320457" y="2078174"/>
            <a:ext cx="1278031" cy="495547"/>
            <a:chOff x="6633062" y="2676311"/>
            <a:chExt cx="1278031" cy="495547"/>
          </a:xfrm>
        </p:grpSpPr>
        <mc:AlternateContent xmlns:mc="http://schemas.openxmlformats.org/markup-compatibility/2006" xmlns:a14="http://schemas.microsoft.com/office/drawing/2010/main">
          <mc:Choice Requires="a14">
            <p:sp>
              <p:nvSpPr>
                <p:cNvPr id="49" name="Rectangle 48"/>
                <p:cNvSpPr/>
                <p:nvPr/>
              </p:nvSpPr>
              <p:spPr>
                <a:xfrm>
                  <a:off x="6633062" y="2676311"/>
                  <a:ext cx="1190513" cy="495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r>
                          <a:rPr lang="fr-FR" sz="1400" b="1" i="1" dirty="0" smtClean="0">
                            <a:solidFill>
                              <a:schemeClr val="tx1"/>
                            </a:solidFill>
                            <a:latin typeface="Cambria Math" panose="02040503050406030204" pitchFamily="18" charset="0"/>
                          </a:rPr>
                          <m:t>𝑵</m:t>
                        </m:r>
                        <m:sSub>
                          <m:sSubPr>
                            <m:ctrlPr>
                              <a:rPr lang="fr-FR" sz="1400" b="1" i="1" dirty="0" smtClean="0">
                                <a:solidFill>
                                  <a:schemeClr val="tx1"/>
                                </a:solidFill>
                                <a:latin typeface="Cambria Math" panose="02040503050406030204" pitchFamily="18" charset="0"/>
                              </a:rPr>
                            </m:ctrlPr>
                          </m:sSubPr>
                          <m:e>
                            <m:r>
                              <a:rPr lang="fr-FR" sz="1400" b="1" i="1" dirty="0">
                                <a:solidFill>
                                  <a:schemeClr val="tx1"/>
                                </a:solidFill>
                                <a:latin typeface="Cambria Math" panose="02040503050406030204" pitchFamily="18" charset="0"/>
                              </a:rPr>
                              <m:t>𝑩</m:t>
                            </m:r>
                          </m:e>
                          <m:sub>
                            <m:r>
                              <a:rPr lang="fr-FR" sz="1400" b="1" i="1" dirty="0">
                                <a:solidFill>
                                  <a:schemeClr val="tx1"/>
                                </a:solidFill>
                                <a:latin typeface="Cambria Math" panose="02040503050406030204" pitchFamily="18" charset="0"/>
                              </a:rPr>
                              <m:t>𝒊𝒕</m:t>
                            </m:r>
                            <m:r>
                              <a:rPr lang="fr-FR" sz="1400" b="1" i="1" dirty="0">
                                <a:solidFill>
                                  <a:schemeClr val="tx1"/>
                                </a:solidFill>
                                <a:latin typeface="Cambria Math" panose="02040503050406030204" pitchFamily="18" charset="0"/>
                              </a:rPr>
                              <m:t>é</m:t>
                            </m:r>
                            <m:r>
                              <a:rPr lang="fr-FR" sz="1400" b="1" i="1" dirty="0">
                                <a:solidFill>
                                  <a:schemeClr val="tx1"/>
                                </a:solidFill>
                                <a:latin typeface="Cambria Math" panose="02040503050406030204" pitchFamily="18" charset="0"/>
                              </a:rPr>
                              <m:t>𝒓𝒂𝒕𝒊𝒐𝒏𝒔</m:t>
                            </m:r>
                          </m:sub>
                        </m:sSub>
                      </m:oMath>
                    </m:oMathPara>
                  </a14:m>
                  <a:endParaRPr lang="fr-FR" sz="1400" b="1" i="1" dirty="0" smtClean="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m:t>
                        </m:r>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400" b="1" i="1" dirty="0">
                            <a:solidFill>
                              <a:schemeClr val="tx1"/>
                            </a:solidFill>
                            <a:latin typeface="Cambria Math" panose="02040503050406030204" pitchFamily="18" charset="0"/>
                            <a:ea typeface="Cambria Math" panose="02040503050406030204" pitchFamily="18" charset="0"/>
                          </a:rPr>
                          <m:t>𝑵</m:t>
                        </m:r>
                        <m:sSub>
                          <m:sSubPr>
                            <m:ctrlPr>
                              <a:rPr lang="fr-FR" sz="1400" b="1" i="1" dirty="0">
                                <a:solidFill>
                                  <a:schemeClr val="tx1"/>
                                </a:solidFill>
                                <a:latin typeface="Cambria Math" panose="02040503050406030204" pitchFamily="18" charset="0"/>
                                <a:ea typeface="Cambria Math" panose="02040503050406030204" pitchFamily="18" charset="0"/>
                              </a:rPr>
                            </m:ctrlPr>
                          </m:sSubPr>
                          <m:e>
                            <m:r>
                              <a:rPr lang="fr-FR" sz="1400" b="1" i="1" dirty="0">
                                <a:solidFill>
                                  <a:schemeClr val="tx1"/>
                                </a:solidFill>
                                <a:latin typeface="Cambria Math" panose="02040503050406030204" pitchFamily="18" charset="0"/>
                                <a:ea typeface="Cambria Math" panose="02040503050406030204" pitchFamily="18" charset="0"/>
                              </a:rPr>
                              <m:t>𝑩</m:t>
                            </m:r>
                          </m:e>
                          <m:sub>
                            <m:r>
                              <a:rPr lang="fr-FR" sz="1400" b="1" i="1" dirty="0" smtClean="0">
                                <a:solidFill>
                                  <a:schemeClr val="tx1"/>
                                </a:solidFill>
                                <a:latin typeface="Cambria Math" panose="02040503050406030204" pitchFamily="18" charset="0"/>
                                <a:ea typeface="Cambria Math" panose="02040503050406030204" pitchFamily="18" charset="0"/>
                              </a:rPr>
                              <m:t>𝒄𝒐𝒏𝒕𝒓𝒂𝒊𝒏𝒕𝒆𝒔</m:t>
                            </m:r>
                          </m:sub>
                        </m:sSub>
                      </m:oMath>
                    </m:oMathPara>
                  </a14:m>
                  <a:endParaRPr lang="fr-FR" sz="1400" b="1" i="1" dirty="0" smtClean="0">
                    <a:solidFill>
                      <a:schemeClr val="tx1"/>
                    </a:solidFill>
                    <a:latin typeface="Cambria Math" panose="02040503050406030204" pitchFamily="18" charset="0"/>
                    <a:ea typeface="Cambria Math" panose="02040503050406030204" pitchFamily="18" charset="0"/>
                  </a:endParaRPr>
                </a:p>
              </p:txBody>
            </p:sp>
          </mc:Choice>
          <mc:Fallback xmlns="">
            <p:sp>
              <p:nvSpPr>
                <p:cNvPr id="49" name="Rectangle 48"/>
                <p:cNvSpPr>
                  <a:spLocks noRot="1" noChangeAspect="1" noMove="1" noResize="1" noEditPoints="1" noAdjustHandles="1" noChangeArrowheads="1" noChangeShapeType="1" noTextEdit="1"/>
                </p:cNvSpPr>
                <p:nvPr/>
              </p:nvSpPr>
              <p:spPr>
                <a:xfrm>
                  <a:off x="6633062" y="2676311"/>
                  <a:ext cx="1190513" cy="495547"/>
                </a:xfrm>
                <a:prstGeom prst="rect">
                  <a:avLst/>
                </a:prstGeom>
                <a:blipFill>
                  <a:blip r:embed="rId14"/>
                  <a:stretch>
                    <a:fillRect t="-9877" b="-23457"/>
                  </a:stretch>
                </a:blipFill>
                <a:ln>
                  <a:noFill/>
                </a:ln>
              </p:spPr>
              <p:txBody>
                <a:bodyPr/>
                <a:lstStyle/>
                <a:p>
                  <a:r>
                    <a:rPr lang="fr-FR">
                      <a:noFill/>
                    </a:rPr>
                    <a:t> </a:t>
                  </a:r>
                </a:p>
              </p:txBody>
            </p:sp>
          </mc:Fallback>
        </mc:AlternateContent>
        <p:sp>
          <p:nvSpPr>
            <p:cNvPr id="50" name="Accolade fermante 49"/>
            <p:cNvSpPr/>
            <p:nvPr/>
          </p:nvSpPr>
          <p:spPr>
            <a:xfrm rot="10800000">
              <a:off x="7672003" y="2676311"/>
              <a:ext cx="239090" cy="49554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n w="38100">
                  <a:solidFill>
                    <a:schemeClr val="tx1"/>
                  </a:solidFill>
                </a:ln>
              </a:endParaRPr>
            </a:p>
          </p:txBody>
        </p:sp>
      </p:grpSp>
      <p:sp>
        <p:nvSpPr>
          <p:cNvPr id="31" name="Rectangle 30"/>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4511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8" name="Rectangle 2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40862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a:blip r:embed="rId11"/>
          <a:stretch>
            <a:fillRect/>
          </a:stretch>
        </p:blipFill>
        <p:spPr>
          <a:xfrm>
            <a:off x="6720352" y="1480872"/>
            <a:ext cx="1947398" cy="4962259"/>
          </a:xfrm>
          <a:prstGeom prst="rect">
            <a:avLst/>
          </a:prstGeom>
        </p:spPr>
      </p:pic>
      <p:pic>
        <p:nvPicPr>
          <p:cNvPr id="3" name="Image 2"/>
          <p:cNvPicPr>
            <a:picLocks noChangeAspect="1"/>
          </p:cNvPicPr>
          <p:nvPr/>
        </p:nvPicPr>
        <p:blipFill rotWithShape="1">
          <a:blip r:embed="rId12" cstate="print">
            <a:extLst>
              <a:ext uri="{28A0092B-C50C-407E-A947-70E740481C1C}">
                <a14:useLocalDpi xmlns:a14="http://schemas.microsoft.com/office/drawing/2010/main" val="0"/>
              </a:ext>
            </a:extLst>
          </a:blip>
          <a:srcRect l="7613" t="11250" b="6805"/>
          <a:stretch/>
        </p:blipFill>
        <p:spPr>
          <a:xfrm>
            <a:off x="9166570" y="1563737"/>
            <a:ext cx="2525200" cy="2219325"/>
          </a:xfrm>
          <a:prstGeom prst="rect">
            <a:avLst/>
          </a:prstGeom>
        </p:spPr>
      </p:pic>
      <p:sp>
        <p:nvSpPr>
          <p:cNvPr id="34" name="Ellipse 33"/>
          <p:cNvSpPr/>
          <p:nvPr/>
        </p:nvSpPr>
        <p:spPr>
          <a:xfrm>
            <a:off x="9203965" y="4358770"/>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long</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10319791" y="4898422"/>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fastidieux</a:t>
            </a:r>
            <a:endParaRPr lang="fr-FR" sz="1800" dirty="0">
              <a:solidFill>
                <a:schemeClr val="bg1"/>
              </a:solidFill>
              <a:latin typeface="Segoe UI" panose="020B0502040204020203" pitchFamily="34" charset="0"/>
              <a:cs typeface="Segoe UI" panose="020B0502040204020203" pitchFamily="34" charset="0"/>
            </a:endParaRPr>
          </a:p>
        </p:txBody>
      </p:sp>
      <p:sp>
        <p:nvSpPr>
          <p:cNvPr id="36" name="Ellipse 35"/>
          <p:cNvSpPr/>
          <p:nvPr/>
        </p:nvSpPr>
        <p:spPr>
          <a:xfrm>
            <a:off x="9166570" y="5474479"/>
            <a:ext cx="1371979" cy="540000"/>
          </a:xfrm>
          <a:prstGeom prst="ellipse">
            <a:avLst/>
          </a:prstGeom>
          <a:solidFill>
            <a:srgbClr val="993300"/>
          </a:solidFill>
          <a:ln>
            <a:solidFill>
              <a:srgbClr val="990000"/>
            </a:solidFill>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abstrait</a:t>
            </a:r>
            <a:endParaRPr lang="fr-FR" sz="1800" dirty="0">
              <a:solidFill>
                <a:schemeClr val="bg1"/>
              </a:solidFill>
              <a:latin typeface="Segoe UI" panose="020B0502040204020203" pitchFamily="34" charset="0"/>
              <a:cs typeface="Segoe UI" panose="020B0502040204020203" pitchFamily="34" charset="0"/>
            </a:endParaRPr>
          </a:p>
        </p:txBody>
      </p:sp>
      <p:sp>
        <p:nvSpPr>
          <p:cNvPr id="28" name="Rectangle 2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08311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74</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a:blip r:embed="rId11"/>
          <a:stretch>
            <a:fillRect/>
          </a:stretch>
        </p:blipFill>
        <p:spPr>
          <a:xfrm>
            <a:off x="7142506" y="1480872"/>
            <a:ext cx="4140000" cy="4654176"/>
          </a:xfrm>
          <a:prstGeom prst="rect">
            <a:avLst/>
          </a:prstGeom>
        </p:spPr>
      </p:pic>
      <p:grpSp>
        <p:nvGrpSpPr>
          <p:cNvPr id="28" name="Groupe 27"/>
          <p:cNvGrpSpPr/>
          <p:nvPr/>
        </p:nvGrpSpPr>
        <p:grpSpPr>
          <a:xfrm>
            <a:off x="9759715" y="6308556"/>
            <a:ext cx="2093354" cy="360000"/>
            <a:chOff x="2009536" y="6220063"/>
            <a:chExt cx="2093354" cy="360000"/>
          </a:xfrm>
        </p:grpSpPr>
        <p:sp>
          <p:nvSpPr>
            <p:cNvPr id="31" name="Rectangle 30"/>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3" name="Rectangle 32"/>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39891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75</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a:blip r:embed="rId11"/>
          <a:stretch>
            <a:fillRect/>
          </a:stretch>
        </p:blipFill>
        <p:spPr>
          <a:xfrm>
            <a:off x="7142506" y="1478406"/>
            <a:ext cx="4140000" cy="2515975"/>
          </a:xfrm>
          <a:prstGeom prst="rect">
            <a:avLst/>
          </a:prstGeom>
        </p:spPr>
      </p:pic>
      <p:grpSp>
        <p:nvGrpSpPr>
          <p:cNvPr id="28" name="Groupe 27"/>
          <p:cNvGrpSpPr/>
          <p:nvPr/>
        </p:nvGrpSpPr>
        <p:grpSpPr>
          <a:xfrm>
            <a:off x="9859154" y="6302365"/>
            <a:ext cx="1959146" cy="360000"/>
            <a:chOff x="2009537" y="6220063"/>
            <a:chExt cx="1959146" cy="360000"/>
          </a:xfrm>
        </p:grpSpPr>
        <p:sp>
          <p:nvSpPr>
            <p:cNvPr id="31" name="Rectangle 30"/>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2" name="Image 31"/>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3" name="Rectangle 32"/>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38" name="Rectangle 3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145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76</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0" name="Image 19"/>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6"/>
            <a:stretch>
              <a:fillRect/>
            </a:stretch>
          </p:blipFill>
          <p:spPr>
            <a:xfrm>
              <a:off x="1397453" y="1480874"/>
              <a:ext cx="4824078" cy="2589562"/>
            </a:xfrm>
            <a:prstGeom prst="rect">
              <a:avLst/>
            </a:prstGeom>
          </p:spPr>
        </p:pic>
        <p:pic>
          <p:nvPicPr>
            <p:cNvPr id="23" name="Image 22"/>
            <p:cNvPicPr>
              <a:picLocks noChangeAspect="1"/>
            </p:cNvPicPr>
            <p:nvPr/>
          </p:nvPicPr>
          <p:blipFill>
            <a:blip r:embed="rId7"/>
            <a:stretch>
              <a:fillRect/>
            </a:stretch>
          </p:blipFill>
          <p:spPr>
            <a:xfrm>
              <a:off x="1688810" y="1851856"/>
              <a:ext cx="2579790" cy="1615627"/>
            </a:xfrm>
            <a:prstGeom prst="rect">
              <a:avLst/>
            </a:prstGeom>
          </p:spPr>
        </p:pic>
        <p:pic>
          <p:nvPicPr>
            <p:cNvPr id="24" name="Image 23"/>
            <p:cNvPicPr>
              <a:picLocks noChangeAspect="1"/>
            </p:cNvPicPr>
            <p:nvPr/>
          </p:nvPicPr>
          <p:blipFill>
            <a:blip r:embed="rId8"/>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9"/>
            <a:stretch>
              <a:fillRect/>
            </a:stretch>
          </p:blipFill>
          <p:spPr>
            <a:xfrm>
              <a:off x="987833" y="1668768"/>
              <a:ext cx="775240" cy="2218228"/>
            </a:xfrm>
            <a:prstGeom prst="rect">
              <a:avLst/>
            </a:prstGeom>
          </p:spPr>
        </p:pic>
        <p:pic>
          <p:nvPicPr>
            <p:cNvPr id="27" name="Image 26"/>
            <p:cNvPicPr>
              <a:picLocks noChangeAspect="1"/>
            </p:cNvPicPr>
            <p:nvPr/>
          </p:nvPicPr>
          <p:blipFill>
            <a:blip r:embed="rId10"/>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1">
            <a:extLst>
              <a:ext uri="{28A0092B-C50C-407E-A947-70E740481C1C}">
                <a14:useLocalDpi xmlns:a14="http://schemas.microsoft.com/office/drawing/2010/main" val="0"/>
              </a:ext>
            </a:extLst>
          </a:blip>
          <a:srcRect b="48518"/>
          <a:stretch/>
        </p:blipFill>
        <p:spPr>
          <a:xfrm>
            <a:off x="6453069" y="1480873"/>
            <a:ext cx="5400000" cy="2503732"/>
          </a:xfrm>
          <a:prstGeom prst="rect">
            <a:avLst/>
          </a:prstGeom>
        </p:spPr>
      </p:pic>
      <p:sp>
        <p:nvSpPr>
          <p:cNvPr id="39" name="Rectangle à coins arrondis 38"/>
          <p:cNvSpPr/>
          <p:nvPr/>
        </p:nvSpPr>
        <p:spPr>
          <a:xfrm>
            <a:off x="7124786" y="4258329"/>
            <a:ext cx="4175439" cy="2002989"/>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Deux pistes intéressantes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Résumé thématique par un LLM</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Affichage accentué avec la FMC</a:t>
            </a:r>
            <a:endParaRPr lang="fr-FR" sz="1600" b="1" dirty="0">
              <a:solidFill>
                <a:srgbClr val="00B050"/>
              </a:solidFill>
              <a:latin typeface="Segoe UI" panose="020B0502040204020203" pitchFamily="34" charset="0"/>
              <a:cs typeface="Segoe UI" panose="020B0502040204020203" pitchFamily="34" charset="0"/>
            </a:endParaRPr>
          </a:p>
        </p:txBody>
      </p:sp>
      <p:grpSp>
        <p:nvGrpSpPr>
          <p:cNvPr id="40" name="Groupe 39"/>
          <p:cNvGrpSpPr/>
          <p:nvPr/>
        </p:nvGrpSpPr>
        <p:grpSpPr>
          <a:xfrm>
            <a:off x="9759715" y="6308556"/>
            <a:ext cx="2093354" cy="360000"/>
            <a:chOff x="2009536" y="6220063"/>
            <a:chExt cx="2093354" cy="360000"/>
          </a:xfrm>
        </p:grpSpPr>
        <p:sp>
          <p:nvSpPr>
            <p:cNvPr id="41" name="Rectangle 40"/>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2" name="Image 41"/>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3" name="Rectangle 42"/>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44" name="Groupe 43"/>
          <p:cNvGrpSpPr/>
          <p:nvPr/>
        </p:nvGrpSpPr>
        <p:grpSpPr>
          <a:xfrm>
            <a:off x="7703350" y="6308556"/>
            <a:ext cx="1959146" cy="360000"/>
            <a:chOff x="2009537" y="6220063"/>
            <a:chExt cx="1959146" cy="360000"/>
          </a:xfrm>
        </p:grpSpPr>
        <p:sp>
          <p:nvSpPr>
            <p:cNvPr id="45" name="Rectangle 44"/>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46" name="Image 45"/>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47" name="Rectangle 46"/>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48" name="Rectangle 47"/>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6953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b="44921"/>
          <a:stretch/>
        </p:blipFill>
        <p:spPr>
          <a:xfrm>
            <a:off x="6450326" y="1480872"/>
            <a:ext cx="5400000" cy="2497676"/>
          </a:xfrm>
          <a:prstGeom prst="rect">
            <a:avLst/>
          </a:prstGeom>
        </p:spPr>
      </p:pic>
      <p:sp>
        <p:nvSpPr>
          <p:cNvPr id="4" name="Titre 3"/>
          <p:cNvSpPr>
            <a:spLocks noGrp="1"/>
          </p:cNvSpPr>
          <p:nvPr>
            <p:ph type="title"/>
          </p:nvPr>
        </p:nvSpPr>
        <p:spPr/>
        <p:txBody>
          <a:bodyPr/>
          <a:lstStyle/>
          <a:p>
            <a:r>
              <a:rPr lang="fr-FR" dirty="0" smtClean="0"/>
              <a:t>VII. </a:t>
            </a:r>
            <a:r>
              <a:rPr lang="fr-FR" dirty="0"/>
              <a:t>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77</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(4) Pertinence des résultats obtenus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3"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5"/>
                </a:rPr>
                <a:t>study</a:t>
              </a:r>
              <a:endParaRPr lang="fr-FR" sz="1600" dirty="0">
                <a:solidFill>
                  <a:schemeClr val="accent3"/>
                </a:solidFill>
              </a:endParaRPr>
            </a:p>
          </p:txBody>
        </p:sp>
      </p:grpSp>
      <p:pic>
        <p:nvPicPr>
          <p:cNvPr id="20" name="Image 19"/>
          <p:cNvPicPr>
            <a:picLocks noChangeAspect="1"/>
          </p:cNvPicPr>
          <p:nvPr/>
        </p:nvPicPr>
        <p:blipFill rotWithShape="1">
          <a:blip r:embed="rId6"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1" name="Groupe 20"/>
          <p:cNvGrpSpPr/>
          <p:nvPr/>
        </p:nvGrpSpPr>
        <p:grpSpPr>
          <a:xfrm>
            <a:off x="821531" y="1480872"/>
            <a:ext cx="5234704" cy="2713575"/>
            <a:chOff x="986827" y="1480873"/>
            <a:chExt cx="5234704" cy="2713575"/>
          </a:xfrm>
        </p:grpSpPr>
        <p:pic>
          <p:nvPicPr>
            <p:cNvPr id="22" name="Image 21"/>
            <p:cNvPicPr>
              <a:picLocks noChangeAspect="1"/>
            </p:cNvPicPr>
            <p:nvPr/>
          </p:nvPicPr>
          <p:blipFill>
            <a:blip r:embed="rId7"/>
            <a:stretch>
              <a:fillRect/>
            </a:stretch>
          </p:blipFill>
          <p:spPr>
            <a:xfrm>
              <a:off x="1397453" y="1480874"/>
              <a:ext cx="4824078" cy="2589562"/>
            </a:xfrm>
            <a:prstGeom prst="rect">
              <a:avLst/>
            </a:prstGeom>
          </p:spPr>
        </p:pic>
        <p:pic>
          <p:nvPicPr>
            <p:cNvPr id="23" name="Image 22"/>
            <p:cNvPicPr>
              <a:picLocks noChangeAspect="1"/>
            </p:cNvPicPr>
            <p:nvPr/>
          </p:nvPicPr>
          <p:blipFill>
            <a:blip r:embed="rId8"/>
            <a:stretch>
              <a:fillRect/>
            </a:stretch>
          </p:blipFill>
          <p:spPr>
            <a:xfrm>
              <a:off x="1688810" y="1851856"/>
              <a:ext cx="2579790" cy="1615627"/>
            </a:xfrm>
            <a:prstGeom prst="rect">
              <a:avLst/>
            </a:prstGeom>
          </p:spPr>
        </p:pic>
        <p:pic>
          <p:nvPicPr>
            <p:cNvPr id="24" name="Image 23"/>
            <p:cNvPicPr>
              <a:picLocks noChangeAspect="1"/>
            </p:cNvPicPr>
            <p:nvPr/>
          </p:nvPicPr>
          <p:blipFill>
            <a:blip r:embed="rId9"/>
            <a:stretch>
              <a:fillRect/>
            </a:stretch>
          </p:blipFill>
          <p:spPr>
            <a:xfrm>
              <a:off x="1688531" y="1849478"/>
              <a:ext cx="4306165" cy="1638428"/>
            </a:xfrm>
            <a:prstGeom prst="rect">
              <a:avLst/>
            </a:prstGeom>
          </p:spPr>
        </p:pic>
        <p:sp>
          <p:nvSpPr>
            <p:cNvPr id="25" name="Rectangle 24"/>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6" name="Image 25"/>
            <p:cNvPicPr>
              <a:picLocks noChangeAspect="1"/>
            </p:cNvPicPr>
            <p:nvPr/>
          </p:nvPicPr>
          <p:blipFill>
            <a:blip r:embed="rId10"/>
            <a:stretch>
              <a:fillRect/>
            </a:stretch>
          </p:blipFill>
          <p:spPr>
            <a:xfrm>
              <a:off x="987833" y="1668768"/>
              <a:ext cx="775240" cy="2218228"/>
            </a:xfrm>
            <a:prstGeom prst="rect">
              <a:avLst/>
            </a:prstGeom>
          </p:spPr>
        </p:pic>
        <p:pic>
          <p:nvPicPr>
            <p:cNvPr id="27" name="Image 26"/>
            <p:cNvPicPr>
              <a:picLocks noChangeAspect="1"/>
            </p:cNvPicPr>
            <p:nvPr/>
          </p:nvPicPr>
          <p:blipFill>
            <a:blip r:embed="rId11"/>
            <a:stretch>
              <a:fillRect/>
            </a:stretch>
          </p:blipFill>
          <p:spPr>
            <a:xfrm>
              <a:off x="1700182" y="3826371"/>
              <a:ext cx="3856661" cy="368077"/>
            </a:xfrm>
            <a:prstGeom prst="rect">
              <a:avLst/>
            </a:prstGeom>
          </p:spPr>
        </p:pic>
        <p:sp>
          <p:nvSpPr>
            <p:cNvPr id="29" name="Rectangle 28"/>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0" name="Rectangle à coins arrondis 29"/>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un expert métier peut-il évaluer le contenu des clusters de manière efficace et rapide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31" name="Groupe 30"/>
          <p:cNvGrpSpPr/>
          <p:nvPr/>
        </p:nvGrpSpPr>
        <p:grpSpPr>
          <a:xfrm>
            <a:off x="9759715" y="6308556"/>
            <a:ext cx="2093354" cy="360000"/>
            <a:chOff x="2009536" y="6220063"/>
            <a:chExt cx="2093354" cy="360000"/>
          </a:xfrm>
        </p:grpSpPr>
        <p:sp>
          <p:nvSpPr>
            <p:cNvPr id="32" name="Rectangle 31"/>
            <p:cNvSpPr/>
            <p:nvPr/>
          </p:nvSpPr>
          <p:spPr>
            <a:xfrm>
              <a:off x="2009536" y="6220063"/>
              <a:ext cx="2093353"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3" name="Image 32"/>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4" name="Rectangle 33"/>
            <p:cNvSpPr/>
            <p:nvPr/>
          </p:nvSpPr>
          <p:spPr>
            <a:xfrm>
              <a:off x="2419656" y="6222529"/>
              <a:ext cx="1683234"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accent3"/>
                  </a:solidFill>
                </a:rPr>
                <a:t>Lamirel</a:t>
              </a:r>
              <a:r>
                <a:rPr lang="en-US" sz="1400" dirty="0" smtClean="0">
                  <a:solidFill>
                    <a:schemeClr val="accent3"/>
                  </a:solidFill>
                </a:rPr>
                <a:t> et al. (2017)</a:t>
              </a:r>
              <a:endParaRPr lang="fr-FR" sz="1400" dirty="0">
                <a:solidFill>
                  <a:schemeClr val="accent3"/>
                </a:solidFill>
                <a:latin typeface="Segoe UI" panose="020B0502040204020203" pitchFamily="34" charset="0"/>
                <a:cs typeface="Segoe UI" panose="020B0502040204020203" pitchFamily="34" charset="0"/>
              </a:endParaRPr>
            </a:p>
          </p:txBody>
        </p:sp>
      </p:grpSp>
      <p:grpSp>
        <p:nvGrpSpPr>
          <p:cNvPr id="35" name="Groupe 34"/>
          <p:cNvGrpSpPr/>
          <p:nvPr/>
        </p:nvGrpSpPr>
        <p:grpSpPr>
          <a:xfrm>
            <a:off x="7703350" y="6308556"/>
            <a:ext cx="1959146" cy="360000"/>
            <a:chOff x="2009537" y="6220063"/>
            <a:chExt cx="1959146" cy="360000"/>
          </a:xfrm>
        </p:grpSpPr>
        <p:sp>
          <p:nvSpPr>
            <p:cNvPr id="36" name="Rectangle 35"/>
            <p:cNvSpPr/>
            <p:nvPr/>
          </p:nvSpPr>
          <p:spPr>
            <a:xfrm>
              <a:off x="2009537" y="6220063"/>
              <a:ext cx="1959146"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7" name="Image 36"/>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0453" y="6233632"/>
              <a:ext cx="379204" cy="332863"/>
            </a:xfrm>
            <a:prstGeom prst="rect">
              <a:avLst/>
            </a:prstGeom>
            <a:noFill/>
            <a:ln>
              <a:noFill/>
            </a:ln>
          </p:spPr>
        </p:pic>
        <p:sp>
          <p:nvSpPr>
            <p:cNvPr id="38" name="Rectangle 37"/>
            <p:cNvSpPr/>
            <p:nvPr/>
          </p:nvSpPr>
          <p:spPr>
            <a:xfrm>
              <a:off x="2419656" y="6222529"/>
              <a:ext cx="1549026"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Zhang et al. (2019)</a:t>
              </a:r>
              <a:endParaRPr lang="fr-FR" sz="1400" dirty="0">
                <a:solidFill>
                  <a:schemeClr val="accent3"/>
                </a:solidFill>
                <a:latin typeface="Segoe UI" panose="020B0502040204020203" pitchFamily="34" charset="0"/>
                <a:cs typeface="Segoe UI" panose="020B0502040204020203" pitchFamily="34" charset="0"/>
              </a:endParaRPr>
            </a:p>
          </p:txBody>
        </p:sp>
      </p:grpSp>
      <p:sp>
        <p:nvSpPr>
          <p:cNvPr id="39" name="Rectangle à coins arrondis 38"/>
          <p:cNvSpPr/>
          <p:nvPr/>
        </p:nvSpPr>
        <p:spPr>
          <a:xfrm>
            <a:off x="7124786" y="4258329"/>
            <a:ext cx="4175439" cy="2002989"/>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Deux pistes intéressantes :</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Résumé thématique par un LLM</a:t>
            </a:r>
          </a:p>
          <a:p>
            <a:pPr marL="342900" indent="-342900">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Affichage accentué avec la FMC</a:t>
            </a:r>
            <a:endParaRPr lang="fr-FR" sz="1600" b="1" dirty="0">
              <a:solidFill>
                <a:srgbClr val="00B050"/>
              </a:solidFill>
              <a:latin typeface="Segoe UI" panose="020B0502040204020203" pitchFamily="34" charset="0"/>
              <a:cs typeface="Segoe UI" panose="020B0502040204020203" pitchFamily="34" charset="0"/>
            </a:endParaRPr>
          </a:p>
        </p:txBody>
      </p:sp>
      <p:sp>
        <p:nvSpPr>
          <p:cNvPr id="40" name="Rectangle 39"/>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2220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78</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(5) Rentabilité de chaque itération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8703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79</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(5) Rentabilité de chaque itération</a:t>
            </a:r>
            <a:endParaRPr lang="fr-FR" dirty="0"/>
          </a:p>
        </p:txBody>
      </p:sp>
      <p:sp>
        <p:nvSpPr>
          <p:cNvPr id="78" name="Espace réservé du texte 77"/>
          <p:cNvSpPr>
            <a:spLocks noGrp="1"/>
          </p:cNvSpPr>
          <p:nvPr>
            <p:ph type="body" sz="quarter" idx="18"/>
          </p:nvPr>
        </p:nvSpPr>
        <p:spPr>
          <a:xfrm>
            <a:off x="8793099" y="1759668"/>
            <a:ext cx="775955" cy="1800000"/>
          </a:xfrm>
        </p:spPr>
        <p:txBody>
          <a:bodyPr anchor="ctr"/>
          <a:lstStyle/>
          <a:p>
            <a:pPr algn="ctr"/>
            <a:r>
              <a:rPr lang="fr-FR" dirty="0" smtClean="0"/>
              <a:t>vs</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2"/>
          <a:srcRect l="9275" t="9035" r="9347" b="13464"/>
          <a:stretch/>
        </p:blipFill>
        <p:spPr>
          <a:xfrm>
            <a:off x="6536294" y="1769004"/>
            <a:ext cx="2256806" cy="1800000"/>
          </a:xfrm>
          <a:prstGeom prst="rect">
            <a:avLst/>
          </a:prstGeom>
        </p:spPr>
      </p:pic>
      <p:pic>
        <p:nvPicPr>
          <p:cNvPr id="5" name="Image 4"/>
          <p:cNvPicPr>
            <a:picLocks noChangeAspect="1"/>
          </p:cNvPicPr>
          <p:nvPr/>
        </p:nvPicPr>
        <p:blipFill rotWithShape="1">
          <a:blip r:embed="rId13"/>
          <a:srcRect l="9347" t="8862" r="9274" b="13377"/>
          <a:stretch/>
        </p:blipFill>
        <p:spPr>
          <a:xfrm>
            <a:off x="9569054" y="1759668"/>
            <a:ext cx="2249246" cy="1800000"/>
          </a:xfrm>
          <a:prstGeom prst="rect">
            <a:avLst/>
          </a:prstGeom>
        </p:spPr>
      </p:pic>
      <p:sp>
        <p:nvSpPr>
          <p:cNvPr id="32" name="Rectangle à coins arrondis 31"/>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sp>
        <p:nvSpPr>
          <p:cNvPr id="34" name="Rectangle 33"/>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5013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a:t>
            </a:fld>
            <a:endParaRPr lang="fr-FR" dirty="0"/>
          </a:p>
        </p:txBody>
      </p:sp>
      <p:sp>
        <p:nvSpPr>
          <p:cNvPr id="6" name="Espace réservé du texte 5"/>
          <p:cNvSpPr>
            <a:spLocks noGrp="1"/>
          </p:cNvSpPr>
          <p:nvPr>
            <p:ph type="body" sz="quarter" idx="14"/>
          </p:nvPr>
        </p:nvSpPr>
        <p:spPr/>
        <p:txBody>
          <a:bodyPr/>
          <a:lstStyle/>
          <a:p>
            <a:r>
              <a:rPr lang="fr-FR" i="1" dirty="0"/>
              <a:t>Fil rouge </a:t>
            </a:r>
            <a:r>
              <a:rPr lang="fr-FR" dirty="0" smtClean="0"/>
              <a:t>: Deux garagistes ont </a:t>
            </a:r>
            <a:r>
              <a:rPr lang="fr-FR" dirty="0"/>
              <a:t>entendu parler des « </a:t>
            </a:r>
            <a:r>
              <a:rPr lang="fr-FR" i="1" dirty="0"/>
              <a:t>chatbots</a:t>
            </a:r>
            <a:r>
              <a:rPr lang="fr-FR" dirty="0"/>
              <a:t> </a:t>
            </a:r>
            <a:r>
              <a:rPr lang="fr-FR" dirty="0" smtClean="0"/>
              <a:t>»</a:t>
            </a:r>
            <a:endParaRPr lang="fr-FR" dirty="0"/>
          </a:p>
        </p:txBody>
      </p:sp>
      <p:pic>
        <p:nvPicPr>
          <p:cNvPr id="12" name="Image 11"/>
          <p:cNvPicPr>
            <a:picLocks noChangeAspect="1"/>
          </p:cNvPicPr>
          <p:nvPr/>
        </p:nvPicPr>
        <p:blipFill rotWithShape="1">
          <a:blip r:embed="rId3"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grpSp>
        <p:nvGrpSpPr>
          <p:cNvPr id="21" name="Groupe 20"/>
          <p:cNvGrpSpPr/>
          <p:nvPr/>
        </p:nvGrpSpPr>
        <p:grpSpPr>
          <a:xfrm>
            <a:off x="4006416" y="1989000"/>
            <a:ext cx="4179168" cy="2986949"/>
            <a:chOff x="4233417" y="1989000"/>
            <a:chExt cx="4179168" cy="2986949"/>
          </a:xfrm>
        </p:grpSpPr>
        <p:pic>
          <p:nvPicPr>
            <p:cNvPr id="8" name="Image 7"/>
            <p:cNvPicPr>
              <a:picLocks noChangeAspect="1"/>
            </p:cNvPicPr>
            <p:nvPr/>
          </p:nvPicPr>
          <p:blipFill>
            <a:blip r:embed="rId4"/>
            <a:stretch>
              <a:fillRect/>
            </a:stretch>
          </p:blipFill>
          <p:spPr>
            <a:xfrm>
              <a:off x="4233417" y="1989000"/>
              <a:ext cx="2556601" cy="2880000"/>
            </a:xfrm>
            <a:prstGeom prst="rect">
              <a:avLst/>
            </a:prstGeom>
          </p:spPr>
        </p:pic>
        <p:grpSp>
          <p:nvGrpSpPr>
            <p:cNvPr id="20" name="Groupe 19"/>
            <p:cNvGrpSpPr/>
            <p:nvPr/>
          </p:nvGrpSpPr>
          <p:grpSpPr>
            <a:xfrm>
              <a:off x="6910739" y="2470874"/>
              <a:ext cx="1501846" cy="2505075"/>
              <a:chOff x="7192098" y="2455069"/>
              <a:chExt cx="1501846" cy="2505075"/>
            </a:xfrm>
          </p:grpSpPr>
          <p:pic>
            <p:nvPicPr>
              <p:cNvPr id="1030" name="Picture 6" descr="Schéma dessin smartphone moderne. Conception élégante de style de ligne .  Vecteur par ©Paykvector 275658444"/>
              <p:cNvPicPr>
                <a:picLocks noChangeAspect="1" noChangeArrowheads="1"/>
              </p:cNvPicPr>
              <p:nvPr/>
            </p:nvPicPr>
            <p:blipFill rotWithShape="1">
              <a:blip r:embed="rId5">
                <a:extLst>
                  <a:ext uri="{28A0092B-C50C-407E-A947-70E740481C1C}">
                    <a14:useLocalDpi xmlns:a14="http://schemas.microsoft.com/office/drawing/2010/main" val="0"/>
                  </a:ext>
                </a:extLst>
              </a:blip>
              <a:srcRect l="26906" t="12117" r="26866" b="10772"/>
              <a:stretch/>
            </p:blipFill>
            <p:spPr bwMode="auto">
              <a:xfrm>
                <a:off x="7192098" y="2455069"/>
                <a:ext cx="1501846" cy="25050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343537" y="273440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0" name="Rectangle 59"/>
              <p:cNvSpPr/>
              <p:nvPr/>
            </p:nvSpPr>
            <p:spPr>
              <a:xfrm>
                <a:off x="7642505" y="302642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500" dirty="0" smtClean="0">
                    <a:solidFill>
                      <a:schemeClr val="bg1"/>
                    </a:solidFill>
                    <a:latin typeface="Segoe UI" panose="020B0502040204020203" pitchFamily="34" charset="0"/>
                    <a:cs typeface="Segoe UI" panose="020B0502040204020203" pitchFamily="34" charset="0"/>
                  </a:rPr>
                  <a:t> </a:t>
                </a:r>
                <a:endParaRPr lang="fr-FR" sz="1500" dirty="0">
                  <a:solidFill>
                    <a:schemeClr val="bg1"/>
                  </a:solidFill>
                  <a:latin typeface="Segoe UI" panose="020B0502040204020203" pitchFamily="34" charset="0"/>
                  <a:cs typeface="Segoe UI" panose="020B0502040204020203" pitchFamily="34" charset="0"/>
                </a:endParaRPr>
              </a:p>
            </p:txBody>
          </p:sp>
          <p:sp>
            <p:nvSpPr>
              <p:cNvPr id="65" name="Rectangle 64"/>
              <p:cNvSpPr/>
              <p:nvPr/>
            </p:nvSpPr>
            <p:spPr>
              <a:xfrm>
                <a:off x="7343537" y="3318442"/>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67" name="Rectangle 66"/>
              <p:cNvSpPr/>
              <p:nvPr/>
            </p:nvSpPr>
            <p:spPr>
              <a:xfrm>
                <a:off x="7642505" y="3610459"/>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0" name="Rectangle 69"/>
              <p:cNvSpPr/>
              <p:nvPr/>
            </p:nvSpPr>
            <p:spPr>
              <a:xfrm>
                <a:off x="7343537" y="3902477"/>
                <a:ext cx="900000" cy="252000"/>
              </a:xfrm>
              <a:prstGeom prst="wedgeRectCallout">
                <a:avLst>
                  <a:gd name="adj1" fmla="val -42751"/>
                  <a:gd name="adj2" fmla="val 71121"/>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sp>
            <p:nvSpPr>
              <p:cNvPr id="71" name="Rectangle 70"/>
              <p:cNvSpPr/>
              <p:nvPr/>
            </p:nvSpPr>
            <p:spPr>
              <a:xfrm>
                <a:off x="7642505" y="4194494"/>
                <a:ext cx="900000" cy="252000"/>
              </a:xfrm>
              <a:prstGeom prst="wedgeRectCallout">
                <a:avLst>
                  <a:gd name="adj1" fmla="val 38071"/>
                  <a:gd name="adj2" fmla="val 84489"/>
                </a:avLst>
              </a:prstGeom>
              <a:solidFill>
                <a:srgbClr val="7030A0">
                  <a:tint val="66000"/>
                  <a:satMod val="160000"/>
                </a:srgbClr>
              </a:solidFill>
              <a:ln>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2" name="Groupe 1"/>
          <p:cNvGrpSpPr/>
          <p:nvPr/>
        </p:nvGrpSpPr>
        <p:grpSpPr>
          <a:xfrm>
            <a:off x="2863621" y="1645197"/>
            <a:ext cx="7362304" cy="4025084"/>
            <a:chOff x="2863621" y="1645197"/>
            <a:chExt cx="7362304" cy="4025084"/>
          </a:xfrm>
        </p:grpSpPr>
        <p:sp>
          <p:nvSpPr>
            <p:cNvPr id="47" name="Ellipse 46"/>
            <p:cNvSpPr/>
            <p:nvPr/>
          </p:nvSpPr>
          <p:spPr>
            <a:xfrm>
              <a:off x="6164313" y="1645197"/>
              <a:ext cx="2241728"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d</a:t>
              </a:r>
              <a:r>
                <a:rPr lang="fr-FR" sz="1800" dirty="0" smtClean="0">
                  <a:solidFill>
                    <a:schemeClr val="bg1"/>
                  </a:solidFill>
                  <a:latin typeface="Segoe UI" panose="020B0502040204020203" pitchFamily="34" charset="0"/>
                  <a:cs typeface="Segoe UI" panose="020B0502040204020203" pitchFamily="34" charset="0"/>
                </a:rPr>
                <a:t>isponible 24/7</a:t>
              </a:r>
              <a:endParaRPr lang="fr-FR" sz="1800" dirty="0">
                <a:solidFill>
                  <a:schemeClr val="bg1"/>
                </a:solidFill>
                <a:latin typeface="Segoe UI" panose="020B0502040204020203" pitchFamily="34" charset="0"/>
                <a:cs typeface="Segoe UI" panose="020B0502040204020203" pitchFamily="34" charset="0"/>
              </a:endParaRPr>
            </a:p>
          </p:txBody>
        </p:sp>
        <p:sp>
          <p:nvSpPr>
            <p:cNvPr id="48" name="Ellipse 47"/>
            <p:cNvSpPr/>
            <p:nvPr/>
          </p:nvSpPr>
          <p:spPr>
            <a:xfrm>
              <a:off x="8723921" y="2876212"/>
              <a:ext cx="13682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interactif</a:t>
              </a:r>
              <a:endParaRPr lang="fr-FR" sz="1800" dirty="0">
                <a:solidFill>
                  <a:schemeClr val="bg1"/>
                </a:solidFill>
                <a:latin typeface="Segoe UI" panose="020B0502040204020203" pitchFamily="34" charset="0"/>
                <a:cs typeface="Segoe UI" panose="020B0502040204020203" pitchFamily="34" charset="0"/>
              </a:endParaRPr>
            </a:p>
          </p:txBody>
        </p:sp>
        <p:sp>
          <p:nvSpPr>
            <p:cNvPr id="49" name="Ellipse 48"/>
            <p:cNvSpPr/>
            <p:nvPr/>
          </p:nvSpPr>
          <p:spPr>
            <a:xfrm>
              <a:off x="8590139" y="3635109"/>
              <a:ext cx="1635786"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automatisé</a:t>
              </a:r>
              <a:endParaRPr lang="fr-FR" sz="1800" dirty="0">
                <a:solidFill>
                  <a:schemeClr val="bg1"/>
                </a:solidFill>
                <a:latin typeface="Segoe UI" panose="020B0502040204020203" pitchFamily="34" charset="0"/>
                <a:cs typeface="Segoe UI" panose="020B0502040204020203" pitchFamily="34" charset="0"/>
              </a:endParaRPr>
            </a:p>
          </p:txBody>
        </p:sp>
        <p:sp>
          <p:nvSpPr>
            <p:cNvPr id="50" name="Ellipse 49"/>
            <p:cNvSpPr/>
            <p:nvPr/>
          </p:nvSpPr>
          <p:spPr>
            <a:xfrm>
              <a:off x="8425475" y="2139937"/>
              <a:ext cx="144103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accessible</a:t>
              </a:r>
              <a:endParaRPr lang="fr-FR" sz="1800" dirty="0">
                <a:solidFill>
                  <a:schemeClr val="bg1"/>
                </a:solidFill>
                <a:latin typeface="Segoe UI" panose="020B0502040204020203" pitchFamily="34" charset="0"/>
                <a:cs typeface="Segoe UI" panose="020B0502040204020203" pitchFamily="34" charset="0"/>
              </a:endParaRPr>
            </a:p>
          </p:txBody>
        </p:sp>
        <p:sp>
          <p:nvSpPr>
            <p:cNvPr id="51" name="Ellipse 50"/>
            <p:cNvSpPr/>
            <p:nvPr/>
          </p:nvSpPr>
          <p:spPr>
            <a:xfrm>
              <a:off x="2905874" y="4192299"/>
              <a:ext cx="104018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patient</a:t>
              </a:r>
              <a:endParaRPr lang="fr-FR" sz="1800" dirty="0">
                <a:solidFill>
                  <a:schemeClr val="bg1"/>
                </a:solidFill>
                <a:latin typeface="Segoe UI" panose="020B0502040204020203" pitchFamily="34" charset="0"/>
                <a:cs typeface="Segoe UI" panose="020B0502040204020203" pitchFamily="34" charset="0"/>
              </a:endParaRPr>
            </a:p>
          </p:txBody>
        </p:sp>
        <p:sp>
          <p:nvSpPr>
            <p:cNvPr id="53" name="Ellipse 52"/>
            <p:cNvSpPr/>
            <p:nvPr/>
          </p:nvSpPr>
          <p:spPr>
            <a:xfrm>
              <a:off x="3133970" y="2204243"/>
              <a:ext cx="984837"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réactif</a:t>
              </a:r>
              <a:endParaRPr lang="fr-FR" sz="1800" dirty="0">
                <a:solidFill>
                  <a:schemeClr val="bg1"/>
                </a:solidFill>
                <a:latin typeface="Segoe UI" panose="020B0502040204020203" pitchFamily="34" charset="0"/>
                <a:cs typeface="Segoe UI" panose="020B0502040204020203" pitchFamily="34" charset="0"/>
              </a:endParaRPr>
            </a:p>
          </p:txBody>
        </p:sp>
        <p:sp>
          <p:nvSpPr>
            <p:cNvPr id="54" name="Ellipse 53"/>
            <p:cNvSpPr/>
            <p:nvPr/>
          </p:nvSpPr>
          <p:spPr>
            <a:xfrm>
              <a:off x="2863621" y="3125351"/>
              <a:ext cx="980365"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rapide</a:t>
              </a:r>
              <a:endParaRPr lang="fr-FR" sz="1800" dirty="0">
                <a:solidFill>
                  <a:schemeClr val="bg1"/>
                </a:solidFill>
                <a:latin typeface="Segoe UI" panose="020B0502040204020203" pitchFamily="34" charset="0"/>
                <a:cs typeface="Segoe UI" panose="020B0502040204020203" pitchFamily="34" charset="0"/>
              </a:endParaRPr>
            </a:p>
          </p:txBody>
        </p:sp>
        <p:sp>
          <p:nvSpPr>
            <p:cNvPr id="56" name="Ellipse 55"/>
            <p:cNvSpPr/>
            <p:nvPr/>
          </p:nvSpPr>
          <p:spPr>
            <a:xfrm>
              <a:off x="3742743" y="5129944"/>
              <a:ext cx="2161309"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programmable</a:t>
              </a:r>
              <a:endParaRPr lang="fr-FR" sz="1800" dirty="0">
                <a:solidFill>
                  <a:schemeClr val="bg1"/>
                </a:solidFill>
                <a:latin typeface="Segoe UI" panose="020B0502040204020203" pitchFamily="34" charset="0"/>
                <a:cs typeface="Segoe UI" panose="020B0502040204020203" pitchFamily="34" charset="0"/>
              </a:endParaRPr>
            </a:p>
          </p:txBody>
        </p:sp>
        <p:sp>
          <p:nvSpPr>
            <p:cNvPr id="57" name="Ellipse 56"/>
            <p:cNvSpPr/>
            <p:nvPr/>
          </p:nvSpPr>
          <p:spPr>
            <a:xfrm>
              <a:off x="4488768" y="1976653"/>
              <a:ext cx="109193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efficace</a:t>
              </a:r>
              <a:endParaRPr lang="fr-FR" sz="1800" dirty="0">
                <a:solidFill>
                  <a:schemeClr val="bg1"/>
                </a:solidFill>
                <a:latin typeface="Segoe UI" panose="020B0502040204020203" pitchFamily="34" charset="0"/>
                <a:cs typeface="Segoe UI" panose="020B0502040204020203" pitchFamily="34" charset="0"/>
              </a:endParaRPr>
            </a:p>
          </p:txBody>
        </p:sp>
        <p:sp>
          <p:nvSpPr>
            <p:cNvPr id="58" name="Ellipse 57"/>
            <p:cNvSpPr/>
            <p:nvPr/>
          </p:nvSpPr>
          <p:spPr>
            <a:xfrm>
              <a:off x="8568505" y="4462299"/>
              <a:ext cx="1154974"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ludique</a:t>
              </a:r>
              <a:endParaRPr lang="fr-FR" sz="1800" dirty="0">
                <a:solidFill>
                  <a:schemeClr val="bg1"/>
                </a:solidFill>
                <a:latin typeface="Segoe UI" panose="020B0502040204020203" pitchFamily="34" charset="0"/>
                <a:cs typeface="Segoe UI" panose="020B0502040204020203" pitchFamily="34" charset="0"/>
              </a:endParaRPr>
            </a:p>
          </p:txBody>
        </p:sp>
        <p:sp>
          <p:nvSpPr>
            <p:cNvPr id="28" name="Ellipse 27"/>
            <p:cNvSpPr/>
            <p:nvPr/>
          </p:nvSpPr>
          <p:spPr>
            <a:xfrm>
              <a:off x="6593783" y="5130281"/>
              <a:ext cx="232632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personnalisable</a:t>
              </a:r>
              <a:endParaRPr lang="fr-FR" sz="1800" dirty="0">
                <a:solidFill>
                  <a:schemeClr val="bg1"/>
                </a:solidFill>
                <a:latin typeface="Segoe UI" panose="020B0502040204020203" pitchFamily="34" charset="0"/>
                <a:cs typeface="Segoe UI" panose="020B0502040204020203" pitchFamily="34" charset="0"/>
              </a:endParaRPr>
            </a:p>
          </p:txBody>
        </p:sp>
      </p:grpSp>
      <p:grpSp>
        <p:nvGrpSpPr>
          <p:cNvPr id="37" name="Groupe 36"/>
          <p:cNvGrpSpPr/>
          <p:nvPr/>
        </p:nvGrpSpPr>
        <p:grpSpPr>
          <a:xfrm>
            <a:off x="9364030" y="6308556"/>
            <a:ext cx="2489039" cy="360000"/>
            <a:chOff x="1398105" y="6348530"/>
            <a:chExt cx="2489039" cy="360000"/>
          </a:xfrm>
        </p:grpSpPr>
        <p:sp>
          <p:nvSpPr>
            <p:cNvPr id="38" name="Rectangle 37"/>
            <p:cNvSpPr/>
            <p:nvPr/>
          </p:nvSpPr>
          <p:spPr>
            <a:xfrm>
              <a:off x="1398105" y="6348530"/>
              <a:ext cx="2489039" cy="360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39" name="Image 3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9021" y="6362099"/>
              <a:ext cx="379204" cy="332863"/>
            </a:xfrm>
            <a:prstGeom prst="rect">
              <a:avLst/>
            </a:prstGeom>
            <a:noFill/>
            <a:ln>
              <a:noFill/>
            </a:ln>
          </p:spPr>
        </p:pic>
        <p:sp>
          <p:nvSpPr>
            <p:cNvPr id="40" name="Rectangle 39"/>
            <p:cNvSpPr/>
            <p:nvPr/>
          </p:nvSpPr>
          <p:spPr>
            <a:xfrm>
              <a:off x="1808225" y="6350996"/>
              <a:ext cx="2078919" cy="355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Costello </a:t>
              </a:r>
              <a:r>
                <a:rPr lang="en-US" sz="1400" dirty="0" smtClean="0">
                  <a:solidFill>
                    <a:schemeClr val="accent3"/>
                  </a:solidFill>
                </a:rPr>
                <a:t>et </a:t>
              </a:r>
              <a:r>
                <a:rPr lang="en-US" sz="1400" dirty="0" err="1">
                  <a:solidFill>
                    <a:schemeClr val="accent3"/>
                  </a:solidFill>
                </a:rPr>
                <a:t>LoDolce</a:t>
              </a:r>
              <a:r>
                <a:rPr lang="en-US" sz="1400" dirty="0">
                  <a:solidFill>
                    <a:schemeClr val="accent3"/>
                  </a:solidFill>
                </a:rPr>
                <a:t> (</a:t>
              </a:r>
              <a:r>
                <a:rPr lang="en-US" sz="1400" dirty="0" smtClean="0">
                  <a:solidFill>
                    <a:schemeClr val="accent3"/>
                  </a:solidFill>
                </a:rPr>
                <a:t>2022</a:t>
              </a:r>
              <a:r>
                <a:rPr lang="en-US" sz="1400" dirty="0">
                  <a:solidFill>
                    <a:schemeClr val="accent3"/>
                  </a:solidFill>
                </a:rPr>
                <a:t>)</a:t>
              </a:r>
              <a:endParaRPr lang="fr-FR" sz="1400" dirty="0">
                <a:solidFill>
                  <a:schemeClr val="accent3"/>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673007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80</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(5) Rentabilité de chaque itération</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2"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4"/>
                </a:rPr>
                <a:t>https</a:t>
              </a:r>
              <a:r>
                <a:rPr lang="fr-FR" sz="1600" dirty="0">
                  <a:solidFill>
                    <a:schemeClr val="accent3"/>
                  </a:solidFill>
                  <a:hlinkClick r:id="rId4"/>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4"/>
                </a:rPr>
                <a:t>study</a:t>
              </a:r>
              <a:endParaRPr lang="fr-FR" sz="1600" dirty="0">
                <a:solidFill>
                  <a:schemeClr val="accent3"/>
                </a:solidFill>
              </a:endParaRPr>
            </a:p>
          </p:txBody>
        </p:sp>
      </p:grpSp>
      <p:pic>
        <p:nvPicPr>
          <p:cNvPr id="21" name="Image 20"/>
          <p:cNvPicPr>
            <a:picLocks noChangeAspect="1"/>
          </p:cNvPicPr>
          <p:nvPr/>
        </p:nvPicPr>
        <p:blipFill rotWithShape="1">
          <a:blip r:embed="rId5"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grpSp>
        <p:nvGrpSpPr>
          <p:cNvPr id="22" name="Groupe 21"/>
          <p:cNvGrpSpPr/>
          <p:nvPr/>
        </p:nvGrpSpPr>
        <p:grpSpPr>
          <a:xfrm>
            <a:off x="821531" y="1480872"/>
            <a:ext cx="5234704" cy="2713575"/>
            <a:chOff x="986827" y="1480873"/>
            <a:chExt cx="5234704" cy="2713575"/>
          </a:xfrm>
        </p:grpSpPr>
        <p:pic>
          <p:nvPicPr>
            <p:cNvPr id="24" name="Image 23"/>
            <p:cNvPicPr>
              <a:picLocks noChangeAspect="1"/>
            </p:cNvPicPr>
            <p:nvPr/>
          </p:nvPicPr>
          <p:blipFill>
            <a:blip r:embed="rId6"/>
            <a:stretch>
              <a:fillRect/>
            </a:stretch>
          </p:blipFill>
          <p:spPr>
            <a:xfrm>
              <a:off x="1397453" y="1480874"/>
              <a:ext cx="4824078" cy="2589562"/>
            </a:xfrm>
            <a:prstGeom prst="rect">
              <a:avLst/>
            </a:prstGeom>
          </p:spPr>
        </p:pic>
        <p:pic>
          <p:nvPicPr>
            <p:cNvPr id="25" name="Image 24"/>
            <p:cNvPicPr>
              <a:picLocks noChangeAspect="1"/>
            </p:cNvPicPr>
            <p:nvPr/>
          </p:nvPicPr>
          <p:blipFill>
            <a:blip r:embed="rId7"/>
            <a:stretch>
              <a:fillRect/>
            </a:stretch>
          </p:blipFill>
          <p:spPr>
            <a:xfrm>
              <a:off x="1688810" y="1851856"/>
              <a:ext cx="2579790" cy="1615627"/>
            </a:xfrm>
            <a:prstGeom prst="rect">
              <a:avLst/>
            </a:prstGeom>
          </p:spPr>
        </p:pic>
        <p:pic>
          <p:nvPicPr>
            <p:cNvPr id="26" name="Image 25"/>
            <p:cNvPicPr>
              <a:picLocks noChangeAspect="1"/>
            </p:cNvPicPr>
            <p:nvPr/>
          </p:nvPicPr>
          <p:blipFill>
            <a:blip r:embed="rId8"/>
            <a:stretch>
              <a:fillRect/>
            </a:stretch>
          </p:blipFill>
          <p:spPr>
            <a:xfrm>
              <a:off x="1688531" y="1849478"/>
              <a:ext cx="4306165" cy="1638428"/>
            </a:xfrm>
            <a:prstGeom prst="rect">
              <a:avLst/>
            </a:prstGeom>
          </p:spPr>
        </p:pic>
        <p:sp>
          <p:nvSpPr>
            <p:cNvPr id="27" name="Rectangle 2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28" name="Image 27"/>
            <p:cNvPicPr>
              <a:picLocks noChangeAspect="1"/>
            </p:cNvPicPr>
            <p:nvPr/>
          </p:nvPicPr>
          <p:blipFill>
            <a:blip r:embed="rId9"/>
            <a:stretch>
              <a:fillRect/>
            </a:stretch>
          </p:blipFill>
          <p:spPr>
            <a:xfrm>
              <a:off x="987833" y="1668768"/>
              <a:ext cx="775240" cy="2218228"/>
            </a:xfrm>
            <a:prstGeom prst="rect">
              <a:avLst/>
            </a:prstGeom>
          </p:spPr>
        </p:pic>
        <p:pic>
          <p:nvPicPr>
            <p:cNvPr id="29" name="Image 28"/>
            <p:cNvPicPr>
              <a:picLocks noChangeAspect="1"/>
            </p:cNvPicPr>
            <p:nvPr/>
          </p:nvPicPr>
          <p:blipFill>
            <a:blip r:embed="rId10"/>
            <a:stretch>
              <a:fillRect/>
            </a:stretch>
          </p:blipFill>
          <p:spPr>
            <a:xfrm>
              <a:off x="1700182" y="3826371"/>
              <a:ext cx="3856661" cy="368077"/>
            </a:xfrm>
            <a:prstGeom prst="rect">
              <a:avLst/>
            </a:prstGeom>
          </p:spPr>
        </p:pic>
        <p:pic>
          <p:nvPicPr>
            <p:cNvPr id="30" name="Image 29"/>
            <p:cNvPicPr>
              <a:picLocks noChangeAspect="1"/>
            </p:cNvPicPr>
            <p:nvPr/>
          </p:nvPicPr>
          <p:blipFill>
            <a:blip r:embed="rId11"/>
            <a:stretch>
              <a:fillRect/>
            </a:stretch>
          </p:blipFill>
          <p:spPr>
            <a:xfrm>
              <a:off x="1702998" y="2429336"/>
              <a:ext cx="1403900" cy="1465789"/>
            </a:xfrm>
            <a:prstGeom prst="rect">
              <a:avLst/>
            </a:prstGeom>
          </p:spPr>
        </p:pic>
        <p:sp>
          <p:nvSpPr>
            <p:cNvPr id="31" name="Rectangle 3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33" name="Rectangle à coins arrondis 32"/>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savoir si une nouvelle itération est utile, et quand pouvons-nous arrêter la méthode ?</a:t>
            </a:r>
            <a:endParaRPr lang="fr-FR" sz="2000" b="1" dirty="0">
              <a:solidFill>
                <a:srgbClr val="C00000"/>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rotWithShape="1">
          <a:blip r:embed="rId12">
            <a:extLst>
              <a:ext uri="{28A0092B-C50C-407E-A947-70E740481C1C}">
                <a14:useLocalDpi xmlns:a14="http://schemas.microsoft.com/office/drawing/2010/main" val="0"/>
              </a:ext>
            </a:extLst>
          </a:blip>
          <a:srcRect l="3395" t="20154" r="2358" b="7503"/>
          <a:stretch/>
        </p:blipFill>
        <p:spPr>
          <a:xfrm>
            <a:off x="6740651" y="1480872"/>
            <a:ext cx="4943707" cy="2489325"/>
          </a:xfrm>
          <a:prstGeom prst="rect">
            <a:avLst/>
          </a:prstGeom>
          <a:ln w="19050">
            <a:solidFill>
              <a:schemeClr val="tx1"/>
            </a:solidFill>
          </a:ln>
        </p:spPr>
      </p:pic>
      <p:sp>
        <p:nvSpPr>
          <p:cNvPr id="34" name="Rectangle à coins arrondis 33"/>
          <p:cNvSpPr/>
          <p:nvPr/>
        </p:nvSpPr>
        <p:spPr>
          <a:xfrm>
            <a:off x="7124786" y="4258329"/>
            <a:ext cx="4175439" cy="2063322"/>
          </a:xfrm>
          <a:prstGeom prst="wedgeRoundRectCallout">
            <a:avLst>
              <a:gd name="adj1" fmla="val -75939"/>
              <a:gd name="adj2" fmla="val 22807"/>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00B050"/>
                </a:solidFill>
                <a:latin typeface="Segoe UI" panose="020B0502040204020203" pitchFamily="34" charset="0"/>
                <a:cs typeface="Segoe UI" panose="020B0502040204020203" pitchFamily="34" charset="0"/>
              </a:rPr>
              <a:t>Critère d’arrêt :</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Clustering stable entre 2 itérations</a:t>
            </a:r>
            <a:endParaRPr lang="fr-FR" sz="1600" b="1" dirty="0">
              <a:solidFill>
                <a:srgbClr val="00B050"/>
              </a:solidFill>
              <a:latin typeface="Segoe UI" panose="020B0502040204020203" pitchFamily="34" charset="0"/>
              <a:cs typeface="Segoe UI" panose="020B0502040204020203" pitchFamily="34" charset="0"/>
            </a:endParaRPr>
          </a:p>
        </p:txBody>
      </p:sp>
      <p:sp>
        <p:nvSpPr>
          <p:cNvPr id="35" name="Rectangle 3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321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81</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(6) Robustesse aux erreurs et à la subjectivité</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3" name="Rectangle 22"/>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0064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82</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(6) Robustesse aux erreurs et à la subjectivité</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grpSp>
        <p:nvGrpSpPr>
          <p:cNvPr id="11" name="Groupe 10"/>
          <p:cNvGrpSpPr/>
          <p:nvPr/>
        </p:nvGrpSpPr>
        <p:grpSpPr>
          <a:xfrm>
            <a:off x="7299643" y="1698882"/>
            <a:ext cx="3825724" cy="2294387"/>
            <a:chOff x="7299643" y="1480872"/>
            <a:chExt cx="3825724" cy="2294387"/>
          </a:xfrm>
        </p:grpSpPr>
        <p:pic>
          <p:nvPicPr>
            <p:cNvPr id="3" name="Imag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99643" y="1480872"/>
              <a:ext cx="3825724" cy="2016000"/>
            </a:xfrm>
            <a:prstGeom prst="rect">
              <a:avLst/>
            </a:prstGeom>
          </p:spPr>
        </p:pic>
        <p:sp>
          <p:nvSpPr>
            <p:cNvPr id="32" name="ZoneTexte 31"/>
            <p:cNvSpPr txBox="1"/>
            <p:nvPr/>
          </p:nvSpPr>
          <p:spPr>
            <a:xfrm>
              <a:off x="7328696" y="3467482"/>
              <a:ext cx="3796671" cy="307777"/>
            </a:xfrm>
            <a:prstGeom prst="rect">
              <a:avLst/>
            </a:prstGeom>
            <a:noFill/>
          </p:spPr>
          <p:txBody>
            <a:bodyPr wrap="square" rtlCol="0">
              <a:spAutoFit/>
            </a:bodyPr>
            <a:lstStyle/>
            <a:p>
              <a:pPr algn="ctr"/>
              <a:r>
                <a:rPr lang="fr-FR" sz="1400" dirty="0" smtClean="0">
                  <a:solidFill>
                    <a:srgbClr val="0C4392"/>
                  </a:solidFill>
                  <a:latin typeface="Segoe UI" panose="020B0502040204020203" pitchFamily="34" charset="0"/>
                  <a:cs typeface="Segoe UI" panose="020B0502040204020203" pitchFamily="34" charset="0"/>
                  <a:sym typeface="Wingdings" panose="05000000000000000000" pitchFamily="2" charset="2"/>
                </a:rPr>
                <a:t>Simulation de différences</a:t>
              </a:r>
              <a:endParaRPr lang="fr-FR" sz="1400" dirty="0">
                <a:solidFill>
                  <a:srgbClr val="0C4392"/>
                </a:solidFill>
                <a:latin typeface="Segoe UI" panose="020B0502040204020203" pitchFamily="34" charset="0"/>
                <a:cs typeface="Segoe UI" panose="020B0502040204020203" pitchFamily="34" charset="0"/>
              </a:endParaRPr>
            </a:p>
          </p:txBody>
        </p:sp>
      </p:grpSp>
      <p:pic>
        <p:nvPicPr>
          <p:cNvPr id="28" name="Imag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34293" y="4592365"/>
            <a:ext cx="1785475" cy="1440000"/>
          </a:xfrm>
          <a:prstGeom prst="rect">
            <a:avLst/>
          </a:prstGeom>
        </p:spPr>
      </p:pic>
      <p:sp>
        <p:nvSpPr>
          <p:cNvPr id="30" name="Rectangle 29"/>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4725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821531" y="1480872"/>
            <a:ext cx="5234704" cy="2713575"/>
            <a:chOff x="986827" y="1480873"/>
            <a:chExt cx="5234704" cy="2713575"/>
          </a:xfrm>
        </p:grpSpPr>
        <p:pic>
          <p:nvPicPr>
            <p:cNvPr id="68" name="Image 67"/>
            <p:cNvPicPr>
              <a:picLocks noChangeAspect="1"/>
            </p:cNvPicPr>
            <p:nvPr/>
          </p:nvPicPr>
          <p:blipFill>
            <a:blip r:embed="rId2"/>
            <a:stretch>
              <a:fillRect/>
            </a:stretch>
          </p:blipFill>
          <p:spPr>
            <a:xfrm>
              <a:off x="1710795" y="1887422"/>
              <a:ext cx="3218223" cy="1573281"/>
            </a:xfrm>
            <a:prstGeom prst="rect">
              <a:avLst/>
            </a:prstGeom>
          </p:spPr>
        </p:pic>
        <p:pic>
          <p:nvPicPr>
            <p:cNvPr id="69" name="Image 68"/>
            <p:cNvPicPr>
              <a:picLocks noChangeAspect="1"/>
            </p:cNvPicPr>
            <p:nvPr/>
          </p:nvPicPr>
          <p:blipFill>
            <a:blip r:embed="rId3"/>
            <a:stretch>
              <a:fillRect/>
            </a:stretch>
          </p:blipFill>
          <p:spPr>
            <a:xfrm>
              <a:off x="1397453" y="1480874"/>
              <a:ext cx="4824078" cy="2589562"/>
            </a:xfrm>
            <a:prstGeom prst="rect">
              <a:avLst/>
            </a:prstGeom>
          </p:spPr>
        </p:pic>
        <p:pic>
          <p:nvPicPr>
            <p:cNvPr id="71" name="Image 70"/>
            <p:cNvPicPr>
              <a:picLocks noChangeAspect="1"/>
            </p:cNvPicPr>
            <p:nvPr/>
          </p:nvPicPr>
          <p:blipFill>
            <a:blip r:embed="rId4"/>
            <a:stretch>
              <a:fillRect/>
            </a:stretch>
          </p:blipFill>
          <p:spPr>
            <a:xfrm>
              <a:off x="1688810" y="1851856"/>
              <a:ext cx="2579790" cy="1615627"/>
            </a:xfrm>
            <a:prstGeom prst="rect">
              <a:avLst/>
            </a:prstGeom>
          </p:spPr>
        </p:pic>
        <p:pic>
          <p:nvPicPr>
            <p:cNvPr id="70" name="Image 69"/>
            <p:cNvPicPr>
              <a:picLocks noChangeAspect="1"/>
            </p:cNvPicPr>
            <p:nvPr/>
          </p:nvPicPr>
          <p:blipFill>
            <a:blip r:embed="rId5"/>
            <a:stretch>
              <a:fillRect/>
            </a:stretch>
          </p:blipFill>
          <p:spPr>
            <a:xfrm>
              <a:off x="1688531" y="1849478"/>
              <a:ext cx="4306165" cy="1638428"/>
            </a:xfrm>
            <a:prstGeom prst="rect">
              <a:avLst/>
            </a:prstGeom>
          </p:spPr>
        </p:pic>
        <p:sp>
          <p:nvSpPr>
            <p:cNvPr id="17" name="Rectangle 16"/>
            <p:cNvSpPr/>
            <p:nvPr/>
          </p:nvSpPr>
          <p:spPr>
            <a:xfrm>
              <a:off x="1761188" y="1623473"/>
              <a:ext cx="504205" cy="483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pic>
          <p:nvPicPr>
            <p:cNvPr id="72" name="Image 71"/>
            <p:cNvPicPr>
              <a:picLocks noChangeAspect="1"/>
            </p:cNvPicPr>
            <p:nvPr/>
          </p:nvPicPr>
          <p:blipFill>
            <a:blip r:embed="rId6"/>
            <a:stretch>
              <a:fillRect/>
            </a:stretch>
          </p:blipFill>
          <p:spPr>
            <a:xfrm>
              <a:off x="987833" y="1668768"/>
              <a:ext cx="775240" cy="2218228"/>
            </a:xfrm>
            <a:prstGeom prst="rect">
              <a:avLst/>
            </a:prstGeom>
          </p:spPr>
        </p:pic>
        <p:pic>
          <p:nvPicPr>
            <p:cNvPr id="73" name="Image 72"/>
            <p:cNvPicPr>
              <a:picLocks noChangeAspect="1"/>
            </p:cNvPicPr>
            <p:nvPr/>
          </p:nvPicPr>
          <p:blipFill>
            <a:blip r:embed="rId7"/>
            <a:stretch>
              <a:fillRect/>
            </a:stretch>
          </p:blipFill>
          <p:spPr>
            <a:xfrm>
              <a:off x="1700182" y="3826371"/>
              <a:ext cx="3856661" cy="368077"/>
            </a:xfrm>
            <a:prstGeom prst="rect">
              <a:avLst/>
            </a:prstGeom>
          </p:spPr>
        </p:pic>
        <p:pic>
          <p:nvPicPr>
            <p:cNvPr id="74" name="Image 73"/>
            <p:cNvPicPr>
              <a:picLocks noChangeAspect="1"/>
            </p:cNvPicPr>
            <p:nvPr/>
          </p:nvPicPr>
          <p:blipFill>
            <a:blip r:embed="rId8"/>
            <a:stretch>
              <a:fillRect/>
            </a:stretch>
          </p:blipFill>
          <p:spPr>
            <a:xfrm>
              <a:off x="1702998" y="2429336"/>
              <a:ext cx="1403900" cy="1465789"/>
            </a:xfrm>
            <a:prstGeom prst="rect">
              <a:avLst/>
            </a:prstGeom>
          </p:spPr>
        </p:pic>
        <p:sp>
          <p:nvSpPr>
            <p:cNvPr id="61" name="Rectangle 60"/>
            <p:cNvSpPr/>
            <p:nvPr/>
          </p:nvSpPr>
          <p:spPr>
            <a:xfrm>
              <a:off x="986827" y="1480873"/>
              <a:ext cx="5234703" cy="2712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smtClean="0"/>
              <a:t>VII</a:t>
            </a:r>
            <a:r>
              <a:rPr lang="fr-FR" dirty="0"/>
              <a:t>. Étude de la méthode</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83</a:t>
            </a:fld>
            <a:endParaRPr lang="fr-FR" dirty="0"/>
          </a:p>
        </p:txBody>
      </p:sp>
      <p:sp>
        <p:nvSpPr>
          <p:cNvPr id="6" name="Espace réservé du texte 5"/>
          <p:cNvSpPr>
            <a:spLocks noGrp="1"/>
          </p:cNvSpPr>
          <p:nvPr>
            <p:ph type="body" sz="quarter" idx="14"/>
          </p:nvPr>
        </p:nvSpPr>
        <p:spPr>
          <a:xfrm>
            <a:off x="821531" y="868902"/>
            <a:ext cx="5631538" cy="352957"/>
          </a:xfrm>
        </p:spPr>
        <p:txBody>
          <a:bodyPr/>
          <a:lstStyle/>
          <a:p>
            <a:r>
              <a:rPr lang="fr-FR" dirty="0" smtClean="0"/>
              <a:t>(6) Robustesse aux erreurs et à la subjectivité</a:t>
            </a:r>
            <a:endParaRPr lang="fr-FR" dirty="0"/>
          </a:p>
        </p:txBody>
      </p:sp>
      <p:grpSp>
        <p:nvGrpSpPr>
          <p:cNvPr id="63" name="Groupe 62"/>
          <p:cNvGrpSpPr/>
          <p:nvPr/>
        </p:nvGrpSpPr>
        <p:grpSpPr>
          <a:xfrm>
            <a:off x="6576221" y="295012"/>
            <a:ext cx="5276848" cy="814387"/>
            <a:chOff x="6685337" y="5808367"/>
            <a:chExt cx="5276848" cy="814387"/>
          </a:xfrm>
        </p:grpSpPr>
        <p:pic>
          <p:nvPicPr>
            <p:cNvPr id="64" name="Image 63"/>
            <p:cNvPicPr>
              <a:picLocks noChangeAspect="1"/>
            </p:cNvPicPr>
            <p:nvPr/>
          </p:nvPicPr>
          <p:blipFill rotWithShape="1">
            <a:blip r:embed="rId9" cstate="print">
              <a:extLst>
                <a:ext uri="{28A0092B-C50C-407E-A947-70E740481C1C}">
                  <a14:useLocalDpi xmlns:a14="http://schemas.microsoft.com/office/drawing/2010/main" val="0"/>
                </a:ext>
              </a:extLst>
            </a:blip>
            <a:srcRect l="8771" t="8809" r="8619" b="8809"/>
            <a:stretch/>
          </p:blipFill>
          <p:spPr>
            <a:xfrm>
              <a:off x="11205433" y="5855516"/>
              <a:ext cx="721983" cy="720000"/>
            </a:xfrm>
            <a:prstGeom prst="rect">
              <a:avLst/>
            </a:prstGeom>
            <a:ln w="19050">
              <a:noFill/>
            </a:ln>
          </p:spPr>
        </p:pic>
        <p:sp>
          <p:nvSpPr>
            <p:cNvPr id="65" name="Rectangle 64"/>
            <p:cNvSpPr/>
            <p:nvPr/>
          </p:nvSpPr>
          <p:spPr>
            <a:xfrm>
              <a:off x="6685337" y="5808367"/>
              <a:ext cx="5276848"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66" name="Imag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19798" y="5855560"/>
              <a:ext cx="718015" cy="720000"/>
            </a:xfrm>
            <a:prstGeom prst="rect">
              <a:avLst/>
            </a:prstGeom>
          </p:spPr>
        </p:pic>
        <p:sp>
          <p:nvSpPr>
            <p:cNvPr id="67" name="Rectangle 66"/>
            <p:cNvSpPr/>
            <p:nvPr/>
          </p:nvSpPr>
          <p:spPr>
            <a:xfrm>
              <a:off x="7437812" y="5808367"/>
              <a:ext cx="3767621"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accent3"/>
                  </a:solidFill>
                </a:rPr>
                <a:t>Interactive </a:t>
              </a:r>
              <a:r>
                <a:rPr lang="fr-FR" sz="1600" b="1" dirty="0">
                  <a:solidFill>
                    <a:schemeClr val="accent3"/>
                  </a:solidFill>
                </a:rPr>
                <a:t>Clustering </a:t>
              </a:r>
              <a:r>
                <a:rPr lang="fr-FR" sz="1600" b="1" dirty="0" smtClean="0">
                  <a:solidFill>
                    <a:schemeClr val="accent3"/>
                  </a:solidFill>
                </a:rPr>
                <a:t>Comparative </a:t>
              </a:r>
              <a:r>
                <a:rPr lang="fr-FR" sz="1600" b="1" dirty="0" err="1" smtClean="0">
                  <a:solidFill>
                    <a:schemeClr val="accent3"/>
                  </a:solidFill>
                </a:rPr>
                <a:t>Study</a:t>
              </a:r>
              <a:endParaRPr lang="fr-FR" sz="1600" b="1" dirty="0">
                <a:solidFill>
                  <a:schemeClr val="accent3"/>
                </a:solidFill>
              </a:endParaRPr>
            </a:p>
            <a:p>
              <a:pPr algn="ctr"/>
              <a:r>
                <a:rPr lang="fr-FR" sz="1600" dirty="0" smtClean="0">
                  <a:solidFill>
                    <a:schemeClr val="accent3"/>
                  </a:solidFill>
                  <a:hlinkClick r:id="rId11"/>
                </a:rPr>
                <a:t>https</a:t>
              </a:r>
              <a:r>
                <a:rPr lang="fr-FR" sz="1600" dirty="0">
                  <a:solidFill>
                    <a:schemeClr val="accent3"/>
                  </a:solidFill>
                  <a:hlinkClick r:id="rId11"/>
                </a:rPr>
                <a:t>://</a:t>
              </a:r>
              <a:r>
                <a:rPr lang="fr-FR" sz="1600" dirty="0" smtClean="0">
                  <a:solidFill>
                    <a:schemeClr val="accent3"/>
                  </a:solidFill>
                  <a:hlinkClick r:id=""/>
                </a:rPr>
                <a:t>github.com/cognitivefactory/</a:t>
              </a:r>
            </a:p>
            <a:p>
              <a:pPr algn="ctr"/>
              <a:r>
                <a:rPr lang="fr-FR" sz="1600" dirty="0" smtClean="0">
                  <a:solidFill>
                    <a:schemeClr val="accent3"/>
                  </a:solidFill>
                  <a:hlinkClick r:id=""/>
                </a:rPr>
                <a:t>interactive-clustering-comparative-</a:t>
              </a:r>
              <a:r>
                <a:rPr lang="fr-FR" sz="1600" dirty="0" err="1" smtClean="0">
                  <a:solidFill>
                    <a:schemeClr val="accent3"/>
                  </a:solidFill>
                  <a:hlinkClick r:id="rId11"/>
                </a:rPr>
                <a:t>study</a:t>
              </a:r>
              <a:endParaRPr lang="fr-FR" sz="1600" dirty="0">
                <a:solidFill>
                  <a:schemeClr val="accent3"/>
                </a:solidFill>
              </a:endParaRPr>
            </a:p>
          </p:txBody>
        </p:sp>
      </p:grpSp>
      <p:pic>
        <p:nvPicPr>
          <p:cNvPr id="22" name="Image 21"/>
          <p:cNvPicPr>
            <a:picLocks noChangeAspect="1"/>
          </p:cNvPicPr>
          <p:nvPr/>
        </p:nvPicPr>
        <p:blipFill rotWithShape="1">
          <a:blip r:embed="rId1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6" name="Rectangle à coins arrondis 25"/>
          <p:cNvSpPr/>
          <p:nvPr/>
        </p:nvSpPr>
        <p:spPr>
          <a:xfrm>
            <a:off x="2661720" y="4258329"/>
            <a:ext cx="3559812" cy="2063321"/>
          </a:xfrm>
          <a:prstGeom prst="wedgeRoundRectCallout">
            <a:avLst>
              <a:gd name="adj1" fmla="val -69938"/>
              <a:gd name="adj2" fmla="val -22963"/>
              <a:gd name="adj3" fmla="val 16667"/>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2000" b="1" dirty="0" smtClean="0">
                <a:solidFill>
                  <a:srgbClr val="C00000"/>
                </a:solidFill>
                <a:latin typeface="Segoe UI" panose="020B0502040204020203" pitchFamily="34" charset="0"/>
                <a:cs typeface="Segoe UI" panose="020B0502040204020203" pitchFamily="34" charset="0"/>
              </a:rPr>
              <a:t>Comment gérer les incohérences, les erreurs d’inattention et les différences de points de vue entre annotateurs ?</a:t>
            </a:r>
            <a:endParaRPr lang="fr-FR" sz="2000" b="1" dirty="0">
              <a:solidFill>
                <a:srgbClr val="C00000"/>
              </a:solidFill>
              <a:latin typeface="Segoe UI" panose="020B0502040204020203" pitchFamily="34" charset="0"/>
              <a:cs typeface="Segoe UI" panose="020B0502040204020203" pitchFamily="34" charset="0"/>
            </a:endParaRPr>
          </a:p>
        </p:txBody>
      </p:sp>
      <p:sp>
        <p:nvSpPr>
          <p:cNvPr id="24" name="Rectangle à coins arrondis 23"/>
          <p:cNvSpPr/>
          <p:nvPr/>
        </p:nvSpPr>
        <p:spPr>
          <a:xfrm>
            <a:off x="7124786" y="4258329"/>
            <a:ext cx="4361198" cy="2063322"/>
          </a:xfrm>
          <a:prstGeom prst="wedgeRoundRectCallout">
            <a:avLst>
              <a:gd name="adj1" fmla="val -74441"/>
              <a:gd name="adj2" fmla="val 29138"/>
              <a:gd name="adj3" fmla="val 16667"/>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Avoir au moins 3 annotateurs</a:t>
            </a:r>
          </a:p>
          <a:p>
            <a:pPr marL="342900" indent="-342900" algn="just">
              <a:buFont typeface="Wingdings" panose="05000000000000000000" pitchFamily="2" charset="2"/>
              <a:buChar char="Ø"/>
            </a:pPr>
            <a:r>
              <a:rPr lang="fr-FR" sz="1600" b="1" dirty="0" smtClean="0">
                <a:solidFill>
                  <a:srgbClr val="00B050"/>
                </a:solidFill>
                <a:latin typeface="Segoe UI" panose="020B0502040204020203" pitchFamily="34" charset="0"/>
                <a:cs typeface="Segoe UI" panose="020B0502040204020203" pitchFamily="34" charset="0"/>
              </a:rPr>
              <a:t>En cas de doute : ne pas annoter !</a:t>
            </a:r>
            <a:endParaRPr lang="fr-FR" sz="1600" b="1" dirty="0">
              <a:solidFill>
                <a:srgbClr val="00B050"/>
              </a:solidFill>
              <a:latin typeface="Segoe UI" panose="020B0502040204020203" pitchFamily="34" charset="0"/>
              <a:cs typeface="Segoe UI" panose="020B0502040204020203" pitchFamily="34" charset="0"/>
            </a:endParaRPr>
          </a:p>
        </p:txBody>
      </p:sp>
      <p:pic>
        <p:nvPicPr>
          <p:cNvPr id="27" name="Image 26"/>
          <p:cNvPicPr>
            <a:picLocks noChangeAspect="1"/>
          </p:cNvPicPr>
          <p:nvPr/>
        </p:nvPicPr>
        <p:blipFill>
          <a:blip r:embed="rId13"/>
          <a:stretch>
            <a:fillRect/>
          </a:stretch>
        </p:blipFill>
        <p:spPr>
          <a:xfrm>
            <a:off x="6465854" y="1760051"/>
            <a:ext cx="2520000" cy="1923157"/>
          </a:xfrm>
          <a:prstGeom prst="rect">
            <a:avLst/>
          </a:prstGeom>
          <a:ln w="38100">
            <a:solidFill>
              <a:schemeClr val="tx1"/>
            </a:solidFill>
          </a:ln>
        </p:spPr>
      </p:pic>
      <p:pic>
        <p:nvPicPr>
          <p:cNvPr id="28" name="Imag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55569" y="2138001"/>
            <a:ext cx="2520000" cy="1167256"/>
          </a:xfrm>
          <a:prstGeom prst="rect">
            <a:avLst/>
          </a:prstGeom>
          <a:ln w="38100">
            <a:solidFill>
              <a:schemeClr val="tx1"/>
            </a:solidFill>
          </a:ln>
        </p:spPr>
      </p:pic>
      <p:sp>
        <p:nvSpPr>
          <p:cNvPr id="25" name="Rectangle 24"/>
          <p:cNvSpPr/>
          <p:nvPr/>
        </p:nvSpPr>
        <p:spPr>
          <a:xfrm>
            <a:off x="1371599" y="1639888"/>
            <a:ext cx="376239" cy="9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700" i="1" dirty="0" smtClean="0">
                <a:solidFill>
                  <a:schemeClr val="tx1"/>
                </a:solidFill>
                <a:latin typeface="Segoe UI" panose="020B0502040204020203" pitchFamily="34" charset="0"/>
                <a:cs typeface="Segoe UI" panose="020B0502040204020203" pitchFamily="34" charset="0"/>
              </a:rPr>
              <a:t>similarité</a:t>
            </a:r>
            <a:endParaRPr lang="fr-FR" sz="7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45714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Bilan</a:t>
            </a:r>
            <a:endParaRPr lang="fr-FR" dirty="0"/>
          </a:p>
        </p:txBody>
      </p:sp>
      <p:sp>
        <p:nvSpPr>
          <p:cNvPr id="3" name="Espace réservé du texte 2"/>
          <p:cNvSpPr>
            <a:spLocks noGrp="1"/>
          </p:cNvSpPr>
          <p:nvPr>
            <p:ph type="body" sz="quarter" idx="14"/>
          </p:nvPr>
        </p:nvSpPr>
        <p:spPr/>
        <p:txBody>
          <a:bodyPr/>
          <a:lstStyle/>
          <a:p>
            <a:endParaRPr lang="fr-FR"/>
          </a:p>
        </p:txBody>
      </p:sp>
      <p:sp>
        <p:nvSpPr>
          <p:cNvPr id="4" name="Espace réservé du texte 3"/>
          <p:cNvSpPr>
            <a:spLocks noGrp="1"/>
          </p:cNvSpPr>
          <p:nvPr>
            <p:ph type="body" sz="quarter" idx="15"/>
          </p:nvPr>
        </p:nvSpPr>
        <p:spPr/>
        <p:txBody>
          <a:bodyPr/>
          <a:lstStyle/>
          <a:p>
            <a:endParaRPr lang="fr-FR"/>
          </a:p>
        </p:txBody>
      </p:sp>
      <p:sp>
        <p:nvSpPr>
          <p:cNvPr id="5" name="Espace réservé du texte 4"/>
          <p:cNvSpPr>
            <a:spLocks noGrp="1"/>
          </p:cNvSpPr>
          <p:nvPr>
            <p:ph type="body" sz="quarter" idx="16"/>
          </p:nvPr>
        </p:nvSpPr>
        <p:spPr/>
        <p:txBody>
          <a:bodyPr/>
          <a:lstStyle/>
          <a:p>
            <a:endParaRPr lang="fr-FR"/>
          </a:p>
        </p:txBody>
      </p:sp>
      <p:sp>
        <p:nvSpPr>
          <p:cNvPr id="6" name="Espace réservé du texte 5"/>
          <p:cNvSpPr>
            <a:spLocks noGrp="1"/>
          </p:cNvSpPr>
          <p:nvPr>
            <p:ph type="body" sz="quarter" idx="17"/>
          </p:nvPr>
        </p:nvSpPr>
        <p:spPr/>
        <p:txBody>
          <a:bodyPr/>
          <a:lstStyle/>
          <a:p>
            <a:endParaRPr lang="fr-FR"/>
          </a:p>
        </p:txBody>
      </p:sp>
      <p:sp>
        <p:nvSpPr>
          <p:cNvPr id="7" name="Espace réservé du texte 6"/>
          <p:cNvSpPr>
            <a:spLocks noGrp="1"/>
          </p:cNvSpPr>
          <p:nvPr>
            <p:ph type="body" sz="quarter" idx="18"/>
          </p:nvPr>
        </p:nvSpPr>
        <p:spPr/>
        <p:txBody>
          <a:bodyPr/>
          <a:lstStyle/>
          <a:p>
            <a:endParaRPr lang="fr-FR"/>
          </a:p>
        </p:txBody>
      </p:sp>
    </p:spTree>
    <p:extLst>
      <p:ext uri="{BB962C8B-B14F-4D97-AF65-F5344CB8AC3E}">
        <p14:creationId xmlns:p14="http://schemas.microsoft.com/office/powerpoint/2010/main" val="969072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p:cNvPicPr>
            <a:picLocks noChangeAspect="1"/>
          </p:cNvPicPr>
          <p:nvPr/>
        </p:nvPicPr>
        <p:blipFill>
          <a:blip r:embed="rId3"/>
          <a:stretch>
            <a:fillRect/>
          </a:stretch>
        </p:blipFill>
        <p:spPr>
          <a:xfrm>
            <a:off x="3915543" y="3664403"/>
            <a:ext cx="6480000" cy="2617642"/>
          </a:xfrm>
          <a:prstGeom prst="rect">
            <a:avLst/>
          </a:prstGeom>
        </p:spPr>
      </p:pic>
      <p:grpSp>
        <p:nvGrpSpPr>
          <p:cNvPr id="2" name="Groupe 1"/>
          <p:cNvGrpSpPr/>
          <p:nvPr/>
        </p:nvGrpSpPr>
        <p:grpSpPr>
          <a:xfrm>
            <a:off x="4082874" y="3679098"/>
            <a:ext cx="6127044" cy="842323"/>
            <a:chOff x="4082874" y="3679098"/>
            <a:chExt cx="6127044" cy="842323"/>
          </a:xfrm>
        </p:grpSpPr>
        <p:sp>
          <p:nvSpPr>
            <p:cNvPr id="15" name="Rectangle à coins arrondis 14"/>
            <p:cNvSpPr/>
            <p:nvPr/>
          </p:nvSpPr>
          <p:spPr>
            <a:xfrm>
              <a:off x="4082874" y="4306420"/>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16" name="Rectangle à coins arrondis 15"/>
            <p:cNvSpPr/>
            <p:nvPr/>
          </p:nvSpPr>
          <p:spPr>
            <a:xfrm>
              <a:off x="7869918" y="3679098"/>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smtClean="0">
                  <a:solidFill>
                    <a:schemeClr val="bg1"/>
                  </a:solidFill>
                  <a:latin typeface="Segoe UI" panose="020B0502040204020203" pitchFamily="34" charset="0"/>
                  <a:cs typeface="Segoe UI" panose="020B0502040204020203" pitchFamily="34" charset="0"/>
                </a:rPr>
                <a:t>Missions d’un annotateur</a:t>
              </a:r>
              <a:endParaRPr lang="fr-FR" sz="1200" b="1" dirty="0">
                <a:solidFill>
                  <a:schemeClr val="bg1"/>
                </a:solidFill>
                <a:latin typeface="Segoe UI" panose="020B0502040204020203" pitchFamily="34" charset="0"/>
                <a:cs typeface="Segoe UI" panose="020B0502040204020203" pitchFamily="34" charset="0"/>
              </a:endParaRPr>
            </a:p>
          </p:txBody>
        </p:sp>
      </p:grpSp>
      <p:sp>
        <p:nvSpPr>
          <p:cNvPr id="4" name="Titre 3"/>
          <p:cNvSpPr>
            <a:spLocks noGrp="1"/>
          </p:cNvSpPr>
          <p:nvPr>
            <p:ph type="title"/>
          </p:nvPr>
        </p:nvSpPr>
        <p:spPr/>
        <p:txBody>
          <a:bodyPr/>
          <a:lstStyle/>
          <a:p>
            <a:r>
              <a:rPr lang="fr-FR" dirty="0"/>
              <a:t>V. Proposer un « Clustering Interactif »</a:t>
            </a:r>
          </a:p>
        </p:txBody>
      </p:sp>
      <p:sp>
        <p:nvSpPr>
          <p:cNvPr id="10" name="Espace réservé du texte 9"/>
          <p:cNvSpPr>
            <a:spLocks noGrp="1"/>
          </p:cNvSpPr>
          <p:nvPr>
            <p:ph type="body" sz="quarter" idx="14"/>
          </p:nvPr>
        </p:nvSpPr>
        <p:spPr/>
        <p:txBody>
          <a:bodyPr/>
          <a:lstStyle/>
          <a:p>
            <a:r>
              <a:rPr lang="fr-FR" i="1" dirty="0" smtClean="0"/>
              <a:t>Bilan prometteur</a:t>
            </a:r>
            <a:r>
              <a:rPr lang="fr-FR" dirty="0" smtClean="0"/>
              <a:t> </a:t>
            </a:r>
            <a:r>
              <a:rPr lang="fr-FR" dirty="0"/>
              <a:t>: L</a:t>
            </a:r>
            <a:r>
              <a:rPr lang="fr-FR" dirty="0" smtClean="0"/>
              <a:t>a complexité de la tâche d’annotation semble réduite !</a:t>
            </a:r>
            <a:endParaRPr lang="fr-FR" dirty="0"/>
          </a:p>
        </p:txBody>
      </p:sp>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17"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85</a:t>
            </a:fld>
            <a:endParaRPr lang="fr-FR"/>
          </a:p>
        </p:txBody>
      </p:sp>
      <p:sp>
        <p:nvSpPr>
          <p:cNvPr id="3" name="Rectangle à coins arrondis 2"/>
          <p:cNvSpPr/>
          <p:nvPr/>
        </p:nvSpPr>
        <p:spPr>
          <a:xfrm>
            <a:off x="4006392" y="5309324"/>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u="sng" dirty="0" smtClean="0">
                <a:solidFill>
                  <a:schemeClr val="bg1"/>
                </a:solidFill>
                <a:latin typeface="Segoe UI" panose="020B0502040204020203" pitchFamily="34" charset="0"/>
                <a:cs typeface="Segoe UI" panose="020B0502040204020203" pitchFamily="34" charset="0"/>
              </a:rPr>
              <a:t>Trouver un équilibre</a:t>
            </a:r>
            <a:r>
              <a:rPr lang="fr-FR" sz="2000" b="1" dirty="0" smtClean="0">
                <a:solidFill>
                  <a:schemeClr val="bg1"/>
                </a:solidFill>
                <a:latin typeface="Segoe UI" panose="020B0502040204020203" pitchFamily="34" charset="0"/>
                <a:cs typeface="Segoe UI" panose="020B0502040204020203" pitchFamily="34" charset="0"/>
              </a:rPr>
              <a:t> en ce que </a:t>
            </a:r>
            <a:r>
              <a:rPr lang="fr-FR" sz="2000" b="1" dirty="0" smtClean="0">
                <a:solidFill>
                  <a:schemeClr val="accent6"/>
                </a:solidFill>
                <a:latin typeface="Segoe UI" panose="020B0502040204020203" pitchFamily="34" charset="0"/>
                <a:cs typeface="Segoe UI" panose="020B0502040204020203" pitchFamily="34" charset="0"/>
              </a:rPr>
              <a:t>SAIT</a:t>
            </a:r>
            <a:r>
              <a:rPr lang="fr-FR" sz="2000" b="1" dirty="0" smtClean="0">
                <a:solidFill>
                  <a:schemeClr val="bg1"/>
                </a:solidFill>
                <a:latin typeface="Segoe UI" panose="020B0502040204020203" pitchFamily="34" charset="0"/>
                <a:cs typeface="Segoe UI" panose="020B0502040204020203" pitchFamily="34" charset="0"/>
              </a:rPr>
              <a:t> </a:t>
            </a:r>
            <a:r>
              <a:rPr lang="fr-FR" sz="2000" b="1" dirty="0" smtClean="0">
                <a:solidFill>
                  <a:schemeClr val="accent6"/>
                </a:solidFill>
                <a:latin typeface="Segoe UI" panose="020B0502040204020203" pitchFamily="34" charset="0"/>
                <a:cs typeface="Segoe UI" panose="020B0502040204020203" pitchFamily="34" charset="0"/>
              </a:rPr>
              <a:t>FAIRE</a:t>
            </a:r>
            <a:r>
              <a:rPr lang="fr-FR" sz="2000" b="1" dirty="0" smtClean="0">
                <a:solidFill>
                  <a:schemeClr val="bg1"/>
                </a:solidFill>
                <a:latin typeface="Segoe UI" panose="020B0502040204020203" pitchFamily="34" charset="0"/>
                <a:cs typeface="Segoe UI" panose="020B0502040204020203" pitchFamily="34" charset="0"/>
              </a:rPr>
              <a:t> un expert métier et ce qu’on lui </a:t>
            </a:r>
            <a:r>
              <a:rPr lang="fr-FR" sz="2000" b="1" dirty="0" smtClean="0">
                <a:solidFill>
                  <a:schemeClr val="accent2"/>
                </a:solidFill>
                <a:latin typeface="Segoe UI" panose="020B0502040204020203" pitchFamily="34" charset="0"/>
                <a:cs typeface="Segoe UI" panose="020B0502040204020203" pitchFamily="34" charset="0"/>
              </a:rPr>
              <a:t>DEMANDE</a:t>
            </a:r>
            <a:r>
              <a:rPr lang="fr-FR" sz="2000" b="1" dirty="0" smtClean="0">
                <a:solidFill>
                  <a:schemeClr val="bg1"/>
                </a:solidFill>
                <a:latin typeface="Segoe UI" panose="020B0502040204020203" pitchFamily="34" charset="0"/>
                <a:cs typeface="Segoe UI" panose="020B0502040204020203" pitchFamily="34" charset="0"/>
              </a:rPr>
              <a:t>.</a:t>
            </a:r>
            <a:endParaRPr lang="fr-FR" sz="2000" b="1" dirty="0">
              <a:solidFill>
                <a:schemeClr val="bg1"/>
              </a:solidFill>
              <a:latin typeface="Segoe UI" panose="020B0502040204020203" pitchFamily="34" charset="0"/>
              <a:cs typeface="Segoe UI" panose="020B0502040204020203" pitchFamily="34" charset="0"/>
            </a:endParaRPr>
          </a:p>
        </p:txBody>
      </p:sp>
      <p:grpSp>
        <p:nvGrpSpPr>
          <p:cNvPr id="27" name="Groupe 26"/>
          <p:cNvGrpSpPr/>
          <p:nvPr/>
        </p:nvGrpSpPr>
        <p:grpSpPr>
          <a:xfrm>
            <a:off x="3797191" y="2636188"/>
            <a:ext cx="2901435" cy="1597430"/>
            <a:chOff x="12028839" y="1039488"/>
            <a:chExt cx="2901435" cy="1597430"/>
          </a:xfrm>
        </p:grpSpPr>
        <p:sp>
          <p:nvSpPr>
            <p:cNvPr id="28" name="Bouée 27"/>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9" name="Trapèze 28"/>
            <p:cNvSpPr/>
            <p:nvPr/>
          </p:nvSpPr>
          <p:spPr>
            <a:xfrm>
              <a:off x="12028839" y="1292721"/>
              <a:ext cx="2901435" cy="1344197"/>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Compétences</a:t>
              </a:r>
            </a:p>
            <a:p>
              <a:pPr algn="ctr"/>
              <a:r>
                <a:rPr lang="fr-FR" sz="2000" b="1" dirty="0" smtClean="0">
                  <a:solidFill>
                    <a:schemeClr val="bg1"/>
                  </a:solidFill>
                  <a:latin typeface="Segoe UI" panose="020B0502040204020203" pitchFamily="34" charset="0"/>
                  <a:cs typeface="Segoe UI" panose="020B0502040204020203" pitchFamily="34" charset="0"/>
                </a:rPr>
                <a:t>« Métier »</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46" name="Groupe 45"/>
          <p:cNvGrpSpPr/>
          <p:nvPr/>
        </p:nvGrpSpPr>
        <p:grpSpPr>
          <a:xfrm>
            <a:off x="7869918" y="2585176"/>
            <a:ext cx="2340000" cy="1028215"/>
            <a:chOff x="6811512" y="1692124"/>
            <a:chExt cx="2340000" cy="1028215"/>
          </a:xfrm>
        </p:grpSpPr>
        <p:sp>
          <p:nvSpPr>
            <p:cNvPr id="47" name="Bouée 46"/>
            <p:cNvSpPr/>
            <p:nvPr/>
          </p:nvSpPr>
          <p:spPr>
            <a:xfrm>
              <a:off x="7726923" y="1692124"/>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8" name="Trapèze 47"/>
            <p:cNvSpPr/>
            <p:nvPr/>
          </p:nvSpPr>
          <p:spPr>
            <a:xfrm>
              <a:off x="6811512" y="1914581"/>
              <a:ext cx="2340000" cy="805758"/>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2000" b="1" dirty="0" smtClean="0">
                  <a:solidFill>
                    <a:schemeClr val="bg1"/>
                  </a:solidFill>
                  <a:latin typeface="Segoe UI" panose="020B0502040204020203" pitchFamily="34" charset="0"/>
                  <a:cs typeface="Segoe UI" panose="020B0502040204020203" pitchFamily="34" charset="0"/>
                </a:rPr>
                <a:t>Capacités de différenciation</a:t>
              </a: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5" name="Groupe 4"/>
          <p:cNvGrpSpPr/>
          <p:nvPr/>
        </p:nvGrpSpPr>
        <p:grpSpPr>
          <a:xfrm>
            <a:off x="821530" y="1443245"/>
            <a:ext cx="3307504" cy="2017629"/>
            <a:chOff x="821530" y="1443245"/>
            <a:chExt cx="3307504" cy="2017629"/>
          </a:xfrm>
        </p:grpSpPr>
        <p:pic>
          <p:nvPicPr>
            <p:cNvPr id="21" name="Image 20"/>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6030" r="5825"/>
            <a:stretch/>
          </p:blipFill>
          <p:spPr>
            <a:xfrm>
              <a:off x="821530" y="1480874"/>
              <a:ext cx="1745259" cy="1980000"/>
            </a:xfrm>
            <a:prstGeom prst="rect">
              <a:avLst/>
            </a:prstGeom>
            <a:ln w="57150">
              <a:solidFill>
                <a:srgbClr val="E7E6E6"/>
              </a:solidFill>
            </a:ln>
          </p:spPr>
        </p:pic>
        <p:sp>
          <p:nvSpPr>
            <p:cNvPr id="30" name="Bulle ronde 29"/>
            <p:cNvSpPr/>
            <p:nvPr/>
          </p:nvSpPr>
          <p:spPr>
            <a:xfrm>
              <a:off x="2432209" y="1443245"/>
              <a:ext cx="1696825" cy="1075893"/>
            </a:xfrm>
            <a:prstGeom prst="wedgeEllipseCallout">
              <a:avLst>
                <a:gd name="adj1" fmla="val -63611"/>
                <a:gd name="adj2" fmla="val -4090"/>
              </a:avLst>
            </a:prstGeom>
            <a:solidFill>
              <a:schemeClr val="bg1"/>
            </a:solidFill>
            <a:ln w="38100">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rgbClr val="767171"/>
                </a:solidFill>
                <a:latin typeface="Segoe UI" panose="020B0502040204020203" pitchFamily="34" charset="0"/>
                <a:cs typeface="Segoe UI" panose="020B0502040204020203" pitchFamily="34" charset="0"/>
              </a:endParaRPr>
            </a:p>
          </p:txBody>
        </p:sp>
        <p:pic>
          <p:nvPicPr>
            <p:cNvPr id="31" name="Image 30"/>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2886772" y="1581868"/>
              <a:ext cx="798645" cy="798645"/>
            </a:xfrm>
            <a:prstGeom prst="rect">
              <a:avLst/>
            </a:prstGeom>
          </p:spPr>
        </p:pic>
      </p:grpSp>
      <p:grpSp>
        <p:nvGrpSpPr>
          <p:cNvPr id="6" name="Groupe 5"/>
          <p:cNvGrpSpPr/>
          <p:nvPr/>
        </p:nvGrpSpPr>
        <p:grpSpPr>
          <a:xfrm>
            <a:off x="6769658" y="1264924"/>
            <a:ext cx="4535341" cy="1226278"/>
            <a:chOff x="7452267" y="1173245"/>
            <a:chExt cx="4535341" cy="1226278"/>
          </a:xfrm>
        </p:grpSpPr>
        <p:sp>
          <p:nvSpPr>
            <p:cNvPr id="33" name="Ellipse 32"/>
            <p:cNvSpPr/>
            <p:nvPr/>
          </p:nvSpPr>
          <p:spPr>
            <a:xfrm>
              <a:off x="9909751" y="1859523"/>
              <a:ext cx="20020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annotations</a:t>
              </a:r>
            </a:p>
            <a:p>
              <a:pPr algn="ctr"/>
              <a:r>
                <a:rPr lang="fr-FR" sz="1800" dirty="0" smtClean="0">
                  <a:solidFill>
                    <a:schemeClr val="bg1"/>
                  </a:solidFill>
                  <a:latin typeface="Segoe UI" panose="020B0502040204020203" pitchFamily="34" charset="0"/>
                  <a:cs typeface="Segoe UI" panose="020B0502040204020203" pitchFamily="34" charset="0"/>
                </a:rPr>
                <a:t>élémentaires</a:t>
              </a:r>
              <a:endParaRPr lang="fr-FR" sz="1800" dirty="0">
                <a:solidFill>
                  <a:schemeClr val="bg1"/>
                </a:solidFill>
                <a:latin typeface="Segoe UI" panose="020B0502040204020203" pitchFamily="34" charset="0"/>
                <a:cs typeface="Segoe UI" panose="020B0502040204020203" pitchFamily="34" charset="0"/>
              </a:endParaRPr>
            </a:p>
          </p:txBody>
        </p:sp>
        <p:sp>
          <p:nvSpPr>
            <p:cNvPr id="34" name="Ellipse 33"/>
            <p:cNvSpPr/>
            <p:nvPr/>
          </p:nvSpPr>
          <p:spPr>
            <a:xfrm>
              <a:off x="9845878" y="1173245"/>
              <a:ext cx="214173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m</a:t>
              </a:r>
              <a:r>
                <a:rPr lang="fr-FR" sz="1800" dirty="0" smtClean="0">
                  <a:solidFill>
                    <a:schemeClr val="bg1"/>
                  </a:solidFill>
                  <a:latin typeface="Segoe UI" panose="020B0502040204020203" pitchFamily="34" charset="0"/>
                  <a:cs typeface="Segoe UI" panose="020B0502040204020203" pitchFamily="34" charset="0"/>
                </a:rPr>
                <a:t>odélisation 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35" name="Ellipse 34"/>
            <p:cNvSpPr/>
            <p:nvPr/>
          </p:nvSpPr>
          <p:spPr>
            <a:xfrm>
              <a:off x="7452267" y="1535685"/>
              <a:ext cx="269698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artage équitable</a:t>
              </a:r>
            </a:p>
            <a:p>
              <a:pPr algn="ctr"/>
              <a:r>
                <a:rPr lang="fr-FR" sz="1800" dirty="0" smtClean="0">
                  <a:solidFill>
                    <a:schemeClr val="bg1"/>
                  </a:solidFill>
                  <a:latin typeface="Segoe UI" panose="020B0502040204020203" pitchFamily="34" charset="0"/>
                  <a:cs typeface="Segoe UI" panose="020B0502040204020203" pitchFamily="34" charset="0"/>
                </a:rPr>
                <a:t>des tâches</a:t>
              </a:r>
              <a:endParaRPr lang="fr-FR" sz="1800"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132537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750"/>
                                        <p:tgtEl>
                                          <p:spTgt spid="46"/>
                                        </p:tgtEl>
                                      </p:cBhvr>
                                    </p:animEffect>
                                    <p:anim calcmode="lin" valueType="num">
                                      <p:cBhvr>
                                        <p:cTn id="8" dur="750" fill="hold"/>
                                        <p:tgtEl>
                                          <p:spTgt spid="46"/>
                                        </p:tgtEl>
                                        <p:attrNameLst>
                                          <p:attrName>ppt_x</p:attrName>
                                        </p:attrNameLst>
                                      </p:cBhvr>
                                      <p:tavLst>
                                        <p:tav tm="0">
                                          <p:val>
                                            <p:strVal val="#ppt_x"/>
                                          </p:val>
                                        </p:tav>
                                        <p:tav tm="100000">
                                          <p:val>
                                            <p:strVal val="#ppt_x"/>
                                          </p:val>
                                        </p:tav>
                                      </p:tavLst>
                                    </p:anim>
                                    <p:anim calcmode="lin" valueType="num">
                                      <p:cBhvr>
                                        <p:cTn id="9" dur="75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VII. Bilan et perspectives</a:t>
            </a:r>
            <a:endParaRPr lang="fr-FR" dirty="0"/>
          </a:p>
        </p:txBody>
      </p:sp>
    </p:spTree>
    <p:extLst>
      <p:ext uri="{BB962C8B-B14F-4D97-AF65-F5344CB8AC3E}">
        <p14:creationId xmlns:p14="http://schemas.microsoft.com/office/powerpoint/2010/main" val="4121860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endParaRPr lang="fr-FR"/>
          </a:p>
        </p:txBody>
      </p:sp>
      <p:sp>
        <p:nvSpPr>
          <p:cNvPr id="5" name="Espace réservé du texte 4"/>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226657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texte 2"/>
          <p:cNvSpPr>
            <a:spLocks noGrp="1"/>
          </p:cNvSpPr>
          <p:nvPr>
            <p:ph type="body" sz="quarter" idx="14"/>
          </p:nvPr>
        </p:nvSpPr>
        <p:spPr/>
        <p:txBody>
          <a:bodyPr/>
          <a:lstStyle/>
          <a:p>
            <a:r>
              <a:rPr lang="fr-FR" dirty="0" smtClean="0"/>
              <a:t>Mes contributions</a:t>
            </a:r>
            <a:endParaRPr lang="fr-FR" dirty="0"/>
          </a:p>
        </p:txBody>
      </p:sp>
    </p:spTree>
    <p:extLst>
      <p:ext uri="{BB962C8B-B14F-4D97-AF65-F5344CB8AC3E}">
        <p14:creationId xmlns:p14="http://schemas.microsoft.com/office/powerpoint/2010/main" val="3290025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VII. Bilan et perspectives</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89</a:t>
            </a:fld>
            <a:endParaRPr lang="fr-FR" dirty="0"/>
          </a:p>
        </p:txBody>
      </p:sp>
      <p:pic>
        <p:nvPicPr>
          <p:cNvPr id="22" name="Image 21"/>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25" name="Ellipse 24"/>
          <p:cNvSpPr/>
          <p:nvPr/>
        </p:nvSpPr>
        <p:spPr>
          <a:xfrm>
            <a:off x="9909135" y="3567369"/>
            <a:ext cx="2002022"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smtClean="0">
                <a:solidFill>
                  <a:schemeClr val="bg1"/>
                </a:solidFill>
                <a:latin typeface="Segoe UI" panose="020B0502040204020203" pitchFamily="34" charset="0"/>
                <a:cs typeface="Segoe UI" panose="020B0502040204020203" pitchFamily="34" charset="0"/>
              </a:rPr>
              <a:t>annotations</a:t>
            </a:r>
          </a:p>
          <a:p>
            <a:pPr algn="ctr"/>
            <a:r>
              <a:rPr lang="fr-FR" sz="1800" dirty="0" smtClean="0">
                <a:solidFill>
                  <a:schemeClr val="bg1"/>
                </a:solidFill>
                <a:latin typeface="Segoe UI" panose="020B0502040204020203" pitchFamily="34" charset="0"/>
                <a:cs typeface="Segoe UI" panose="020B0502040204020203" pitchFamily="34" charset="0"/>
              </a:rPr>
              <a:t>élémentaires</a:t>
            </a:r>
            <a:endParaRPr lang="fr-FR" sz="1800" dirty="0">
              <a:solidFill>
                <a:schemeClr val="bg1"/>
              </a:solidFill>
              <a:latin typeface="Segoe UI" panose="020B0502040204020203" pitchFamily="34" charset="0"/>
              <a:cs typeface="Segoe UI" panose="020B0502040204020203" pitchFamily="34" charset="0"/>
            </a:endParaRPr>
          </a:p>
        </p:txBody>
      </p:sp>
      <p:sp>
        <p:nvSpPr>
          <p:cNvPr id="29" name="Ellipse 28"/>
          <p:cNvSpPr/>
          <p:nvPr/>
        </p:nvSpPr>
        <p:spPr>
          <a:xfrm>
            <a:off x="9769427" y="2128166"/>
            <a:ext cx="2141730"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m</a:t>
            </a:r>
            <a:r>
              <a:rPr lang="fr-FR" sz="1800" dirty="0" smtClean="0">
                <a:solidFill>
                  <a:schemeClr val="bg1"/>
                </a:solidFill>
                <a:latin typeface="Segoe UI" panose="020B0502040204020203" pitchFamily="34" charset="0"/>
                <a:cs typeface="Segoe UI" panose="020B0502040204020203" pitchFamily="34" charset="0"/>
              </a:rPr>
              <a:t>odélisation automatique</a:t>
            </a:r>
            <a:endParaRPr lang="fr-FR" sz="1800" dirty="0">
              <a:solidFill>
                <a:schemeClr val="bg1"/>
              </a:solidFill>
              <a:latin typeface="Segoe UI" panose="020B0502040204020203" pitchFamily="34" charset="0"/>
              <a:cs typeface="Segoe UI" panose="020B0502040204020203" pitchFamily="34" charset="0"/>
            </a:endParaRPr>
          </a:p>
        </p:txBody>
      </p:sp>
      <p:sp>
        <p:nvSpPr>
          <p:cNvPr id="30" name="Ellipse 29"/>
          <p:cNvSpPr/>
          <p:nvPr/>
        </p:nvSpPr>
        <p:spPr>
          <a:xfrm>
            <a:off x="9214174" y="2882615"/>
            <a:ext cx="2696983" cy="540000"/>
          </a:xfrm>
          <a:prstGeom prst="ellipse">
            <a:avLst/>
          </a:prstGeom>
          <a:ln/>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fr-FR" sz="1800" dirty="0">
                <a:solidFill>
                  <a:schemeClr val="bg1"/>
                </a:solidFill>
                <a:latin typeface="Segoe UI" panose="020B0502040204020203" pitchFamily="34" charset="0"/>
                <a:cs typeface="Segoe UI" panose="020B0502040204020203" pitchFamily="34" charset="0"/>
              </a:rPr>
              <a:t>p</a:t>
            </a:r>
            <a:r>
              <a:rPr lang="fr-FR" sz="1800" dirty="0" smtClean="0">
                <a:solidFill>
                  <a:schemeClr val="bg1"/>
                </a:solidFill>
                <a:latin typeface="Segoe UI" panose="020B0502040204020203" pitchFamily="34" charset="0"/>
                <a:cs typeface="Segoe UI" panose="020B0502040204020203" pitchFamily="34" charset="0"/>
              </a:rPr>
              <a:t>artage équitable</a:t>
            </a:r>
          </a:p>
          <a:p>
            <a:pPr algn="ctr"/>
            <a:r>
              <a:rPr lang="fr-FR" sz="1800" dirty="0" smtClean="0">
                <a:solidFill>
                  <a:schemeClr val="bg1"/>
                </a:solidFill>
                <a:latin typeface="Segoe UI" panose="020B0502040204020203" pitchFamily="34" charset="0"/>
                <a:cs typeface="Segoe UI" panose="020B0502040204020203" pitchFamily="34" charset="0"/>
              </a:rPr>
              <a:t>des tâches</a:t>
            </a:r>
            <a:endParaRPr lang="fr-FR" sz="1800" dirty="0">
              <a:solidFill>
                <a:schemeClr val="bg1"/>
              </a:solidFill>
              <a:latin typeface="Segoe UI" panose="020B0502040204020203" pitchFamily="34" charset="0"/>
              <a:cs typeface="Segoe UI" panose="020B0502040204020203" pitchFamily="34" charset="0"/>
            </a:endParaRPr>
          </a:p>
        </p:txBody>
      </p:sp>
      <p:sp>
        <p:nvSpPr>
          <p:cNvPr id="31" name="Espace réservé du texte 2"/>
          <p:cNvSpPr>
            <a:spLocks noGrp="1"/>
          </p:cNvSpPr>
          <p:nvPr>
            <p:ph type="body" sz="quarter" idx="14"/>
          </p:nvPr>
        </p:nvSpPr>
        <p:spPr>
          <a:xfrm>
            <a:off x="821531" y="868902"/>
            <a:ext cx="11031538" cy="352957"/>
          </a:xfrm>
        </p:spPr>
        <p:txBody>
          <a:bodyPr/>
          <a:lstStyle/>
          <a:p>
            <a:r>
              <a:rPr lang="fr-FR" dirty="0" smtClean="0"/>
              <a:t>Bilan</a:t>
            </a:r>
            <a:endParaRPr lang="fr-FR" dirty="0"/>
          </a:p>
        </p:txBody>
      </p:sp>
      <p:pic>
        <p:nvPicPr>
          <p:cNvPr id="34" name="Image 33"/>
          <p:cNvPicPr>
            <a:picLocks noChangeAspect="1"/>
          </p:cNvPicPr>
          <p:nvPr/>
        </p:nvPicPr>
        <p:blipFill>
          <a:blip r:embed="rId3"/>
          <a:stretch>
            <a:fillRect/>
          </a:stretch>
        </p:blipFill>
        <p:spPr>
          <a:xfrm>
            <a:off x="3163931" y="2279527"/>
            <a:ext cx="5864138" cy="1233154"/>
          </a:xfrm>
          <a:prstGeom prst="rect">
            <a:avLst/>
          </a:prstGeom>
        </p:spPr>
      </p:pic>
      <p:pic>
        <p:nvPicPr>
          <p:cNvPr id="8" name="Image 7"/>
          <p:cNvPicPr>
            <a:picLocks noChangeAspect="1"/>
          </p:cNvPicPr>
          <p:nvPr/>
        </p:nvPicPr>
        <p:blipFill>
          <a:blip r:embed="rId4"/>
          <a:stretch>
            <a:fillRect/>
          </a:stretch>
        </p:blipFill>
        <p:spPr>
          <a:xfrm>
            <a:off x="3163931" y="4570349"/>
            <a:ext cx="2889040" cy="1501629"/>
          </a:xfrm>
          <a:prstGeom prst="rect">
            <a:avLst/>
          </a:prstGeom>
        </p:spPr>
      </p:pic>
      <p:pic>
        <p:nvPicPr>
          <p:cNvPr id="38" name="Imag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6744" y="4570349"/>
            <a:ext cx="3962282" cy="1501629"/>
          </a:xfrm>
          <a:prstGeom prst="rect">
            <a:avLst/>
          </a:prstGeom>
          <a:ln w="12700">
            <a:solidFill>
              <a:schemeClr val="tx1"/>
            </a:solidFill>
          </a:ln>
        </p:spPr>
      </p:pic>
    </p:spTree>
    <p:extLst>
      <p:ext uri="{BB962C8B-B14F-4D97-AF65-F5344CB8AC3E}">
        <p14:creationId xmlns:p14="http://schemas.microsoft.com/office/powerpoint/2010/main" val="1534434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I. Concevoir un assistant conversationnel</a:t>
            </a:r>
            <a:endParaRPr lang="fr-FR" dirty="0"/>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9</a:t>
            </a:fld>
            <a:endParaRPr lang="fr-FR"/>
          </a:p>
        </p:txBody>
      </p:sp>
      <p:sp>
        <p:nvSpPr>
          <p:cNvPr id="6" name="Espace réservé du texte 5"/>
          <p:cNvSpPr>
            <a:spLocks noGrp="1"/>
          </p:cNvSpPr>
          <p:nvPr>
            <p:ph type="body" sz="quarter" idx="14"/>
          </p:nvPr>
        </p:nvSpPr>
        <p:spPr/>
        <p:txBody>
          <a:bodyPr/>
          <a:lstStyle/>
          <a:p>
            <a:r>
              <a:rPr lang="fr-FR" i="1" dirty="0"/>
              <a:t>Fil rouge </a:t>
            </a:r>
            <a:r>
              <a:rPr lang="fr-FR" dirty="0"/>
              <a:t>: Deux garagistes ont entendu parler des « </a:t>
            </a:r>
            <a:r>
              <a:rPr lang="fr-FR" i="1" dirty="0"/>
              <a:t>chatbots</a:t>
            </a:r>
            <a:r>
              <a:rPr lang="fr-FR" dirty="0"/>
              <a:t> »</a:t>
            </a:r>
          </a:p>
        </p:txBody>
      </p:sp>
      <p:pic>
        <p:nvPicPr>
          <p:cNvPr id="12" name="Image 11"/>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pic>
        <p:nvPicPr>
          <p:cNvPr id="30" name="Image 29"/>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889634" y="4312057"/>
            <a:ext cx="1609052" cy="1980000"/>
          </a:xfrm>
          <a:prstGeom prst="rect">
            <a:avLst/>
          </a:prstGeom>
          <a:ln w="57150">
            <a:solidFill>
              <a:schemeClr val="tx1"/>
            </a:solidFill>
          </a:ln>
        </p:spPr>
      </p:pic>
      <p:sp>
        <p:nvSpPr>
          <p:cNvPr id="32" name="Parchemin vertical 31"/>
          <p:cNvSpPr/>
          <p:nvPr/>
        </p:nvSpPr>
        <p:spPr>
          <a:xfrm>
            <a:off x="4927733" y="2672893"/>
            <a:ext cx="4343857" cy="2495703"/>
          </a:xfrm>
          <a:prstGeom prst="verticalScroll">
            <a:avLst/>
          </a:prstGeom>
          <a:gradFill flip="none" rotWithShape="1">
            <a:gsLst>
              <a:gs pos="0">
                <a:srgbClr val="FFC000"/>
              </a:gs>
              <a:gs pos="100000">
                <a:srgbClr val="ED7D31"/>
              </a:gs>
            </a:gsLst>
            <a:lin ang="0" scaled="1"/>
            <a:tileRect/>
          </a:gra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fr-FR" sz="2000" dirty="0">
                <a:solidFill>
                  <a:schemeClr val="bg1"/>
                </a:solidFill>
                <a:latin typeface="Segoe UI" panose="020B0502040204020203" pitchFamily="34" charset="0"/>
                <a:cs typeface="Segoe UI" panose="020B0502040204020203" pitchFamily="34" charset="0"/>
              </a:rPr>
              <a:t>« </a:t>
            </a:r>
            <a:r>
              <a:rPr lang="fr-FR" sz="2000" b="1" dirty="0" smtClean="0">
                <a:solidFill>
                  <a:schemeClr val="bg1"/>
                </a:solidFill>
                <a:latin typeface="Segoe UI" panose="020B0502040204020203" pitchFamily="34" charset="0"/>
                <a:cs typeface="Segoe UI" panose="020B0502040204020203" pitchFamily="34" charset="0"/>
              </a:rPr>
              <a:t>Machine </a:t>
            </a:r>
            <a:r>
              <a:rPr lang="fr-FR" sz="2000" b="1" dirty="0">
                <a:solidFill>
                  <a:schemeClr val="bg1"/>
                </a:solidFill>
                <a:latin typeface="Segoe UI" panose="020B0502040204020203" pitchFamily="34" charset="0"/>
                <a:cs typeface="Segoe UI" panose="020B0502040204020203" pitchFamily="34" charset="0"/>
              </a:rPr>
              <a:t>Learning</a:t>
            </a:r>
            <a:r>
              <a:rPr lang="fr-FR" sz="2000" dirty="0">
                <a:solidFill>
                  <a:schemeClr val="bg1"/>
                </a:solidFill>
                <a:latin typeface="Segoe UI" panose="020B0502040204020203" pitchFamily="34" charset="0"/>
                <a:cs typeface="Segoe UI" panose="020B0502040204020203" pitchFamily="34" charset="0"/>
              </a:rPr>
              <a:t> » :</a:t>
            </a:r>
          </a:p>
          <a:p>
            <a:pPr algn="ctr"/>
            <a:r>
              <a:rPr lang="fr-FR" sz="2000" dirty="0" smtClean="0">
                <a:solidFill>
                  <a:schemeClr val="bg1"/>
                </a:solidFill>
                <a:latin typeface="Segoe UI" panose="020B0502040204020203" pitchFamily="34" charset="0"/>
                <a:cs typeface="Segoe UI" panose="020B0502040204020203" pitchFamily="34" charset="0"/>
              </a:rPr>
              <a:t>rendre un ordinateur capable</a:t>
            </a:r>
          </a:p>
          <a:p>
            <a:pPr algn="ctr"/>
            <a:r>
              <a:rPr lang="fr-FR" sz="2000" dirty="0" smtClean="0">
                <a:solidFill>
                  <a:schemeClr val="bg1"/>
                </a:solidFill>
                <a:latin typeface="Segoe UI" panose="020B0502040204020203" pitchFamily="34" charset="0"/>
                <a:cs typeface="Segoe UI" panose="020B0502040204020203" pitchFamily="34" charset="0"/>
              </a:rPr>
              <a:t>de </a:t>
            </a:r>
            <a:r>
              <a:rPr lang="fr-FR" sz="2000" dirty="0">
                <a:solidFill>
                  <a:schemeClr val="bg1"/>
                </a:solidFill>
                <a:latin typeface="Segoe UI" panose="020B0502040204020203" pitchFamily="34" charset="0"/>
                <a:cs typeface="Segoe UI" panose="020B0502040204020203" pitchFamily="34" charset="0"/>
              </a:rPr>
              <a:t>reproduire une </a:t>
            </a:r>
            <a:r>
              <a:rPr lang="fr-FR" sz="2000" dirty="0" smtClean="0">
                <a:solidFill>
                  <a:schemeClr val="bg1"/>
                </a:solidFill>
                <a:latin typeface="Segoe UI" panose="020B0502040204020203" pitchFamily="34" charset="0"/>
                <a:cs typeface="Segoe UI" panose="020B0502040204020203" pitchFamily="34" charset="0"/>
              </a:rPr>
              <a:t>tâche</a:t>
            </a:r>
          </a:p>
          <a:p>
            <a:pPr algn="ctr"/>
            <a:r>
              <a:rPr lang="fr-FR" sz="2000" u="sng" dirty="0" smtClean="0">
                <a:solidFill>
                  <a:schemeClr val="bg1"/>
                </a:solidFill>
                <a:latin typeface="Segoe UI" panose="020B0502040204020203" pitchFamily="34" charset="0"/>
                <a:cs typeface="Segoe UI" panose="020B0502040204020203" pitchFamily="34" charset="0"/>
              </a:rPr>
              <a:t>par </a:t>
            </a:r>
            <a:r>
              <a:rPr lang="fr-FR" sz="2000" u="sng" dirty="0">
                <a:solidFill>
                  <a:schemeClr val="bg1"/>
                </a:solidFill>
                <a:latin typeface="Segoe UI" panose="020B0502040204020203" pitchFamily="34" charset="0"/>
                <a:cs typeface="Segoe UI" panose="020B0502040204020203" pitchFamily="34" charset="0"/>
              </a:rPr>
              <a:t>l'exemple</a:t>
            </a:r>
          </a:p>
        </p:txBody>
      </p:sp>
    </p:spTree>
    <p:extLst>
      <p:ext uri="{BB962C8B-B14F-4D97-AF65-F5344CB8AC3E}">
        <p14:creationId xmlns:p14="http://schemas.microsoft.com/office/powerpoint/2010/main" val="287646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VII. Bilan et perspectives</a:t>
            </a:r>
          </a:p>
        </p:txBody>
      </p:sp>
      <p:sp>
        <p:nvSpPr>
          <p:cNvPr id="7" name="Espace réservé du numéro de diapositive 4"/>
          <p:cNvSpPr>
            <a:spLocks noGrp="1"/>
          </p:cNvSpPr>
          <p:nvPr>
            <p:ph type="sldNum" sz="quarter" idx="12"/>
          </p:nvPr>
        </p:nvSpPr>
        <p:spPr/>
        <p:txBody>
          <a:bodyPr/>
          <a:lstStyle/>
          <a:p>
            <a:fld id="{0B167A8D-1753-467B-8CBB-93FC469C016E}" type="slidenum">
              <a:rPr lang="fr-FR" smtClean="0"/>
              <a:t>90</a:t>
            </a:fld>
            <a:endParaRPr lang="fr-FR" dirty="0"/>
          </a:p>
        </p:txBody>
      </p:sp>
      <p:pic>
        <p:nvPicPr>
          <p:cNvPr id="22" name="Image 21"/>
          <p:cNvPicPr>
            <a:picLocks noChangeAspect="1"/>
          </p:cNvPicPr>
          <p:nvPr/>
        </p:nvPicPr>
        <p:blipFill rotWithShape="1">
          <a:blip r:embed="rId2" cstate="print">
            <a:extLst>
              <a:ext uri="{28A0092B-C50C-407E-A947-70E740481C1C}">
                <a14:useLocalDpi xmlns:a14="http://schemas.microsoft.com/office/drawing/2010/main" val="0"/>
              </a:ext>
            </a:extLst>
          </a:blip>
          <a:srcRect l="15291" t="5503" r="14021" b="7514"/>
          <a:stretch/>
        </p:blipFill>
        <p:spPr>
          <a:xfrm>
            <a:off x="889634" y="4322365"/>
            <a:ext cx="1609052" cy="1980000"/>
          </a:xfrm>
          <a:prstGeom prst="rect">
            <a:avLst/>
          </a:prstGeom>
          <a:ln w="57150">
            <a:solidFill>
              <a:schemeClr val="tx1"/>
            </a:solidFill>
          </a:ln>
        </p:spPr>
      </p:pic>
      <p:sp>
        <p:nvSpPr>
          <p:cNvPr id="31" name="Espace réservé du texte 2"/>
          <p:cNvSpPr>
            <a:spLocks noGrp="1"/>
          </p:cNvSpPr>
          <p:nvPr>
            <p:ph type="body" sz="quarter" idx="14"/>
          </p:nvPr>
        </p:nvSpPr>
        <p:spPr>
          <a:xfrm>
            <a:off x="821531" y="868902"/>
            <a:ext cx="11031538" cy="352957"/>
          </a:xfrm>
        </p:spPr>
        <p:txBody>
          <a:bodyPr/>
          <a:lstStyle/>
          <a:p>
            <a:r>
              <a:rPr lang="fr-FR" dirty="0" smtClean="0"/>
              <a:t>Bilan</a:t>
            </a:r>
            <a:endParaRPr lang="fr-FR" dirty="0"/>
          </a:p>
        </p:txBody>
      </p:sp>
      <p:grpSp>
        <p:nvGrpSpPr>
          <p:cNvPr id="2" name="Groupe 1"/>
          <p:cNvGrpSpPr/>
          <p:nvPr/>
        </p:nvGrpSpPr>
        <p:grpSpPr>
          <a:xfrm>
            <a:off x="4005400" y="2237859"/>
            <a:ext cx="6598352" cy="3996705"/>
            <a:chOff x="8660429" y="397839"/>
            <a:chExt cx="6598352" cy="3996705"/>
          </a:xfrm>
        </p:grpSpPr>
        <p:grpSp>
          <p:nvGrpSpPr>
            <p:cNvPr id="17" name="Groupe 16"/>
            <p:cNvGrpSpPr/>
            <p:nvPr/>
          </p:nvGrpSpPr>
          <p:grpSpPr>
            <a:xfrm>
              <a:off x="8778781" y="2065633"/>
              <a:ext cx="6480000" cy="2307799"/>
              <a:chOff x="2856000" y="4135332"/>
              <a:chExt cx="6480000" cy="2307799"/>
            </a:xfrm>
          </p:grpSpPr>
          <p:pic>
            <p:nvPicPr>
              <p:cNvPr id="18" name="Image 17"/>
              <p:cNvPicPr>
                <a:picLocks noChangeAspect="1"/>
              </p:cNvPicPr>
              <p:nvPr/>
            </p:nvPicPr>
            <p:blipFill>
              <a:blip r:embed="rId3"/>
              <a:stretch>
                <a:fillRect/>
              </a:stretch>
            </p:blipFill>
            <p:spPr>
              <a:xfrm>
                <a:off x="2856000" y="4135332"/>
                <a:ext cx="6480000" cy="2307799"/>
              </a:xfrm>
              <a:prstGeom prst="rect">
                <a:avLst/>
              </a:prstGeom>
            </p:spPr>
          </p:pic>
          <p:sp>
            <p:nvSpPr>
              <p:cNvPr id="19" name="Rectangle à coins arrondis 18"/>
              <p:cNvSpPr/>
              <p:nvPr/>
            </p:nvSpPr>
            <p:spPr>
              <a:xfrm>
                <a:off x="3023331" y="4147296"/>
                <a:ext cx="2340000" cy="215001"/>
              </a:xfrm>
              <a:prstGeom prst="roundRect">
                <a:avLst/>
              </a:prstGeom>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Compétences d’un garagiste</a:t>
                </a:r>
              </a:p>
            </p:txBody>
          </p:sp>
          <p:sp>
            <p:nvSpPr>
              <p:cNvPr id="20" name="Rectangle à coins arrondis 19"/>
              <p:cNvSpPr/>
              <p:nvPr/>
            </p:nvSpPr>
            <p:spPr>
              <a:xfrm>
                <a:off x="6810375" y="4150220"/>
                <a:ext cx="2340000" cy="216000"/>
              </a:xfrm>
              <a:prstGeom prst="roundRect">
                <a:avLst/>
              </a:prstGeom>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fr-FR" sz="1200" b="1" dirty="0">
                    <a:solidFill>
                      <a:schemeClr val="bg1"/>
                    </a:solidFill>
                    <a:latin typeface="Segoe UI" panose="020B0502040204020203" pitchFamily="34" charset="0"/>
                    <a:cs typeface="Segoe UI" panose="020B0502040204020203" pitchFamily="34" charset="0"/>
                  </a:rPr>
                  <a:t>Missions d’un annotateur</a:t>
                </a:r>
              </a:p>
            </p:txBody>
          </p:sp>
        </p:grpSp>
        <p:grpSp>
          <p:nvGrpSpPr>
            <p:cNvPr id="21" name="Groupe 20"/>
            <p:cNvGrpSpPr/>
            <p:nvPr/>
          </p:nvGrpSpPr>
          <p:grpSpPr>
            <a:xfrm>
              <a:off x="8660429" y="1112036"/>
              <a:ext cx="2901435" cy="883233"/>
              <a:chOff x="567030" y="4988184"/>
              <a:chExt cx="2901435" cy="883233"/>
            </a:xfrm>
          </p:grpSpPr>
          <p:grpSp>
            <p:nvGrpSpPr>
              <p:cNvPr id="23" name="Groupe 22"/>
              <p:cNvGrpSpPr/>
              <p:nvPr/>
            </p:nvGrpSpPr>
            <p:grpSpPr>
              <a:xfrm>
                <a:off x="2028465" y="4988184"/>
                <a:ext cx="1440000" cy="883233"/>
                <a:chOff x="12309556" y="1039488"/>
                <a:chExt cx="1440000" cy="883233"/>
              </a:xfrm>
            </p:grpSpPr>
            <p:sp>
              <p:nvSpPr>
                <p:cNvPr id="28" name="Bouée 27"/>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5" name="Trapèze 34"/>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Relation client</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24" name="Groupe 23"/>
              <p:cNvGrpSpPr/>
              <p:nvPr/>
            </p:nvGrpSpPr>
            <p:grpSpPr>
              <a:xfrm>
                <a:off x="567030" y="4988184"/>
                <a:ext cx="1440000" cy="883233"/>
                <a:chOff x="12309556" y="1039488"/>
                <a:chExt cx="1440000" cy="883233"/>
              </a:xfrm>
            </p:grpSpPr>
            <p:sp>
              <p:nvSpPr>
                <p:cNvPr id="26" name="Bouée 25"/>
                <p:cNvSpPr/>
                <p:nvPr/>
              </p:nvSpPr>
              <p:spPr>
                <a:xfrm>
                  <a:off x="1277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27" name="Trapèze 26"/>
                <p:cNvSpPr/>
                <p:nvPr/>
              </p:nvSpPr>
              <p:spPr>
                <a:xfrm>
                  <a:off x="12309556" y="1292721"/>
                  <a:ext cx="14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Comptabilité</a:t>
                  </a:r>
                  <a:endParaRPr lang="fr-FR" sz="1500" dirty="0">
                    <a:solidFill>
                      <a:schemeClr val="bg1"/>
                    </a:solidFill>
                    <a:latin typeface="Segoe UI" panose="020B0502040204020203" pitchFamily="34" charset="0"/>
                    <a:cs typeface="Segoe UI" panose="020B0502040204020203" pitchFamily="34" charset="0"/>
                  </a:endParaRPr>
                </a:p>
              </p:txBody>
            </p:sp>
          </p:grpSp>
        </p:grpSp>
        <p:grpSp>
          <p:nvGrpSpPr>
            <p:cNvPr id="36" name="Groupe 35"/>
            <p:cNvGrpSpPr/>
            <p:nvPr/>
          </p:nvGrpSpPr>
          <p:grpSpPr>
            <a:xfrm>
              <a:off x="8941146" y="397839"/>
              <a:ext cx="2340000" cy="883233"/>
              <a:chOff x="12309556" y="1039488"/>
              <a:chExt cx="2340000" cy="883233"/>
            </a:xfrm>
          </p:grpSpPr>
          <p:sp>
            <p:nvSpPr>
              <p:cNvPr id="37" name="Bouée 36"/>
              <p:cNvSpPr/>
              <p:nvPr/>
            </p:nvSpPr>
            <p:spPr>
              <a:xfrm>
                <a:off x="13227556" y="1039488"/>
                <a:ext cx="504000" cy="504000"/>
              </a:xfrm>
              <a:prstGeom prst="donu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39" name="Trapèze 38"/>
              <p:cNvSpPr/>
              <p:nvPr/>
            </p:nvSpPr>
            <p:spPr>
              <a:xfrm>
                <a:off x="12309556" y="1292721"/>
                <a:ext cx="2340000" cy="630000"/>
              </a:xfrm>
              <a:prstGeom prst="trapezoid">
                <a:avLst/>
              </a:prstGeom>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fr-FR" sz="1500" dirty="0" smtClean="0">
                    <a:solidFill>
                      <a:schemeClr val="bg1"/>
                    </a:solidFill>
                    <a:latin typeface="Segoe UI" panose="020B0502040204020203" pitchFamily="34" charset="0"/>
                    <a:cs typeface="Segoe UI" panose="020B0502040204020203" pitchFamily="34" charset="0"/>
                  </a:rPr>
                  <a:t>Mécanique</a:t>
                </a:r>
                <a:endParaRPr lang="fr-FR" sz="1500" dirty="0">
                  <a:solidFill>
                    <a:schemeClr val="bg1"/>
                  </a:solidFill>
                  <a:latin typeface="Segoe UI" panose="020B0502040204020203" pitchFamily="34" charset="0"/>
                  <a:cs typeface="Segoe UI" panose="020B0502040204020203" pitchFamily="34" charset="0"/>
                </a:endParaRPr>
              </a:p>
            </p:txBody>
          </p:sp>
        </p:grpSp>
        <p:grpSp>
          <p:nvGrpSpPr>
            <p:cNvPr id="40" name="Groupe 39"/>
            <p:cNvGrpSpPr/>
            <p:nvPr/>
          </p:nvGrpSpPr>
          <p:grpSpPr>
            <a:xfrm>
              <a:off x="12733156" y="805632"/>
              <a:ext cx="2340000" cy="1189637"/>
              <a:chOff x="3181432" y="1622202"/>
              <a:chExt cx="2340000" cy="1189637"/>
            </a:xfrm>
          </p:grpSpPr>
          <p:sp>
            <p:nvSpPr>
              <p:cNvPr id="41" name="Bouée 40"/>
              <p:cNvSpPr/>
              <p:nvPr/>
            </p:nvSpPr>
            <p:spPr>
              <a:xfrm>
                <a:off x="4099432" y="1622202"/>
                <a:ext cx="504000" cy="504000"/>
              </a:xfrm>
              <a:prstGeom prst="donu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42" name="Trapèze 41"/>
              <p:cNvSpPr/>
              <p:nvPr/>
            </p:nvSpPr>
            <p:spPr>
              <a:xfrm>
                <a:off x="3181432" y="1874202"/>
                <a:ext cx="2340000" cy="937637"/>
              </a:xfrm>
              <a:prstGeom prst="trapezoid">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fr-FR" sz="1500" dirty="0">
                    <a:solidFill>
                      <a:schemeClr val="bg1"/>
                    </a:solidFill>
                    <a:latin typeface="Segoe UI" panose="020B0502040204020203" pitchFamily="34" charset="0"/>
                    <a:cs typeface="Segoe UI" panose="020B0502040204020203" pitchFamily="34" charset="0"/>
                  </a:rPr>
                  <a:t>Concevoir un</a:t>
                </a:r>
              </a:p>
              <a:p>
                <a:pPr algn="ctr"/>
                <a:r>
                  <a:rPr lang="fr-FR" sz="1500" dirty="0">
                    <a:solidFill>
                      <a:schemeClr val="bg1"/>
                    </a:solidFill>
                    <a:latin typeface="Segoe UI" panose="020B0502040204020203" pitchFamily="34" charset="0"/>
                    <a:cs typeface="Segoe UI" panose="020B0502040204020203" pitchFamily="34" charset="0"/>
                  </a:rPr>
                  <a:t>jeu de données d’entraînement</a:t>
                </a:r>
              </a:p>
            </p:txBody>
          </p:sp>
        </p:grpSp>
        <p:sp>
          <p:nvSpPr>
            <p:cNvPr id="16" name="Rectangle à coins arrondis 15"/>
            <p:cNvSpPr/>
            <p:nvPr/>
          </p:nvSpPr>
          <p:spPr>
            <a:xfrm>
              <a:off x="8778781" y="3401503"/>
              <a:ext cx="6297105" cy="9930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b="1" dirty="0">
                <a:solidFill>
                  <a:schemeClr val="bg1"/>
                </a:solidFill>
                <a:latin typeface="Segoe UI" panose="020B0502040204020203" pitchFamily="34" charset="0"/>
                <a:cs typeface="Segoe UI" panose="020B0502040204020203" pitchFamily="34" charset="0"/>
              </a:endParaRPr>
            </a:p>
          </p:txBody>
        </p:sp>
      </p:grpSp>
      <p:grpSp>
        <p:nvGrpSpPr>
          <p:cNvPr id="6" name="Groupe 5"/>
          <p:cNvGrpSpPr/>
          <p:nvPr/>
        </p:nvGrpSpPr>
        <p:grpSpPr>
          <a:xfrm>
            <a:off x="821531" y="1443245"/>
            <a:ext cx="3307503" cy="2017629"/>
            <a:chOff x="821531" y="1443245"/>
            <a:chExt cx="3307503" cy="2017629"/>
          </a:xfrm>
        </p:grpSpPr>
        <p:grpSp>
          <p:nvGrpSpPr>
            <p:cNvPr id="5" name="Groupe 4"/>
            <p:cNvGrpSpPr/>
            <p:nvPr/>
          </p:nvGrpSpPr>
          <p:grpSpPr>
            <a:xfrm>
              <a:off x="821531" y="1443245"/>
              <a:ext cx="3307503" cy="2017629"/>
              <a:chOff x="821531" y="1443245"/>
              <a:chExt cx="3307503" cy="2017629"/>
            </a:xfrm>
          </p:grpSpPr>
          <p:pic>
            <p:nvPicPr>
              <p:cNvPr id="32" name="Image 31"/>
              <p:cNvPicPr>
                <a:picLocks noChangeAspect="1"/>
              </p:cNvPicPr>
              <p:nvPr/>
            </p:nvPicPr>
            <p:blipFill rotWithShape="1">
              <a:blip r:embed="rId4" cstate="print">
                <a:extLst>
                  <a:ext uri="{28A0092B-C50C-407E-A947-70E740481C1C}">
                    <a14:useLocalDpi xmlns:a14="http://schemas.microsoft.com/office/drawing/2010/main" val="0"/>
                  </a:ext>
                </a:extLst>
              </a:blip>
              <a:srcRect l="6030" r="5825"/>
              <a:stretch/>
            </p:blipFill>
            <p:spPr>
              <a:xfrm>
                <a:off x="821531" y="1480874"/>
                <a:ext cx="1745259" cy="1980000"/>
              </a:xfrm>
              <a:prstGeom prst="rect">
                <a:avLst/>
              </a:prstGeom>
              <a:ln w="57150">
                <a:solidFill>
                  <a:schemeClr val="tx1"/>
                </a:solidFill>
              </a:ln>
            </p:spPr>
          </p:pic>
          <p:sp>
            <p:nvSpPr>
              <p:cNvPr id="33" name="Bulle ronde 32"/>
              <p:cNvSpPr/>
              <p:nvPr/>
            </p:nvSpPr>
            <p:spPr>
              <a:xfrm>
                <a:off x="2432209" y="1443245"/>
                <a:ext cx="1696825" cy="1075893"/>
              </a:xfrm>
              <a:prstGeom prst="wedgeEllipseCallout">
                <a:avLst>
                  <a:gd name="adj1" fmla="val -63611"/>
                  <a:gd name="adj2" fmla="val -4090"/>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grpSp>
        <p:pic>
          <p:nvPicPr>
            <p:cNvPr id="3" name="Image 2"/>
            <p:cNvPicPr>
              <a:picLocks noChangeAspect="1"/>
            </p:cNvPicPr>
            <p:nvPr/>
          </p:nvPicPr>
          <p:blipFill>
            <a:blip r:embed="rId5"/>
            <a:stretch>
              <a:fillRect/>
            </a:stretch>
          </p:blipFill>
          <p:spPr>
            <a:xfrm>
              <a:off x="2886772" y="1581868"/>
              <a:ext cx="798645" cy="798645"/>
            </a:xfrm>
            <a:prstGeom prst="rect">
              <a:avLst/>
            </a:prstGeom>
          </p:spPr>
        </p:pic>
      </p:grpSp>
    </p:spTree>
    <p:extLst>
      <p:ext uri="{BB962C8B-B14F-4D97-AF65-F5344CB8AC3E}">
        <p14:creationId xmlns:p14="http://schemas.microsoft.com/office/powerpoint/2010/main" val="3667969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58" name="Espace réservé du numéro de diapositive 4"/>
          <p:cNvSpPr>
            <a:spLocks noGrp="1"/>
          </p:cNvSpPr>
          <p:nvPr>
            <p:ph type="sldNum" sz="quarter" idx="12"/>
          </p:nvPr>
        </p:nvSpPr>
        <p:spPr/>
        <p:txBody>
          <a:bodyPr/>
          <a:lstStyle/>
          <a:p>
            <a:fld id="{0B167A8D-1753-467B-8CBB-93FC469C016E}" type="slidenum">
              <a:rPr lang="fr-FR" smtClean="0"/>
              <a:t>91</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grpSp>
        <p:nvGrpSpPr>
          <p:cNvPr id="14" name="Groupe 13"/>
          <p:cNvGrpSpPr/>
          <p:nvPr/>
        </p:nvGrpSpPr>
        <p:grpSpPr>
          <a:xfrm>
            <a:off x="1624710" y="1480874"/>
            <a:ext cx="9440290" cy="4653273"/>
            <a:chOff x="1624710" y="1480874"/>
            <a:chExt cx="9440290" cy="4653273"/>
          </a:xfrm>
        </p:grpSpPr>
        <p:grpSp>
          <p:nvGrpSpPr>
            <p:cNvPr id="5" name="Groupe 4"/>
            <p:cNvGrpSpPr/>
            <p:nvPr/>
          </p:nvGrpSpPr>
          <p:grpSpPr>
            <a:xfrm>
              <a:off x="2227827" y="1480874"/>
              <a:ext cx="8229600" cy="720000"/>
              <a:chOff x="2195908" y="1598975"/>
              <a:chExt cx="8229600" cy="720000"/>
            </a:xfrm>
          </p:grpSpPr>
          <p:sp>
            <p:nvSpPr>
              <p:cNvPr id="7" name="Double flèche horizontale 6"/>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8" name="Rectangle à coins arrondis 7"/>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11" name="Rectangle à coins arrondis 10"/>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2" name="Image 1"/>
            <p:cNvPicPr>
              <a:picLocks noChangeAspect="1"/>
            </p:cNvPicPr>
            <p:nvPr/>
          </p:nvPicPr>
          <p:blipFill>
            <a:blip r:embed="rId2"/>
            <a:stretch>
              <a:fillRect/>
            </a:stretch>
          </p:blipFill>
          <p:spPr>
            <a:xfrm>
              <a:off x="1624710" y="2313224"/>
              <a:ext cx="3006233" cy="1440000"/>
            </a:xfrm>
            <a:prstGeom prst="rect">
              <a:avLst/>
            </a:prstGeom>
          </p:spPr>
        </p:pic>
        <p:pic>
          <p:nvPicPr>
            <p:cNvPr id="9" name="Image 8"/>
            <p:cNvPicPr>
              <a:picLocks noChangeAspect="1"/>
            </p:cNvPicPr>
            <p:nvPr/>
          </p:nvPicPr>
          <p:blipFill>
            <a:blip r:embed="rId3"/>
            <a:stretch>
              <a:fillRect/>
            </a:stretch>
          </p:blipFill>
          <p:spPr>
            <a:xfrm>
              <a:off x="8049854" y="2313224"/>
              <a:ext cx="3015146" cy="1440000"/>
            </a:xfrm>
            <a:prstGeom prst="rect">
              <a:avLst/>
            </a:prstGeom>
          </p:spPr>
        </p:pic>
        <p:cxnSp>
          <p:nvCxnSpPr>
            <p:cNvPr id="59" name="Connecteur droit 58"/>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744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53069" y="3971990"/>
            <a:ext cx="5400000" cy="2320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solidFill>
                  <a:srgbClr val="FF0000"/>
                </a:solidFill>
                <a:latin typeface="Segoe UI" panose="020B0502040204020203" pitchFamily="34" charset="0"/>
                <a:cs typeface="Segoe UI" panose="020B0502040204020203" pitchFamily="34" charset="0"/>
              </a:rPr>
              <a:t>??</a:t>
            </a:r>
            <a:endParaRPr lang="fr-FR" sz="3200" b="1" dirty="0">
              <a:solidFill>
                <a:srgbClr val="FF0000"/>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a:t>VI. Bilan et perspectives</a:t>
            </a:r>
          </a:p>
        </p:txBody>
      </p:sp>
      <p:sp>
        <p:nvSpPr>
          <p:cNvPr id="58" name="Espace réservé du numéro de diapositive 4"/>
          <p:cNvSpPr>
            <a:spLocks noGrp="1"/>
          </p:cNvSpPr>
          <p:nvPr>
            <p:ph type="sldNum" sz="quarter" idx="12"/>
          </p:nvPr>
        </p:nvSpPr>
        <p:spPr/>
        <p:txBody>
          <a:bodyPr/>
          <a:lstStyle/>
          <a:p>
            <a:fld id="{0B167A8D-1753-467B-8CBB-93FC469C016E}" type="slidenum">
              <a:rPr lang="fr-FR" smtClean="0"/>
              <a:t>92</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grpSp>
        <p:nvGrpSpPr>
          <p:cNvPr id="61" name="Groupe 60"/>
          <p:cNvGrpSpPr/>
          <p:nvPr/>
        </p:nvGrpSpPr>
        <p:grpSpPr>
          <a:xfrm>
            <a:off x="1624710" y="1480874"/>
            <a:ext cx="9440290" cy="4653273"/>
            <a:chOff x="1624710" y="1480874"/>
            <a:chExt cx="9440290" cy="4653273"/>
          </a:xfrm>
        </p:grpSpPr>
        <p:grpSp>
          <p:nvGrpSpPr>
            <p:cNvPr id="62" name="Groupe 61"/>
            <p:cNvGrpSpPr/>
            <p:nvPr/>
          </p:nvGrpSpPr>
          <p:grpSpPr>
            <a:xfrm>
              <a:off x="2227827" y="1480874"/>
              <a:ext cx="8229600" cy="720000"/>
              <a:chOff x="2195908" y="1598975"/>
              <a:chExt cx="8229600" cy="720000"/>
            </a:xfrm>
          </p:grpSpPr>
          <p:sp>
            <p:nvSpPr>
              <p:cNvPr id="66" name="Double flèche horizontale 65"/>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67" name="Rectangle à coins arrondis 66"/>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68" name="Rectangle à coins arrondis 67"/>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63" name="Image 62"/>
            <p:cNvPicPr>
              <a:picLocks noChangeAspect="1"/>
            </p:cNvPicPr>
            <p:nvPr/>
          </p:nvPicPr>
          <p:blipFill>
            <a:blip r:embed="rId3"/>
            <a:stretch>
              <a:fillRect/>
            </a:stretch>
          </p:blipFill>
          <p:spPr>
            <a:xfrm>
              <a:off x="1624710" y="2313224"/>
              <a:ext cx="3006233" cy="1440000"/>
            </a:xfrm>
            <a:prstGeom prst="rect">
              <a:avLst/>
            </a:prstGeom>
          </p:spPr>
        </p:pic>
        <p:pic>
          <p:nvPicPr>
            <p:cNvPr id="64" name="Image 63"/>
            <p:cNvPicPr>
              <a:picLocks noChangeAspect="1"/>
            </p:cNvPicPr>
            <p:nvPr/>
          </p:nvPicPr>
          <p:blipFill>
            <a:blip r:embed="rId4"/>
            <a:stretch>
              <a:fillRect/>
            </a:stretch>
          </p:blipFill>
          <p:spPr>
            <a:xfrm>
              <a:off x="8049854" y="2313224"/>
              <a:ext cx="3015146" cy="1440000"/>
            </a:xfrm>
            <a:prstGeom prst="rect">
              <a:avLst/>
            </a:prstGeom>
          </p:spPr>
        </p:pic>
        <p:cxnSp>
          <p:nvCxnSpPr>
            <p:cNvPr id="65" name="Connecteur droit 64"/>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105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sp>
        <p:nvSpPr>
          <p:cNvPr id="60" name="Espace réservé du numéro de diapositive 4"/>
          <p:cNvSpPr>
            <a:spLocks noGrp="1"/>
          </p:cNvSpPr>
          <p:nvPr>
            <p:ph type="sldNum" sz="quarter" idx="12"/>
          </p:nvPr>
        </p:nvSpPr>
        <p:spPr>
          <a:xfrm>
            <a:off x="896520" y="6443131"/>
            <a:ext cx="523765" cy="225425"/>
          </a:xfrm>
        </p:spPr>
        <p:txBody>
          <a:bodyPr/>
          <a:lstStyle/>
          <a:p>
            <a:fld id="{0B167A8D-1753-467B-8CBB-93FC469C016E}" type="slidenum">
              <a:rPr lang="fr-FR" smtClean="0"/>
              <a:t>93</a:t>
            </a:fld>
            <a:endParaRPr lang="fr-FR" dirty="0"/>
          </a:p>
        </p:txBody>
      </p:sp>
      <p:grpSp>
        <p:nvGrpSpPr>
          <p:cNvPr id="67" name="Groupe 66"/>
          <p:cNvGrpSpPr/>
          <p:nvPr/>
        </p:nvGrpSpPr>
        <p:grpSpPr>
          <a:xfrm>
            <a:off x="1624710" y="1480874"/>
            <a:ext cx="9440290" cy="4653273"/>
            <a:chOff x="1624710" y="1480874"/>
            <a:chExt cx="9440290" cy="4653273"/>
          </a:xfrm>
        </p:grpSpPr>
        <p:grpSp>
          <p:nvGrpSpPr>
            <p:cNvPr id="68" name="Groupe 67"/>
            <p:cNvGrpSpPr/>
            <p:nvPr/>
          </p:nvGrpSpPr>
          <p:grpSpPr>
            <a:xfrm>
              <a:off x="2227827" y="1480874"/>
              <a:ext cx="8229600" cy="720000"/>
              <a:chOff x="2195908" y="1598975"/>
              <a:chExt cx="8229600" cy="720000"/>
            </a:xfrm>
          </p:grpSpPr>
          <p:sp>
            <p:nvSpPr>
              <p:cNvPr id="72" name="Double flèche horizontale 71"/>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3" name="Rectangle à coins arrondis 72"/>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4" name="Rectangle à coins arrondis 73"/>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69" name="Image 68"/>
            <p:cNvPicPr>
              <a:picLocks noChangeAspect="1"/>
            </p:cNvPicPr>
            <p:nvPr/>
          </p:nvPicPr>
          <p:blipFill>
            <a:blip r:embed="rId2"/>
            <a:stretch>
              <a:fillRect/>
            </a:stretch>
          </p:blipFill>
          <p:spPr>
            <a:xfrm>
              <a:off x="1624710" y="2313224"/>
              <a:ext cx="3006233" cy="1440000"/>
            </a:xfrm>
            <a:prstGeom prst="rect">
              <a:avLst/>
            </a:prstGeom>
          </p:spPr>
        </p:pic>
        <p:pic>
          <p:nvPicPr>
            <p:cNvPr id="70" name="Image 69"/>
            <p:cNvPicPr>
              <a:picLocks noChangeAspect="1"/>
            </p:cNvPicPr>
            <p:nvPr/>
          </p:nvPicPr>
          <p:blipFill>
            <a:blip r:embed="rId3"/>
            <a:stretch>
              <a:fillRect/>
            </a:stretch>
          </p:blipFill>
          <p:spPr>
            <a:xfrm>
              <a:off x="8049854" y="2313224"/>
              <a:ext cx="3015146" cy="1440000"/>
            </a:xfrm>
            <a:prstGeom prst="rect">
              <a:avLst/>
            </a:prstGeom>
          </p:spPr>
        </p:pic>
        <p:cxnSp>
          <p:nvCxnSpPr>
            <p:cNvPr id="71" name="Connecteur droit 70"/>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5" name="Imag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pic>
        <p:nvPicPr>
          <p:cNvPr id="76" name="Imag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2062" y="3987970"/>
            <a:ext cx="5040000" cy="2288060"/>
          </a:xfrm>
          <a:prstGeom prst="rect">
            <a:avLst/>
          </a:prstGeom>
        </p:spPr>
      </p:pic>
    </p:spTree>
    <p:extLst>
      <p:ext uri="{BB962C8B-B14F-4D97-AF65-F5344CB8AC3E}">
        <p14:creationId xmlns:p14="http://schemas.microsoft.com/office/powerpoint/2010/main" val="336832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VI. Bilan et perspectives</a:t>
            </a:r>
          </a:p>
        </p:txBody>
      </p:sp>
      <p:sp>
        <p:nvSpPr>
          <p:cNvPr id="61" name="Espace réservé du numéro de diapositive 4"/>
          <p:cNvSpPr>
            <a:spLocks noGrp="1"/>
          </p:cNvSpPr>
          <p:nvPr>
            <p:ph type="sldNum" sz="quarter" idx="12"/>
          </p:nvPr>
        </p:nvSpPr>
        <p:spPr/>
        <p:txBody>
          <a:bodyPr/>
          <a:lstStyle/>
          <a:p>
            <a:fld id="{0B167A8D-1753-467B-8CBB-93FC469C016E}" type="slidenum">
              <a:rPr lang="fr-FR" smtClean="0"/>
              <a:t>94</a:t>
            </a:fld>
            <a:endParaRPr lang="fr-FR" dirty="0"/>
          </a:p>
        </p:txBody>
      </p:sp>
      <p:sp>
        <p:nvSpPr>
          <p:cNvPr id="3" name="Espace réservé du texte 2"/>
          <p:cNvSpPr>
            <a:spLocks noGrp="1"/>
          </p:cNvSpPr>
          <p:nvPr>
            <p:ph type="body" sz="quarter" idx="14"/>
          </p:nvPr>
        </p:nvSpPr>
        <p:spPr/>
        <p:txBody>
          <a:bodyPr/>
          <a:lstStyle/>
          <a:p>
            <a:r>
              <a:rPr lang="fr-FR" dirty="0" smtClean="0"/>
              <a:t>Perspectives </a:t>
            </a:r>
            <a:endParaRPr lang="fr-FR" dirty="0"/>
          </a:p>
        </p:txBody>
      </p:sp>
      <p:pic>
        <p:nvPicPr>
          <p:cNvPr id="10" name="Image 9"/>
          <p:cNvPicPr>
            <a:picLocks noChangeAspect="1"/>
          </p:cNvPicPr>
          <p:nvPr/>
        </p:nvPicPr>
        <p:blipFill>
          <a:blip r:embed="rId2"/>
          <a:stretch>
            <a:fillRect/>
          </a:stretch>
        </p:blipFill>
        <p:spPr>
          <a:xfrm>
            <a:off x="6633069" y="3936600"/>
            <a:ext cx="5040000" cy="2410779"/>
          </a:xfrm>
          <a:prstGeom prst="rect">
            <a:avLst/>
          </a:prstGeom>
          <a:ln w="28575">
            <a:solidFill>
              <a:schemeClr val="tx1"/>
            </a:solidFill>
          </a:ln>
        </p:spPr>
      </p:pic>
      <p:grpSp>
        <p:nvGrpSpPr>
          <p:cNvPr id="69" name="Groupe 68"/>
          <p:cNvGrpSpPr/>
          <p:nvPr/>
        </p:nvGrpSpPr>
        <p:grpSpPr>
          <a:xfrm>
            <a:off x="1624710" y="1480874"/>
            <a:ext cx="9440290" cy="4653273"/>
            <a:chOff x="1624710" y="1480874"/>
            <a:chExt cx="9440290" cy="4653273"/>
          </a:xfrm>
        </p:grpSpPr>
        <p:grpSp>
          <p:nvGrpSpPr>
            <p:cNvPr id="70" name="Groupe 69"/>
            <p:cNvGrpSpPr/>
            <p:nvPr/>
          </p:nvGrpSpPr>
          <p:grpSpPr>
            <a:xfrm>
              <a:off x="2227827" y="1480874"/>
              <a:ext cx="8229600" cy="720000"/>
              <a:chOff x="2195908" y="1598975"/>
              <a:chExt cx="8229600" cy="720000"/>
            </a:xfrm>
          </p:grpSpPr>
          <p:sp>
            <p:nvSpPr>
              <p:cNvPr id="74" name="Double flèche horizontale 73"/>
              <p:cNvSpPr/>
              <p:nvPr/>
            </p:nvSpPr>
            <p:spPr>
              <a:xfrm>
                <a:off x="3995908" y="1711325"/>
                <a:ext cx="4629600" cy="495300"/>
              </a:xfrm>
              <a:prstGeom prst="leftRightArrow">
                <a:avLst/>
              </a:prstGeom>
              <a:gradFill flip="none" rotWithShape="1">
                <a:gsLst>
                  <a:gs pos="0">
                    <a:srgbClr val="FFC000"/>
                  </a:gs>
                  <a:gs pos="100000">
                    <a:srgbClr val="ED7D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solidFill>
                    <a:schemeClr val="bg1"/>
                  </a:solidFill>
                  <a:latin typeface="Segoe UI" panose="020B0502040204020203" pitchFamily="34" charset="0"/>
                  <a:cs typeface="Segoe UI" panose="020B0502040204020203" pitchFamily="34" charset="0"/>
                </a:endParaRPr>
              </a:p>
            </p:txBody>
          </p:sp>
          <p:sp>
            <p:nvSpPr>
              <p:cNvPr id="75" name="Rectangle à coins arrondis 74"/>
              <p:cNvSpPr/>
              <p:nvPr/>
            </p:nvSpPr>
            <p:spPr>
              <a:xfrm>
                <a:off x="2195908" y="1598975"/>
                <a:ext cx="1800000" cy="720000"/>
              </a:xfrm>
              <a:prstGeom prst="roundRect">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a:t>
                </a:r>
                <a:r>
                  <a:rPr lang="fr-FR" sz="2000" dirty="0">
                    <a:solidFill>
                      <a:schemeClr val="bg1"/>
                    </a:solidFill>
                    <a:latin typeface="Segoe UI" panose="020B0502040204020203" pitchFamily="34" charset="0"/>
                    <a:cs typeface="Segoe UI" panose="020B0502040204020203" pitchFamily="34" charset="0"/>
                  </a:rPr>
                  <a:t>prédictive</a:t>
                </a:r>
                <a:endParaRPr lang="fr-FR" sz="2000" b="1" dirty="0">
                  <a:solidFill>
                    <a:schemeClr val="bg1"/>
                  </a:solidFill>
                  <a:latin typeface="Segoe UI" panose="020B0502040204020203" pitchFamily="34" charset="0"/>
                  <a:cs typeface="Segoe UI" panose="020B0502040204020203" pitchFamily="34" charset="0"/>
                </a:endParaRPr>
              </a:p>
            </p:txBody>
          </p:sp>
          <p:sp>
            <p:nvSpPr>
              <p:cNvPr id="76" name="Rectangle à coins arrondis 75"/>
              <p:cNvSpPr/>
              <p:nvPr/>
            </p:nvSpPr>
            <p:spPr>
              <a:xfrm>
                <a:off x="8625508" y="1598975"/>
                <a:ext cx="1800000" cy="720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dirty="0" smtClean="0">
                    <a:solidFill>
                      <a:schemeClr val="bg1"/>
                    </a:solidFill>
                    <a:latin typeface="Segoe UI" panose="020B0502040204020203" pitchFamily="34" charset="0"/>
                    <a:cs typeface="Segoe UI" panose="020B0502040204020203" pitchFamily="34" charset="0"/>
                  </a:rPr>
                  <a:t>Approche générative</a:t>
                </a:r>
                <a:endParaRPr lang="fr-FR" sz="2000" dirty="0">
                  <a:solidFill>
                    <a:schemeClr val="bg1"/>
                  </a:solidFill>
                  <a:latin typeface="Segoe UI" panose="020B0502040204020203" pitchFamily="34" charset="0"/>
                  <a:cs typeface="Segoe UI" panose="020B0502040204020203" pitchFamily="34" charset="0"/>
                </a:endParaRPr>
              </a:p>
            </p:txBody>
          </p:sp>
        </p:grpSp>
        <p:pic>
          <p:nvPicPr>
            <p:cNvPr id="71" name="Image 70"/>
            <p:cNvPicPr>
              <a:picLocks noChangeAspect="1"/>
            </p:cNvPicPr>
            <p:nvPr/>
          </p:nvPicPr>
          <p:blipFill>
            <a:blip r:embed="rId3"/>
            <a:stretch>
              <a:fillRect/>
            </a:stretch>
          </p:blipFill>
          <p:spPr>
            <a:xfrm>
              <a:off x="1624710" y="2313224"/>
              <a:ext cx="3006233" cy="1440000"/>
            </a:xfrm>
            <a:prstGeom prst="rect">
              <a:avLst/>
            </a:prstGeom>
          </p:spPr>
        </p:pic>
        <p:pic>
          <p:nvPicPr>
            <p:cNvPr id="72" name="Image 71"/>
            <p:cNvPicPr>
              <a:picLocks noChangeAspect="1"/>
            </p:cNvPicPr>
            <p:nvPr/>
          </p:nvPicPr>
          <p:blipFill>
            <a:blip r:embed="rId4"/>
            <a:stretch>
              <a:fillRect/>
            </a:stretch>
          </p:blipFill>
          <p:spPr>
            <a:xfrm>
              <a:off x="8049854" y="2313224"/>
              <a:ext cx="3015146" cy="1440000"/>
            </a:xfrm>
            <a:prstGeom prst="rect">
              <a:avLst/>
            </a:prstGeom>
          </p:spPr>
        </p:pic>
        <p:cxnSp>
          <p:nvCxnSpPr>
            <p:cNvPr id="73" name="Connecteur droit 72"/>
            <p:cNvCxnSpPr/>
            <p:nvPr/>
          </p:nvCxnSpPr>
          <p:spPr>
            <a:xfrm>
              <a:off x="6336796" y="2534147"/>
              <a:ext cx="0" cy="36000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77" name="Imag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531" y="4176968"/>
            <a:ext cx="5040000" cy="1910064"/>
          </a:xfrm>
          <a:prstGeom prst="rect">
            <a:avLst/>
          </a:prstGeom>
        </p:spPr>
      </p:pic>
    </p:spTree>
    <p:extLst>
      <p:ext uri="{BB962C8B-B14F-4D97-AF65-F5344CB8AC3E}">
        <p14:creationId xmlns:p14="http://schemas.microsoft.com/office/powerpoint/2010/main" val="485865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b="1" dirty="0" smtClean="0"/>
              <a:t>Merci pour votre attention !</a:t>
            </a:r>
            <a:endParaRPr lang="fr-FR" b="1" dirty="0"/>
          </a:p>
        </p:txBody>
      </p:sp>
      <p:sp>
        <p:nvSpPr>
          <p:cNvPr id="9" name="Espace réservé du contenu 7"/>
          <p:cNvSpPr txBox="1">
            <a:spLocks/>
          </p:cNvSpPr>
          <p:nvPr/>
        </p:nvSpPr>
        <p:spPr>
          <a:xfrm>
            <a:off x="406240" y="3098800"/>
            <a:ext cx="5587236" cy="2463800"/>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lang="fr-FR" sz="2400" kern="1200">
                <a:solidFill>
                  <a:srgbClr val="FFFFFF"/>
                </a:solidFill>
                <a:latin typeface="Segoe UI" panose="020B0502040204020203" pitchFamily="34" charset="0"/>
                <a:ea typeface="+mn-ea"/>
                <a:cs typeface="Segoe UI" panose="020B0502040204020203" pitchFamily="34" charset="0"/>
              </a:defRPr>
            </a:lvl1pPr>
            <a:lvl2pPr marL="228600" indent="-228600" algn="ctr" defTabSz="914400" rtl="0" eaLnBrk="1" latinLnBrk="0" hangingPunct="1">
              <a:lnSpc>
                <a:spcPct val="100000"/>
              </a:lnSpc>
              <a:spcBef>
                <a:spcPts val="0"/>
              </a:spcBef>
              <a:buClr>
                <a:srgbClr val="E7473D"/>
              </a:buClr>
              <a:buFont typeface="Wingdings 3" panose="05040102010807070707" pitchFamily="18" charset="2"/>
              <a:buChar char=""/>
              <a:defRPr lang="fr-FR" sz="2000" kern="1200">
                <a:solidFill>
                  <a:srgbClr val="FFFFFF"/>
                </a:solidFill>
                <a:latin typeface="Segoe UI" panose="020B0502040204020203" pitchFamily="34" charset="0"/>
                <a:ea typeface="+mn-ea"/>
                <a:cs typeface="Segoe UI" panose="020B0502040204020203" pitchFamily="34" charset="0"/>
              </a:defRPr>
            </a:lvl2pPr>
            <a:lvl3pPr marL="448469" indent="-228600" algn="ctr" defTabSz="914400" rtl="0" eaLnBrk="1" latinLnBrk="0" hangingPunct="1">
              <a:lnSpc>
                <a:spcPct val="100000"/>
              </a:lnSpc>
              <a:spcBef>
                <a:spcPts val="0"/>
              </a:spcBef>
              <a:buClr>
                <a:srgbClr val="003A8D"/>
              </a:buClr>
              <a:buFont typeface="Wingdings 3" panose="05040102010807070707" pitchFamily="18" charset="2"/>
              <a:buChar char="}"/>
              <a:defRPr lang="fr-FR" sz="1600" kern="1200">
                <a:solidFill>
                  <a:srgbClr val="FFFFFF"/>
                </a:solidFill>
                <a:latin typeface="Segoe UI" panose="020B0502040204020203" pitchFamily="34" charset="0"/>
                <a:ea typeface="+mn-ea"/>
                <a:cs typeface="Segoe UI" panose="020B0502040204020203" pitchFamily="34" charset="0"/>
              </a:defRPr>
            </a:lvl3pPr>
            <a:lvl4pPr marL="762000" indent="-270669" algn="ctr" defTabSz="914400" rtl="0" eaLnBrk="1" latinLnBrk="0" hangingPunct="1">
              <a:lnSpc>
                <a:spcPct val="100000"/>
              </a:lnSpc>
              <a:spcBef>
                <a:spcPts val="0"/>
              </a:spcBef>
              <a:buClr>
                <a:srgbClr val="E7473D"/>
              </a:buClr>
              <a:buFont typeface="Wingdings 3" panose="05040102010807070707" pitchFamily="18" charset="2"/>
              <a:buChar char="}"/>
              <a:defRPr lang="fr-FR" sz="1100" kern="1200">
                <a:solidFill>
                  <a:srgbClr val="FFFFFF"/>
                </a:solidFill>
                <a:latin typeface="Segoe UI" panose="020B0502040204020203" pitchFamily="34" charset="0"/>
                <a:ea typeface="+mn-ea"/>
                <a:cs typeface="Segoe UI" panose="020B0502040204020203" pitchFamily="34"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24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grpSp>
        <p:nvGrpSpPr>
          <p:cNvPr id="3" name="Groupe 2"/>
          <p:cNvGrpSpPr/>
          <p:nvPr/>
        </p:nvGrpSpPr>
        <p:grpSpPr>
          <a:xfrm>
            <a:off x="4263803" y="3254975"/>
            <a:ext cx="3664395" cy="1980000"/>
            <a:chOff x="4409512" y="3254975"/>
            <a:chExt cx="3664395" cy="198000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l="6030" r="5825"/>
            <a:stretch/>
          </p:blipFill>
          <p:spPr>
            <a:xfrm>
              <a:off x="4409512" y="3254975"/>
              <a:ext cx="1745259" cy="1980000"/>
            </a:xfrm>
            <a:prstGeom prst="rect">
              <a:avLst/>
            </a:prstGeom>
            <a:ln w="57150">
              <a:solidFill>
                <a:schemeClr val="tx1"/>
              </a:solidFill>
            </a:ln>
          </p:spPr>
        </p:pic>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15291" t="5503" r="14021" b="7514"/>
            <a:stretch/>
          </p:blipFill>
          <p:spPr>
            <a:xfrm>
              <a:off x="6464855" y="3254975"/>
              <a:ext cx="1609052" cy="1980000"/>
            </a:xfrm>
            <a:prstGeom prst="rect">
              <a:avLst/>
            </a:prstGeom>
            <a:ln w="57150">
              <a:solidFill>
                <a:schemeClr val="tx1"/>
              </a:solidFill>
            </a:ln>
          </p:spPr>
        </p:pic>
      </p:grpSp>
    </p:spTree>
    <p:extLst>
      <p:ext uri="{BB962C8B-B14F-4D97-AF65-F5344CB8AC3E}">
        <p14:creationId xmlns:p14="http://schemas.microsoft.com/office/powerpoint/2010/main" val="182990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A. Jeux de données</a:t>
            </a:r>
            <a:endParaRPr lang="fr-FR" dirty="0"/>
          </a:p>
        </p:txBody>
      </p:sp>
    </p:spTree>
    <p:extLst>
      <p:ext uri="{BB962C8B-B14F-4D97-AF65-F5344CB8AC3E}">
        <p14:creationId xmlns:p14="http://schemas.microsoft.com/office/powerpoint/2010/main" val="162410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au 21"/>
          <p:cNvGraphicFramePr>
            <a:graphicFrameLocks noGrp="1"/>
          </p:cNvGraphicFramePr>
          <p:nvPr>
            <p:extLst/>
          </p:nvPr>
        </p:nvGraphicFramePr>
        <p:xfrm>
          <a:off x="1773069" y="1488420"/>
          <a:ext cx="10080000" cy="4804500"/>
        </p:xfrm>
        <a:graphic>
          <a:graphicData uri="http://schemas.openxmlformats.org/drawingml/2006/table">
            <a:tbl>
              <a:tblPr firstRow="1" bandRow="1">
                <a:tableStyleId>{93296810-A885-4BE3-A3E7-6D5BEEA58F35}</a:tableStyleId>
              </a:tblPr>
              <a:tblGrid>
                <a:gridCol w="1800000">
                  <a:extLst>
                    <a:ext uri="{9D8B030D-6E8A-4147-A177-3AD203B41FA5}">
                      <a16:colId xmlns:a16="http://schemas.microsoft.com/office/drawing/2014/main" val="3024874036"/>
                    </a:ext>
                  </a:extLst>
                </a:gridCol>
                <a:gridCol w="2520000">
                  <a:extLst>
                    <a:ext uri="{9D8B030D-6E8A-4147-A177-3AD203B41FA5}">
                      <a16:colId xmlns:a16="http://schemas.microsoft.com/office/drawing/2014/main" val="1455404291"/>
                    </a:ext>
                  </a:extLst>
                </a:gridCol>
                <a:gridCol w="50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78935">
                <a:tc>
                  <a:txBody>
                    <a:bodyPr/>
                    <a:lstStyle/>
                    <a:p>
                      <a:pPr algn="ctr"/>
                      <a:r>
                        <a:rPr lang="fr-FR" sz="1600" dirty="0" smtClean="0"/>
                        <a:t>INTENTION</a:t>
                      </a:r>
                      <a:endParaRPr lang="fr-FR" sz="1600" dirty="0"/>
                    </a:p>
                  </a:txBody>
                  <a:tcPr marT="18000" marB="18000" anchor="ctr"/>
                </a:tc>
                <a:tc>
                  <a:txBody>
                    <a:bodyPr/>
                    <a:lstStyle/>
                    <a:p>
                      <a:pPr algn="ctr"/>
                      <a:r>
                        <a:rPr lang="fr-FR" sz="1600" dirty="0" smtClean="0"/>
                        <a:t>DÉFINITION</a:t>
                      </a:r>
                      <a:endParaRPr lang="fr-FR" sz="1600" dirty="0"/>
                    </a:p>
                  </a:txBody>
                  <a:tcPr marT="18000" marB="18000" anchor="ctr"/>
                </a:tc>
                <a:tc>
                  <a:txBody>
                    <a:bodyPr/>
                    <a:lstStyle/>
                    <a:p>
                      <a:pPr algn="ctr"/>
                      <a:r>
                        <a:rPr lang="fr-FR" sz="1600" dirty="0" smtClean="0"/>
                        <a:t>EXEMPLE</a:t>
                      </a:r>
                      <a:endParaRPr lang="fr-FR" sz="1600" dirty="0"/>
                    </a:p>
                  </a:txBody>
                  <a:tcPr marT="18000" marB="18000" anchor="ctr"/>
                </a:tc>
                <a:tc>
                  <a:txBody>
                    <a:bodyPr/>
                    <a:lstStyle/>
                    <a:p>
                      <a:pPr algn="ctr"/>
                      <a:r>
                        <a:rPr lang="fr-FR" sz="1600" dirty="0" smtClean="0"/>
                        <a:t>TAILLE</a:t>
                      </a:r>
                      <a:endParaRPr lang="fr-FR" sz="1600" dirty="0"/>
                    </a:p>
                  </a:txBody>
                  <a:tcPr marT="18000" marB="18000" anchor="ctr"/>
                </a:tc>
                <a:extLst>
                  <a:ext uri="{0D108BD9-81ED-4DB2-BD59-A6C34878D82A}">
                    <a16:rowId xmlns:a16="http://schemas.microsoft.com/office/drawing/2014/main" val="2030914056"/>
                  </a:ext>
                </a:extLst>
              </a:tr>
              <a:tr h="452466">
                <a:tc>
                  <a:txBody>
                    <a:bodyPr/>
                    <a:lstStyle/>
                    <a:p>
                      <a:pPr algn="ctr"/>
                      <a:r>
                        <a:rPr lang="fr-FR" sz="1400" b="1" u="none" strike="noStrike" kern="1200" baseline="0" dirty="0" smtClean="0"/>
                        <a:t>Alerte perte vol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la procédure de blocage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d'une carte perdue ou volée</a:t>
                      </a:r>
                      <a:endParaRPr lang="fr-FR" sz="1000"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signaler une perte de carte de paiement ?</a:t>
                      </a:r>
                      <a:endParaRPr lang="fr-FR" sz="1400" b="1" i="1"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52055977"/>
                  </a:ext>
                </a:extLst>
              </a:tr>
              <a:tr h="452466">
                <a:tc>
                  <a:txBody>
                    <a:bodyPr/>
                    <a:lstStyle/>
                    <a:p>
                      <a:pPr algn="ctr"/>
                      <a:r>
                        <a:rPr lang="fr-FR" sz="1400" b="1" u="none" strike="noStrike" kern="1200" baseline="0" dirty="0" smtClean="0"/>
                        <a:t>Carte avalée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la procédure de</a:t>
                      </a:r>
                    </a:p>
                    <a:p>
                      <a:pPr algn="ctr"/>
                      <a:r>
                        <a:rPr lang="fr-FR" sz="1000" u="none" strike="noStrike" kern="1200" baseline="0" dirty="0" smtClean="0"/>
                        <a:t>récupération d'une carte avalée</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Comment récupérer une carte avalée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919588771"/>
                  </a:ext>
                </a:extLst>
              </a:tr>
              <a:tr h="452466">
                <a:tc>
                  <a:txBody>
                    <a:bodyPr/>
                    <a:lstStyle/>
                    <a:p>
                      <a:pPr algn="ctr"/>
                      <a:r>
                        <a:rPr lang="fr-FR" sz="1400" b="1" u="none" strike="noStrike" kern="1200" baseline="0" dirty="0" smtClean="0"/>
                        <a:t>Commande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des cartes disponibles</a:t>
                      </a:r>
                    </a:p>
                    <a:p>
                      <a:pPr algn="ctr"/>
                      <a:r>
                        <a:rPr lang="fr-FR" sz="1000" u="none" strike="noStrike" kern="1200" baseline="0" dirty="0" smtClean="0"/>
                        <a:t>et de la procédure de commande</a:t>
                      </a:r>
                      <a:endParaRPr lang="fr-FR" sz="1000" dirty="0"/>
                    </a:p>
                  </a:txBody>
                  <a:tcPr marL="36000" marR="36000" marT="18000" marB="18000" anchor="ctr"/>
                </a:tc>
                <a:tc>
                  <a:txBody>
                    <a:bodyPr/>
                    <a:lstStyle/>
                    <a:p>
                      <a:pPr algn="ctr"/>
                      <a:r>
                        <a:rPr lang="fr-FR" sz="1400" b="1" i="1" u="none" strike="noStrike" kern="1200" baseline="0" dirty="0" smtClean="0"/>
                        <a:t>Je souhaite changer de carte bancaire.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830457240"/>
                  </a:ext>
                </a:extLst>
              </a:tr>
              <a:tr h="452466">
                <a:tc>
                  <a:txBody>
                    <a:bodyPr/>
                    <a:lstStyle/>
                    <a:p>
                      <a:pPr algn="ctr"/>
                      <a:r>
                        <a:rPr lang="fr-FR" sz="1400" b="1" u="none" strike="noStrike" kern="1200" baseline="0" dirty="0" smtClean="0"/>
                        <a:t>Consultation solde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a:t>
                      </a:r>
                    </a:p>
                    <a:p>
                      <a:pPr algn="ctr"/>
                      <a:r>
                        <a:rPr lang="fr-FR" sz="1000" u="none" strike="noStrike" kern="1200" baseline="0" dirty="0" smtClean="0"/>
                        <a:t>soldes bancaires du client</a:t>
                      </a:r>
                      <a:endParaRPr lang="fr-FR" sz="1000" dirty="0"/>
                    </a:p>
                  </a:txBody>
                  <a:tcPr marL="36000" marR="36000" marT="18000" marB="18000" anchor="ctr"/>
                </a:tc>
                <a:tc>
                  <a:txBody>
                    <a:bodyPr/>
                    <a:lstStyle/>
                    <a:p>
                      <a:pPr algn="ctr"/>
                      <a:r>
                        <a:rPr lang="fr-FR" sz="1400" b="1" i="1" u="none" strike="noStrike" kern="1200" baseline="0" dirty="0" smtClean="0"/>
                        <a:t>Où retrouver le solde de mon compte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12895189"/>
                  </a:ext>
                </a:extLst>
              </a:tr>
              <a:tr h="452466">
                <a:tc>
                  <a:txBody>
                    <a:bodyPr/>
                    <a:lstStyle/>
                    <a:p>
                      <a:pPr algn="ctr"/>
                      <a:r>
                        <a:rPr lang="fr-FR" sz="1400" b="1" u="none" strike="noStrike" kern="1200" baseline="0" dirty="0" smtClean="0"/>
                        <a:t>Couverture assurance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synthèse des garanties</a:t>
                      </a:r>
                    </a:p>
                    <a:p>
                      <a:pPr algn="ctr"/>
                      <a:r>
                        <a:rPr lang="fr-FR" sz="1000" u="none" strike="noStrike" kern="1200" baseline="0" dirty="0" smtClean="0"/>
                        <a:t>d'assurances de la carte bancaire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Que couvre ma carte bancaire en cas d'hospitalisation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532232967"/>
                  </a:ext>
                </a:extLst>
              </a:tr>
              <a:tr h="452466">
                <a:tc>
                  <a:txBody>
                    <a:bodyPr/>
                    <a:lstStyle/>
                    <a:p>
                      <a:pPr algn="ctr"/>
                      <a:r>
                        <a:rPr lang="fr-FR" sz="1400" b="1" u="none" strike="noStrike" kern="1200" baseline="0" dirty="0" smtClean="0"/>
                        <a:t>Déblocage carte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du</a:t>
                      </a:r>
                    </a:p>
                    <a:p>
                      <a:pPr algn="ctr"/>
                      <a:r>
                        <a:rPr lang="fr-FR" sz="1000" u="none" strike="noStrike" kern="1200" baseline="0" dirty="0" smtClean="0"/>
                        <a:t>statut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Ma carte de paiement est bloquée, que faire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315337780"/>
                  </a:ext>
                </a:extLst>
              </a:tr>
              <a:tr h="452466">
                <a:tc>
                  <a:txBody>
                    <a:bodyPr/>
                    <a:lstStyle/>
                    <a:p>
                      <a:pPr algn="ctr"/>
                      <a:r>
                        <a:rPr lang="fr-FR" sz="1400" b="1" u="none" strike="noStrike" kern="1200" baseline="0" dirty="0" smtClean="0"/>
                        <a:t>Gestion carte virtuelle</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des</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cartes virtuelles du client</a:t>
                      </a:r>
                      <a:endParaRPr lang="fr-FR" sz="1000" dirty="0" smtClean="0"/>
                    </a:p>
                  </a:txBody>
                  <a:tcPr marL="36000" marR="36000" marT="18000" marB="18000" anchor="ctr"/>
                </a:tc>
                <a:tc>
                  <a:txBody>
                    <a:bodyPr/>
                    <a:lstStyle/>
                    <a:p>
                      <a:pPr algn="ctr"/>
                      <a:r>
                        <a:rPr lang="fr-FR" sz="1400" b="1" i="1" u="none" strike="noStrike" kern="1200" baseline="0" dirty="0" smtClean="0"/>
                        <a:t>Comment faire pour créer une carte de paiements virtuelle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40411538"/>
                  </a:ext>
                </a:extLst>
              </a:tr>
              <a:tr h="452466">
                <a:tc>
                  <a:txBody>
                    <a:bodyPr/>
                    <a:lstStyle/>
                    <a:p>
                      <a:pPr algn="ctr"/>
                      <a:r>
                        <a:rPr lang="fr-FR" sz="1400" b="1" u="none" strike="noStrike" kern="1200" baseline="0" dirty="0" smtClean="0"/>
                        <a:t>Gestion découvert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d'une synt</a:t>
                      </a:r>
                      <a:r>
                        <a:rPr lang="fr-FR" sz="1000" i="0" u="none" strike="noStrike" kern="1200" baseline="0" dirty="0" smtClean="0"/>
                        <a:t>hèse des autorisations</a:t>
                      </a:r>
                    </a:p>
                    <a:p>
                      <a:pPr algn="ctr"/>
                      <a:r>
                        <a:rPr lang="fr-FR" sz="1000" i="0" u="none" strike="noStrike" kern="1200" baseline="0" dirty="0" smtClean="0"/>
                        <a:t>de découverts et de la procédure de gestion</a:t>
                      </a:r>
                      <a:endParaRPr lang="fr-FR" sz="1000" i="0" dirty="0"/>
                    </a:p>
                  </a:txBody>
                  <a:tcPr marL="36000" marR="36000" marT="18000" marB="18000" anchor="ctr"/>
                </a:tc>
                <a:tc>
                  <a:txBody>
                    <a:bodyPr/>
                    <a:lstStyle/>
                    <a:p>
                      <a:pPr algn="ctr"/>
                      <a:r>
                        <a:rPr lang="fr-FR" sz="1400" b="1" i="1" u="none" strike="noStrike" kern="1200" baseline="0" dirty="0" smtClean="0"/>
                        <a:t>Est-ce que j'ai un découvert autorisé ?</a:t>
                      </a:r>
                      <a:endParaRPr lang="fr-FR" sz="1400" b="1" i="1" dirty="0" smtClean="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176344592"/>
                  </a:ext>
                </a:extLst>
              </a:tr>
              <a:tr h="452466">
                <a:tc>
                  <a:txBody>
                    <a:bodyPr/>
                    <a:lstStyle/>
                    <a:p>
                      <a:pPr algn="ctr"/>
                      <a:r>
                        <a:rPr lang="fr-FR" sz="1400" b="1" u="none" strike="noStrike" kern="1200" baseline="0" dirty="0" smtClean="0"/>
                        <a:t>Gestion plafond</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algn="ctr"/>
                      <a:r>
                        <a:rPr lang="fr-FR" sz="1000" u="none" strike="noStrike" kern="1200" baseline="0" dirty="0" smtClean="0"/>
                        <a:t>Affichage de gestion des</a:t>
                      </a:r>
                    </a:p>
                    <a:p>
                      <a:pPr algn="ctr"/>
                      <a:r>
                        <a:rPr lang="fr-FR" sz="1000" u="none" strike="noStrike" kern="1200" baseline="0" dirty="0" smtClean="0"/>
                        <a:t>plafonds des cartes du client</a:t>
                      </a:r>
                      <a:endParaRPr lang="fr-FR" sz="1000"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t>Le plafond de ma carte est trop bas, que faire ?</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3104483704"/>
                  </a:ext>
                </a:extLst>
              </a:tr>
              <a:tr h="452466">
                <a:tc>
                  <a:txBody>
                    <a:bodyPr/>
                    <a:lstStyle/>
                    <a:p>
                      <a:pPr algn="ctr"/>
                      <a:r>
                        <a:rPr lang="fr-FR" sz="1400" b="1" u="none" strike="noStrike" kern="1200" baseline="0" dirty="0" smtClean="0"/>
                        <a:t>Gestion sans contact</a:t>
                      </a:r>
                      <a:endParaRPr lang="fr-FR" sz="1400" b="1" i="0" u="none" strike="noStrike" kern="1200" baseline="0" dirty="0" smtClean="0">
                        <a:solidFill>
                          <a:schemeClr val="dk1"/>
                        </a:solidFill>
                        <a:latin typeface="+mn-lt"/>
                        <a:ea typeface="+mn-ea"/>
                        <a:cs typeface="+mn-cs"/>
                      </a:endParaRPr>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Affichage de gestion de la fonctionnalité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u="none" strike="noStrike" kern="1200" baseline="0" dirty="0" smtClean="0"/>
                        <a:t>sans contact des cartes du client</a:t>
                      </a:r>
                      <a:endParaRPr lang="fr-FR" sz="1000" dirty="0" smtClean="0"/>
                    </a:p>
                  </a:txBody>
                  <a:tcPr marL="36000" marR="36000" marT="18000" marB="18000" anchor="ctr"/>
                </a:tc>
                <a:tc>
                  <a:txBody>
                    <a:bodyPr/>
                    <a:lstStyle/>
                    <a:p>
                      <a:pPr algn="ctr"/>
                      <a:r>
                        <a:rPr lang="fr-FR" sz="1400" b="1" i="1" u="none" strike="noStrike" kern="1200" baseline="0" dirty="0" smtClean="0"/>
                        <a:t>Je veux désactiver le sans contact sur ma carte.</a:t>
                      </a:r>
                      <a:endParaRPr lang="fr-FR" sz="1400" b="1" i="1" dirty="0"/>
                    </a:p>
                  </a:txBody>
                  <a:tcPr marL="36000" marR="36000" marT="18000" marB="18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dk1"/>
                          </a:solidFill>
                          <a:latin typeface="+mn-lt"/>
                          <a:ea typeface="+mn-ea"/>
                          <a:cs typeface="+mn-cs"/>
                        </a:rPr>
                        <a:t>100</a:t>
                      </a:r>
                    </a:p>
                  </a:txBody>
                  <a:tcPr marL="36000" marR="36000" marT="18000" marB="18000" anchor="ctr"/>
                </a:tc>
                <a:extLst>
                  <a:ext uri="{0D108BD9-81ED-4DB2-BD59-A6C34878D82A}">
                    <a16:rowId xmlns:a16="http://schemas.microsoft.com/office/drawing/2014/main" val="2097461870"/>
                  </a:ext>
                </a:extLst>
              </a:tr>
            </a:tbl>
          </a:graphicData>
        </a:graphic>
      </p:graphicFrame>
      <p:graphicFrame>
        <p:nvGraphicFramePr>
          <p:cNvPr id="16" name="Tableau 15"/>
          <p:cNvGraphicFramePr>
            <a:graphicFrameLocks noGrp="1"/>
          </p:cNvGraphicFramePr>
          <p:nvPr>
            <p:extLst/>
          </p:nvPr>
        </p:nvGraphicFramePr>
        <p:xfrm>
          <a:off x="230449" y="2553134"/>
          <a:ext cx="1332000" cy="2880000"/>
        </p:xfrm>
        <a:graphic>
          <a:graphicData uri="http://schemas.openxmlformats.org/drawingml/2006/table">
            <a:tbl>
              <a:tblPr bandRow="1">
                <a:tableStyleId>{93296810-A885-4BE3-A3E7-6D5BEEA58F35}</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Gestion de cartes bancaires</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1 000 questions fréquentes</a:t>
                      </a:r>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97</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French </a:t>
            </a:r>
            <a:r>
              <a:rPr lang="fr-FR" dirty="0"/>
              <a:t>B</a:t>
            </a:r>
            <a:r>
              <a:rPr lang="fr-FR" dirty="0" smtClean="0"/>
              <a:t>ank </a:t>
            </a:r>
            <a:r>
              <a:rPr lang="fr-FR" dirty="0" err="1"/>
              <a:t>C</a:t>
            </a:r>
            <a:r>
              <a:rPr lang="fr-FR" dirty="0" err="1" smtClean="0"/>
              <a:t>ards</a:t>
            </a:r>
            <a:endParaRPr lang="fr-FR" dirty="0"/>
          </a:p>
        </p:txBody>
      </p:sp>
      <p:grpSp>
        <p:nvGrpSpPr>
          <p:cNvPr id="8" name="Groupe 7"/>
          <p:cNvGrpSpPr/>
          <p:nvPr/>
        </p:nvGrpSpPr>
        <p:grpSpPr>
          <a:xfrm>
            <a:off x="6353969" y="295013"/>
            <a:ext cx="5499100" cy="814388"/>
            <a:chOff x="1968500" y="3141365"/>
            <a:chExt cx="5499100" cy="814388"/>
          </a:xfrm>
        </p:grpSpPr>
        <p:sp>
          <p:nvSpPr>
            <p:cNvPr id="9" name="Rectangle 8"/>
            <p:cNvSpPr/>
            <p:nvPr/>
          </p:nvSpPr>
          <p:spPr>
            <a:xfrm>
              <a:off x="1968500" y="314136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3188559"/>
              <a:ext cx="2101394" cy="720000"/>
            </a:xfrm>
            <a:prstGeom prst="rect">
              <a:avLst/>
            </a:prstGeom>
          </p:spPr>
        </p:pic>
        <p:pic>
          <p:nvPicPr>
            <p:cNvPr id="14" name="Image 13"/>
            <p:cNvPicPr>
              <a:picLocks noChangeAspect="1"/>
            </p:cNvPicPr>
            <p:nvPr/>
          </p:nvPicPr>
          <p:blipFill rotWithShape="1">
            <a:blip r:embed="rId4" cstate="print">
              <a:extLst>
                <a:ext uri="{28A0092B-C50C-407E-A947-70E740481C1C}">
                  <a14:useLocalDpi xmlns:a14="http://schemas.microsoft.com/office/drawing/2010/main" val="0"/>
                </a:ext>
              </a:extLst>
            </a:blip>
            <a:srcRect l="8889" t="8668" r="8667" b="8666"/>
            <a:stretch/>
          </p:blipFill>
          <p:spPr>
            <a:xfrm>
              <a:off x="6705601" y="3188559"/>
              <a:ext cx="718064" cy="720000"/>
            </a:xfrm>
            <a:prstGeom prst="rect">
              <a:avLst/>
            </a:prstGeom>
            <a:ln w="19050">
              <a:noFill/>
            </a:ln>
          </p:spPr>
        </p:pic>
        <p:sp>
          <p:nvSpPr>
            <p:cNvPr id="15" name="Rectangle 14"/>
            <p:cNvSpPr/>
            <p:nvPr/>
          </p:nvSpPr>
          <p:spPr>
            <a:xfrm>
              <a:off x="4136238" y="3141365"/>
              <a:ext cx="2569363"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French </a:t>
              </a:r>
              <a:r>
                <a:rPr lang="fr-FR" sz="1600" b="1" dirty="0" err="1" smtClean="0">
                  <a:solidFill>
                    <a:schemeClr val="accent3"/>
                  </a:solidFill>
                </a:rPr>
                <a:t>bank</a:t>
              </a:r>
              <a:r>
                <a:rPr lang="fr-FR" sz="1600" b="1" dirty="0" smtClean="0">
                  <a:solidFill>
                    <a:schemeClr val="accent3"/>
                  </a:solidFill>
                </a:rPr>
                <a:t> </a:t>
              </a:r>
              <a:r>
                <a:rPr lang="fr-FR" sz="1600" b="1" dirty="0" err="1" smtClean="0">
                  <a:solidFill>
                    <a:schemeClr val="accent3"/>
                  </a:solidFill>
                </a:rPr>
                <a:t>cards</a:t>
              </a:r>
              <a:endParaRPr lang="fr-FR" sz="1600" b="1" dirty="0">
                <a:solidFill>
                  <a:schemeClr val="accent3"/>
                </a:solidFill>
              </a:endParaRPr>
            </a:p>
            <a:p>
              <a:pPr algn="ctr"/>
              <a:r>
                <a:rPr lang="fr-FR" sz="1600" dirty="0">
                  <a:solidFill>
                    <a:schemeClr val="accent3"/>
                  </a:solidFill>
                  <a:hlinkClick r:id="rId5"/>
                </a:rPr>
                <a:t>https://</a:t>
              </a:r>
              <a:r>
                <a:rPr lang="fr-FR" sz="1600" dirty="0" smtClean="0">
                  <a:solidFill>
                    <a:schemeClr val="accent3"/>
                  </a:solidFill>
                  <a:hlinkClick r:id="rId5"/>
                </a:rPr>
                <a:t>zenodo.org/doi/</a:t>
              </a:r>
            </a:p>
            <a:p>
              <a:pPr algn="ctr"/>
              <a:r>
                <a:rPr lang="fr-FR" sz="1600" dirty="0" smtClean="0">
                  <a:solidFill>
                    <a:schemeClr val="accent3"/>
                  </a:solidFill>
                  <a:hlinkClick r:id="rId5"/>
                </a:rPr>
                <a:t>10.5281/zenodo.4769949</a:t>
              </a:r>
              <a:endParaRPr lang="fr-FR" sz="1600" dirty="0">
                <a:solidFill>
                  <a:schemeClr val="accent3"/>
                </a:solidFill>
              </a:endParaRPr>
            </a:p>
          </p:txBody>
        </p:sp>
      </p:grpSp>
    </p:spTree>
    <p:extLst>
      <p:ext uri="{BB962C8B-B14F-4D97-AF65-F5344CB8AC3E}">
        <p14:creationId xmlns:p14="http://schemas.microsoft.com/office/powerpoint/2010/main" val="3896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au 23"/>
          <p:cNvGraphicFramePr>
            <a:graphicFrameLocks noGrp="1"/>
          </p:cNvGraphicFramePr>
          <p:nvPr>
            <p:extLst/>
          </p:nvPr>
        </p:nvGraphicFramePr>
        <p:xfrm>
          <a:off x="1773069" y="1480829"/>
          <a:ext cx="10080000" cy="4811183"/>
        </p:xfrm>
        <a:graphic>
          <a:graphicData uri="http://schemas.openxmlformats.org/drawingml/2006/table">
            <a:tbl>
              <a:tblPr firstRow="1" bandRow="1">
                <a:tableStyleId>{21E4AEA4-8DFA-4A89-87EB-49C32662AFE0}</a:tableStyleId>
              </a:tblPr>
              <a:tblGrid>
                <a:gridCol w="1260000">
                  <a:extLst>
                    <a:ext uri="{9D8B030D-6E8A-4147-A177-3AD203B41FA5}">
                      <a16:colId xmlns:a16="http://schemas.microsoft.com/office/drawing/2014/main" val="3024874036"/>
                    </a:ext>
                  </a:extLst>
                </a:gridCol>
                <a:gridCol w="2160000">
                  <a:extLst>
                    <a:ext uri="{9D8B030D-6E8A-4147-A177-3AD203B41FA5}">
                      <a16:colId xmlns:a16="http://schemas.microsoft.com/office/drawing/2014/main" val="1455404291"/>
                    </a:ext>
                  </a:extLst>
                </a:gridCol>
                <a:gridCol w="5940000">
                  <a:extLst>
                    <a:ext uri="{9D8B030D-6E8A-4147-A177-3AD203B41FA5}">
                      <a16:colId xmlns:a16="http://schemas.microsoft.com/office/drawing/2014/main" val="3171446881"/>
                    </a:ext>
                  </a:extLst>
                </a:gridCol>
                <a:gridCol w="720000">
                  <a:extLst>
                    <a:ext uri="{9D8B030D-6E8A-4147-A177-3AD203B41FA5}">
                      <a16:colId xmlns:a16="http://schemas.microsoft.com/office/drawing/2014/main" val="4207207154"/>
                    </a:ext>
                  </a:extLst>
                </a:gridCol>
              </a:tblGrid>
              <a:tr h="268537">
                <a:tc>
                  <a:txBody>
                    <a:bodyPr/>
                    <a:lstStyle/>
                    <a:p>
                      <a:pPr algn="ctr"/>
                      <a:r>
                        <a:rPr lang="fr-FR" sz="1600" dirty="0" smtClean="0"/>
                        <a:t>THÈME</a:t>
                      </a:r>
                      <a:endParaRPr lang="fr-FR" sz="1600" dirty="0"/>
                    </a:p>
                  </a:txBody>
                  <a:tcPr marT="0" marB="0" anchor="ctr"/>
                </a:tc>
                <a:tc>
                  <a:txBody>
                    <a:bodyPr/>
                    <a:lstStyle/>
                    <a:p>
                      <a:pPr algn="ctr"/>
                      <a:r>
                        <a:rPr lang="fr-FR" sz="1600" dirty="0" smtClean="0"/>
                        <a:t>DÉFINITION</a:t>
                      </a:r>
                      <a:endParaRPr lang="fr-FR" sz="1600" dirty="0"/>
                    </a:p>
                  </a:txBody>
                  <a:tcPr marT="0" marB="0" anchor="ctr"/>
                </a:tc>
                <a:tc>
                  <a:txBody>
                    <a:bodyPr/>
                    <a:lstStyle/>
                    <a:p>
                      <a:pPr algn="ctr"/>
                      <a:r>
                        <a:rPr lang="fr-FR" sz="1600" dirty="0" smtClean="0"/>
                        <a:t>EXEMPLE</a:t>
                      </a:r>
                      <a:endParaRPr lang="fr-FR" sz="1600" dirty="0"/>
                    </a:p>
                  </a:txBody>
                  <a:tcPr marT="0" marB="0" anchor="ctr"/>
                </a:tc>
                <a:tc>
                  <a:txBody>
                    <a:bodyPr/>
                    <a:lstStyle/>
                    <a:p>
                      <a:pPr algn="ctr"/>
                      <a:r>
                        <a:rPr lang="fr-FR" sz="1600" dirty="0" smtClean="0"/>
                        <a:t>TAILLE</a:t>
                      </a:r>
                      <a:endParaRPr lang="fr-FR" sz="1600" dirty="0"/>
                    </a:p>
                  </a:txBody>
                  <a:tcPr marT="0" marB="0" anchor="ctr"/>
                </a:tc>
                <a:extLst>
                  <a:ext uri="{0D108BD9-81ED-4DB2-BD59-A6C34878D82A}">
                    <a16:rowId xmlns:a16="http://schemas.microsoft.com/office/drawing/2014/main" val="2030914056"/>
                  </a:ext>
                </a:extLst>
              </a:tr>
              <a:tr h="335672">
                <a:tc>
                  <a:txBody>
                    <a:bodyPr/>
                    <a:lstStyle/>
                    <a:p>
                      <a:pPr algn="ctr"/>
                      <a:r>
                        <a:rPr lang="fr-FR" sz="1400" b="1" i="0" u="none" strike="noStrike" kern="1200" baseline="0" dirty="0" smtClean="0">
                          <a:solidFill>
                            <a:schemeClr val="dk1"/>
                          </a:solidFill>
                          <a:latin typeface="+mn-lt"/>
                          <a:ea typeface="+mn-ea"/>
                          <a:cs typeface="+mn-cs"/>
                        </a:rPr>
                        <a:t>Arts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artistiques (spectacles,</a:t>
                      </a:r>
                    </a:p>
                    <a:p>
                      <a:pPr algn="ctr"/>
                      <a:r>
                        <a:rPr lang="fr-FR" sz="1000" b="0" i="0" u="none" strike="noStrike" kern="1200" baseline="0" dirty="0" smtClean="0">
                          <a:solidFill>
                            <a:schemeClr val="dk1"/>
                          </a:solidFill>
                          <a:latin typeface="+mn-lt"/>
                          <a:ea typeface="+mn-ea"/>
                          <a:cs typeface="+mn-cs"/>
                        </a:rPr>
                        <a:t>œuvres, événements, expositions)</a:t>
                      </a:r>
                      <a:endParaRPr lang="fr-FR" sz="1000"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La rencontre de l'art et de la gastronomie au château du </a:t>
                      </a:r>
                      <a:r>
                        <a:rPr lang="fr-FR" sz="1400" b="1" i="1" u="none" strike="noStrike" kern="1200" baseline="0" dirty="0" err="1" smtClean="0">
                          <a:solidFill>
                            <a:schemeClr val="dk1"/>
                          </a:solidFill>
                          <a:latin typeface="+mn-lt"/>
                          <a:ea typeface="+mn-ea"/>
                          <a:cs typeface="+mn-cs"/>
                        </a:rPr>
                        <a:t>Feÿ</a:t>
                      </a:r>
                      <a:endParaRPr lang="fr-FR" sz="1400" b="1" i="1" u="none" strike="noStrike" kern="1200" baseline="0" dirty="0" smtClean="0">
                        <a:solidFill>
                          <a:schemeClr val="dk1"/>
                        </a:solidFill>
                        <a:latin typeface="+mn-lt"/>
                        <a:ea typeface="+mn-ea"/>
                        <a:cs typeface="+mn-cs"/>
                      </a:endParaRP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50</a:t>
                      </a:r>
                    </a:p>
                  </a:txBody>
                  <a:tcPr marL="36000" marR="36000" marT="0" marB="0" anchor="ctr"/>
                </a:tc>
                <a:extLst>
                  <a:ext uri="{0D108BD9-81ED-4DB2-BD59-A6C34878D82A}">
                    <a16:rowId xmlns:a16="http://schemas.microsoft.com/office/drawing/2014/main" val="1552055977"/>
                  </a:ext>
                </a:extLst>
              </a:tr>
              <a:tr h="335672">
                <a:tc>
                  <a:txBody>
                    <a:bodyPr/>
                    <a:lstStyle/>
                    <a:p>
                      <a:pPr algn="ctr"/>
                      <a:r>
                        <a:rPr lang="fr-FR" sz="1400" b="1" i="0" u="none" strike="noStrike" kern="1200" baseline="0" dirty="0" smtClean="0">
                          <a:solidFill>
                            <a:schemeClr val="dk1"/>
                          </a:solidFill>
                          <a:latin typeface="+mn-lt"/>
                          <a:ea typeface="+mn-ea"/>
                          <a:cs typeface="+mn-cs"/>
                        </a:rPr>
                        <a:t>Disparitions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nécrologiques</a:t>
                      </a:r>
                    </a:p>
                    <a:p>
                      <a:pPr algn="ctr"/>
                      <a:r>
                        <a:rPr lang="fr-FR" sz="1000" b="0" i="0" u="none" strike="noStrike" kern="1200" baseline="0" dirty="0" smtClean="0">
                          <a:solidFill>
                            <a:schemeClr val="dk1"/>
                          </a:solidFill>
                          <a:latin typeface="+mn-lt"/>
                          <a:ea typeface="+mn-ea"/>
                          <a:cs typeface="+mn-cs"/>
                        </a:rPr>
                        <a:t>(décès ou disparition)</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Le traducteur Jean-Pierre </a:t>
                      </a:r>
                      <a:r>
                        <a:rPr lang="fr-FR" sz="1400" b="1" i="1" u="none" strike="noStrike" kern="1200" baseline="0" dirty="0" err="1" smtClean="0">
                          <a:solidFill>
                            <a:schemeClr val="dk1"/>
                          </a:solidFill>
                          <a:latin typeface="+mn-lt"/>
                          <a:ea typeface="+mn-ea"/>
                          <a:cs typeface="+mn-cs"/>
                        </a:rPr>
                        <a:t>Carasso</a:t>
                      </a:r>
                      <a:r>
                        <a:rPr lang="fr-FR" sz="1400" b="1" i="1" u="none" strike="noStrike" kern="1200" baseline="0" dirty="0" smtClean="0">
                          <a:solidFill>
                            <a:schemeClr val="dk1"/>
                          </a:solidFill>
                          <a:latin typeface="+mn-lt"/>
                          <a:ea typeface="+mn-ea"/>
                          <a:cs typeface="+mn-cs"/>
                        </a:rPr>
                        <a:t> est mort à 73 ans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48</a:t>
                      </a:r>
                    </a:p>
                  </a:txBody>
                  <a:tcPr marL="36000" marR="36000" marT="0" marB="0" anchor="ctr"/>
                </a:tc>
                <a:extLst>
                  <a:ext uri="{0D108BD9-81ED-4DB2-BD59-A6C34878D82A}">
                    <a16:rowId xmlns:a16="http://schemas.microsoft.com/office/drawing/2014/main" val="3919588771"/>
                  </a:ext>
                </a:extLst>
              </a:tr>
              <a:tr h="335672">
                <a:tc>
                  <a:txBody>
                    <a:bodyPr/>
                    <a:lstStyle/>
                    <a:p>
                      <a:pPr algn="ctr"/>
                      <a:r>
                        <a:rPr lang="fr-FR" sz="1400" b="1" i="0" u="none" strike="noStrike" kern="1200" baseline="0" dirty="0" smtClean="0">
                          <a:solidFill>
                            <a:schemeClr val="dk1"/>
                          </a:solidFill>
                          <a:latin typeface="+mn-lt"/>
                          <a:ea typeface="+mn-ea"/>
                          <a:cs typeface="+mn-cs"/>
                        </a:rPr>
                        <a:t>Écologie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sur la pollution</a:t>
                      </a:r>
                    </a:p>
                    <a:p>
                      <a:pPr algn="ctr"/>
                      <a:r>
                        <a:rPr lang="fr-FR" sz="1000" b="0" i="0" u="none" strike="noStrike" kern="1200" baseline="0" dirty="0" smtClean="0">
                          <a:solidFill>
                            <a:schemeClr val="dk1"/>
                          </a:solidFill>
                          <a:latin typeface="+mn-lt"/>
                          <a:ea typeface="+mn-ea"/>
                          <a:cs typeface="+mn-cs"/>
                        </a:rPr>
                        <a:t>et la transition écologique</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Comment Lyon a banni les pesticides de ses parcs et jardins</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34</a:t>
                      </a:r>
                    </a:p>
                  </a:txBody>
                  <a:tcPr marL="36000" marR="36000" marT="0" marB="0" anchor="ctr"/>
                </a:tc>
                <a:extLst>
                  <a:ext uri="{0D108BD9-81ED-4DB2-BD59-A6C34878D82A}">
                    <a16:rowId xmlns:a16="http://schemas.microsoft.com/office/drawing/2014/main" val="1830457240"/>
                  </a:ext>
                </a:extLst>
              </a:tr>
              <a:tr h="335672">
                <a:tc>
                  <a:txBody>
                    <a:bodyPr/>
                    <a:lstStyle/>
                    <a:p>
                      <a:pPr algn="ctr"/>
                      <a:r>
                        <a:rPr lang="fr-FR" sz="1400" b="1" i="0" u="none" strike="noStrike" kern="1200" baseline="0" dirty="0" smtClean="0">
                          <a:solidFill>
                            <a:schemeClr val="dk1"/>
                          </a:solidFill>
                          <a:latin typeface="+mn-lt"/>
                          <a:ea typeface="+mn-ea"/>
                          <a:cs typeface="+mn-cs"/>
                        </a:rPr>
                        <a:t>Économie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économiques,</a:t>
                      </a:r>
                    </a:p>
                    <a:p>
                      <a:pPr algn="ctr"/>
                      <a:r>
                        <a:rPr lang="fr-FR" sz="1000" b="0" i="0" u="none" strike="noStrike" kern="1200" baseline="0" dirty="0" smtClean="0">
                          <a:solidFill>
                            <a:schemeClr val="dk1"/>
                          </a:solidFill>
                          <a:latin typeface="+mn-lt"/>
                          <a:ea typeface="+mn-ea"/>
                          <a:cs typeface="+mn-cs"/>
                        </a:rPr>
                        <a:t>financières et boursières</a:t>
                      </a:r>
                      <a:endParaRPr lang="fr-FR" sz="100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La guerre des prix s'intensifie sur le marché du mobile en Israël</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41</a:t>
                      </a:r>
                    </a:p>
                  </a:txBody>
                  <a:tcPr marL="36000" marR="36000" marT="0" marB="0" anchor="ctr"/>
                </a:tc>
                <a:extLst>
                  <a:ext uri="{0D108BD9-81ED-4DB2-BD59-A6C34878D82A}">
                    <a16:rowId xmlns:a16="http://schemas.microsoft.com/office/drawing/2014/main" val="3112895189"/>
                  </a:ext>
                </a:extLst>
              </a:tr>
              <a:tr h="335672">
                <a:tc>
                  <a:txBody>
                    <a:bodyPr/>
                    <a:lstStyle/>
                    <a:p>
                      <a:pPr algn="ctr"/>
                      <a:r>
                        <a:rPr lang="fr-FR" sz="1400" b="1" i="0" u="none" strike="noStrike" kern="1200" baseline="0" dirty="0" smtClean="0">
                          <a:solidFill>
                            <a:schemeClr val="dk1"/>
                          </a:solidFill>
                          <a:latin typeface="+mn-lt"/>
                          <a:ea typeface="+mn-ea"/>
                          <a:cs typeface="+mn-cs"/>
                        </a:rPr>
                        <a:t>Éducation</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à l'éducation</a:t>
                      </a:r>
                    </a:p>
                    <a:p>
                      <a:pPr algn="ctr"/>
                      <a:r>
                        <a:rPr lang="fr-FR" sz="1000" b="0" i="0" u="none" strike="noStrike" kern="1200" baseline="0" dirty="0" smtClean="0">
                          <a:solidFill>
                            <a:schemeClr val="dk1"/>
                          </a:solidFill>
                          <a:latin typeface="+mn-lt"/>
                          <a:ea typeface="+mn-ea"/>
                          <a:cs typeface="+mn-cs"/>
                        </a:rPr>
                        <a:t>et à la filière enseignante</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Plainte de parents d'élève sur des  notes jugées trop basses au bac</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62</a:t>
                      </a:r>
                    </a:p>
                  </a:txBody>
                  <a:tcPr marL="36000" marR="36000" marT="0" marB="0" anchor="ctr"/>
                </a:tc>
                <a:extLst>
                  <a:ext uri="{0D108BD9-81ED-4DB2-BD59-A6C34878D82A}">
                    <a16:rowId xmlns:a16="http://schemas.microsoft.com/office/drawing/2014/main" val="1532232967"/>
                  </a:ext>
                </a:extLst>
              </a:tr>
              <a:tr h="335672">
                <a:tc>
                  <a:txBody>
                    <a:bodyPr/>
                    <a:lstStyle/>
                    <a:p>
                      <a:pPr algn="ctr"/>
                      <a:r>
                        <a:rPr lang="fr-FR" sz="1400" b="1" i="0" u="none" strike="noStrike" kern="1200" baseline="0" dirty="0" smtClean="0">
                          <a:solidFill>
                            <a:schemeClr val="dk1"/>
                          </a:solidFill>
                          <a:latin typeface="+mn-lt"/>
                          <a:ea typeface="+mn-ea"/>
                          <a:cs typeface="+mn-cs"/>
                        </a:rPr>
                        <a:t>Emploi</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du</a:t>
                      </a:r>
                    </a:p>
                    <a:p>
                      <a:pPr algn="ctr"/>
                      <a:r>
                        <a:rPr lang="fr-FR" sz="1000" b="0" i="0" u="none" strike="noStrike" kern="1200" baseline="0" dirty="0" smtClean="0">
                          <a:solidFill>
                            <a:schemeClr val="dk1"/>
                          </a:solidFill>
                          <a:latin typeface="+mn-lt"/>
                          <a:ea typeface="+mn-ea"/>
                          <a:cs typeface="+mn-cs"/>
                        </a:rPr>
                        <a:t>travail et aux actions syndicales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Plus d'un tiers des CDI prennent fin avant la première année</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54</a:t>
                      </a:r>
                    </a:p>
                  </a:txBody>
                  <a:tcPr marL="36000" marR="36000" marT="0" marB="0" anchor="ctr"/>
                </a:tc>
                <a:extLst>
                  <a:ext uri="{0D108BD9-81ED-4DB2-BD59-A6C34878D82A}">
                    <a16:rowId xmlns:a16="http://schemas.microsoft.com/office/drawing/2014/main" val="2315337780"/>
                  </a:ext>
                </a:extLst>
              </a:tr>
              <a:tr h="335672">
                <a:tc>
                  <a:txBody>
                    <a:bodyPr/>
                    <a:lstStyle/>
                    <a:p>
                      <a:pPr algn="ctr"/>
                      <a:r>
                        <a:rPr lang="fr-FR" sz="1400" b="1" i="0" u="none" strike="noStrike" kern="1200" baseline="0" dirty="0" smtClean="0">
                          <a:solidFill>
                            <a:schemeClr val="dk1"/>
                          </a:solidFill>
                          <a:latin typeface="+mn-lt"/>
                          <a:ea typeface="+mn-ea"/>
                          <a:cs typeface="+mn-cs"/>
                        </a:rPr>
                        <a:t>Immobilier</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 marché de</a:t>
                      </a:r>
                    </a:p>
                    <a:p>
                      <a:pPr algn="ctr"/>
                      <a:r>
                        <a:rPr lang="fr-FR" sz="1000" b="0" i="0" u="none" strike="noStrike" kern="1200" baseline="0" dirty="0" smtClean="0">
                          <a:solidFill>
                            <a:schemeClr val="dk1"/>
                          </a:solidFill>
                          <a:latin typeface="+mn-lt"/>
                          <a:ea typeface="+mn-ea"/>
                          <a:cs typeface="+mn-cs"/>
                        </a:rPr>
                        <a:t>l'immobilier et logements locatifs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Depuis la fin des années 2000, l'accession, à la propriété se complique en France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65</a:t>
                      </a:r>
                    </a:p>
                  </a:txBody>
                  <a:tcPr marL="36000" marR="36000" marT="0" marB="0" anchor="ctr"/>
                </a:tc>
                <a:extLst>
                  <a:ext uri="{0D108BD9-81ED-4DB2-BD59-A6C34878D82A}">
                    <a16:rowId xmlns:a16="http://schemas.microsoft.com/office/drawing/2014/main" val="240411538"/>
                  </a:ext>
                </a:extLst>
              </a:tr>
              <a:tr h="335672">
                <a:tc>
                  <a:txBody>
                    <a:bodyPr/>
                    <a:lstStyle/>
                    <a:p>
                      <a:pPr algn="ctr"/>
                      <a:r>
                        <a:rPr lang="fr-FR" sz="1400" b="1" i="0" u="none" strike="noStrike" kern="1200" baseline="0" dirty="0" smtClean="0">
                          <a:solidFill>
                            <a:schemeClr val="dk1"/>
                          </a:solidFill>
                          <a:latin typeface="+mn-lt"/>
                          <a:ea typeface="+mn-ea"/>
                          <a:cs typeface="+mn-cs"/>
                        </a:rPr>
                        <a:t>Météo</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météorologiques</a:t>
                      </a:r>
                    </a:p>
                    <a:p>
                      <a:pPr algn="ctr"/>
                      <a:r>
                        <a:rPr lang="fr-FR" sz="1000" b="0" i="0" u="none" strike="noStrike" kern="1200" baseline="0" dirty="0" smtClean="0">
                          <a:solidFill>
                            <a:schemeClr val="dk1"/>
                          </a:solidFill>
                          <a:latin typeface="+mn-lt"/>
                          <a:ea typeface="+mn-ea"/>
                          <a:cs typeface="+mn-cs"/>
                        </a:rPr>
                        <a:t>(bulletins, catastrophes, canicule)</a:t>
                      </a:r>
                      <a:endParaRPr lang="fr-FR" sz="1000" i="0" dirty="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L'Eure et l'est de la France balayés par les intempéries</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35</a:t>
                      </a:r>
                    </a:p>
                  </a:txBody>
                  <a:tcPr marL="36000" marR="36000" marT="0" marB="0" anchor="ctr"/>
                </a:tc>
                <a:extLst>
                  <a:ext uri="{0D108BD9-81ED-4DB2-BD59-A6C34878D82A}">
                    <a16:rowId xmlns:a16="http://schemas.microsoft.com/office/drawing/2014/main" val="176344592"/>
                  </a:ext>
                </a:extLst>
              </a:tr>
              <a:tr h="335672">
                <a:tc>
                  <a:txBody>
                    <a:bodyPr/>
                    <a:lstStyle/>
                    <a:p>
                      <a:pPr algn="ctr"/>
                      <a:r>
                        <a:rPr lang="fr-FR" sz="1400" b="1" i="0" u="none" strike="noStrike" kern="1200" baseline="0" dirty="0" smtClean="0">
                          <a:solidFill>
                            <a:schemeClr val="dk1"/>
                          </a:solidFill>
                          <a:latin typeface="+mn-lt"/>
                          <a:ea typeface="+mn-ea"/>
                          <a:cs typeface="+mn-cs"/>
                        </a:rPr>
                        <a:t>Musique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chanteurs,</a:t>
                      </a:r>
                    </a:p>
                    <a:p>
                      <a:pPr algn="ctr"/>
                      <a:r>
                        <a:rPr lang="fr-FR" sz="1000" b="0" i="0" u="none" strike="noStrike" kern="1200" baseline="0" dirty="0" smtClean="0">
                          <a:solidFill>
                            <a:schemeClr val="dk1"/>
                          </a:solidFill>
                          <a:latin typeface="+mn-lt"/>
                          <a:ea typeface="+mn-ea"/>
                          <a:cs typeface="+mn-cs"/>
                        </a:rPr>
                        <a:t>concerts et sorties d'albums</a:t>
                      </a:r>
                      <a:endParaRPr lang="fr-FR" sz="1000"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Opéra : Elsa </a:t>
                      </a:r>
                      <a:r>
                        <a:rPr lang="fr-FR" sz="1400" b="1" i="1" u="none" strike="noStrike" kern="1200" baseline="0" dirty="0" err="1" smtClean="0">
                          <a:solidFill>
                            <a:schemeClr val="dk1"/>
                          </a:solidFill>
                          <a:latin typeface="+mn-lt"/>
                          <a:ea typeface="+mn-ea"/>
                          <a:cs typeface="+mn-cs"/>
                        </a:rPr>
                        <a:t>Dreisig</a:t>
                      </a:r>
                      <a:r>
                        <a:rPr lang="fr-FR" sz="1400" b="1" i="1" u="none" strike="noStrike" kern="1200" baseline="0" dirty="0" smtClean="0">
                          <a:solidFill>
                            <a:schemeClr val="dk1"/>
                          </a:solidFill>
                          <a:latin typeface="+mn-lt"/>
                          <a:ea typeface="+mn-ea"/>
                          <a:cs typeface="+mn-cs"/>
                        </a:rPr>
                        <a:t>, une soprano à voix nue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55</a:t>
                      </a:r>
                    </a:p>
                  </a:txBody>
                  <a:tcPr marL="36000" marR="36000" marT="0" marB="0" anchor="ctr"/>
                </a:tc>
                <a:extLst>
                  <a:ext uri="{0D108BD9-81ED-4DB2-BD59-A6C34878D82A}">
                    <a16:rowId xmlns:a16="http://schemas.microsoft.com/office/drawing/2014/main" val="3104483704"/>
                  </a:ext>
                </a:extLst>
              </a:tr>
              <a:tr h="335672">
                <a:tc>
                  <a:txBody>
                    <a:bodyPr/>
                    <a:lstStyle/>
                    <a:p>
                      <a:pPr algn="ctr"/>
                      <a:r>
                        <a:rPr lang="fr-FR" sz="1400" b="1" i="0" u="none" strike="noStrike" kern="1200" baseline="0" dirty="0" smtClean="0">
                          <a:solidFill>
                            <a:schemeClr val="dk1"/>
                          </a:solidFill>
                          <a:latin typeface="+mn-lt"/>
                          <a:ea typeface="+mn-ea"/>
                          <a:cs typeface="+mn-cs"/>
                        </a:rPr>
                        <a:t>Police-Justice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liées aux affaires</a:t>
                      </a:r>
                    </a:p>
                    <a:p>
                      <a:pPr algn="ctr"/>
                      <a:r>
                        <a:rPr lang="fr-FR" sz="1000" b="0" i="0" u="none" strike="noStrike" kern="1200" baseline="0" dirty="0" smtClean="0">
                          <a:solidFill>
                            <a:schemeClr val="dk1"/>
                          </a:solidFill>
                          <a:latin typeface="+mn-lt"/>
                          <a:ea typeface="+mn-ea"/>
                          <a:cs typeface="+mn-cs"/>
                        </a:rPr>
                        <a:t>policières et aux tribunaux</a:t>
                      </a:r>
                      <a:endParaRPr lang="fr-FR" sz="1000" dirty="0" smtClean="0"/>
                    </a:p>
                  </a:txBody>
                  <a:tcPr marL="36000" marR="36000" marT="0" marB="0" anchor="ctr"/>
                </a:tc>
                <a:tc>
                  <a:txBody>
                    <a:bodyPr/>
                    <a:lstStyle/>
                    <a:p>
                      <a:pPr algn="ctr"/>
                      <a:r>
                        <a:rPr lang="fr-FR" sz="1400" b="1" i="1" u="none" strike="noStrike" kern="1200" baseline="0" dirty="0" err="1" smtClean="0">
                          <a:solidFill>
                            <a:schemeClr val="dk1"/>
                          </a:solidFill>
                          <a:latin typeface="+mn-lt"/>
                          <a:ea typeface="+mn-ea"/>
                          <a:cs typeface="+mn-cs"/>
                        </a:rPr>
                        <a:t>Bygmalion</a:t>
                      </a:r>
                      <a:r>
                        <a:rPr lang="fr-FR" sz="1400" b="1" i="1" u="none" strike="noStrike" kern="1200" baseline="0" dirty="0" smtClean="0">
                          <a:solidFill>
                            <a:schemeClr val="dk1"/>
                          </a:solidFill>
                          <a:latin typeface="+mn-lt"/>
                          <a:ea typeface="+mn-ea"/>
                          <a:cs typeface="+mn-cs"/>
                        </a:rPr>
                        <a:t> : Nicolas Sarkozy directement visé</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67</a:t>
                      </a:r>
                    </a:p>
                  </a:txBody>
                  <a:tcPr marL="36000" marR="36000" marT="0" marB="0" anchor="ctr"/>
                </a:tc>
                <a:extLst>
                  <a:ext uri="{0D108BD9-81ED-4DB2-BD59-A6C34878D82A}">
                    <a16:rowId xmlns:a16="http://schemas.microsoft.com/office/drawing/2014/main" val="2097461870"/>
                  </a:ext>
                </a:extLst>
              </a:tr>
              <a:tr h="335672">
                <a:tc>
                  <a:txBody>
                    <a:bodyPr/>
                    <a:lstStyle/>
                    <a:p>
                      <a:pPr algn="ctr"/>
                      <a:r>
                        <a:rPr lang="fr-FR" sz="1400" b="1" i="0" u="none" strike="noStrike" kern="1200" baseline="0" dirty="0" smtClean="0">
                          <a:solidFill>
                            <a:schemeClr val="dk1"/>
                          </a:solidFill>
                          <a:latin typeface="+mn-lt"/>
                          <a:ea typeface="+mn-ea"/>
                          <a:cs typeface="+mn-cs"/>
                        </a:rPr>
                        <a:t>Politique</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de la scène</a:t>
                      </a:r>
                    </a:p>
                    <a:p>
                      <a:pPr algn="ctr"/>
                      <a:r>
                        <a:rPr lang="fr-FR" sz="1000" b="0" i="0" u="none" strike="noStrike" kern="1200" baseline="0" dirty="0" smtClean="0">
                          <a:solidFill>
                            <a:schemeClr val="dk1"/>
                          </a:solidFill>
                          <a:latin typeface="+mn-lt"/>
                          <a:ea typeface="+mn-ea"/>
                          <a:cs typeface="+mn-cs"/>
                        </a:rPr>
                        <a:t>politique et législative</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Le Sénat donne son aval à la prolongation de l'état d'urgence</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52</a:t>
                      </a:r>
                    </a:p>
                  </a:txBody>
                  <a:tcPr marL="36000" marR="36000" marT="0" marB="0" anchor="ctr"/>
                </a:tc>
                <a:extLst>
                  <a:ext uri="{0D108BD9-81ED-4DB2-BD59-A6C34878D82A}">
                    <a16:rowId xmlns:a16="http://schemas.microsoft.com/office/drawing/2014/main" val="215029768"/>
                  </a:ext>
                </a:extLst>
              </a:tr>
              <a:tr h="279611">
                <a:tc>
                  <a:txBody>
                    <a:bodyPr/>
                    <a:lstStyle/>
                    <a:p>
                      <a:pPr algn="ctr"/>
                      <a:r>
                        <a:rPr lang="fr-FR" sz="1400" b="1" i="0" u="none" strike="noStrike" kern="1200" baseline="0" dirty="0" smtClean="0">
                          <a:solidFill>
                            <a:schemeClr val="dk1"/>
                          </a:solidFill>
                          <a:latin typeface="+mn-lt"/>
                          <a:ea typeface="+mn-ea"/>
                          <a:cs typeface="+mn-cs"/>
                        </a:rPr>
                        <a:t>Santé</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sanitaires</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1" u="none" strike="noStrike" kern="1200" baseline="0" dirty="0" smtClean="0">
                          <a:solidFill>
                            <a:schemeClr val="dk1"/>
                          </a:solidFill>
                          <a:latin typeface="+mn-lt"/>
                          <a:ea typeface="+mn-ea"/>
                          <a:cs typeface="+mn-cs"/>
                        </a:rPr>
                        <a:t>Chine : un nouveau cas de grippe aviaire H7N9</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70</a:t>
                      </a:r>
                    </a:p>
                  </a:txBody>
                  <a:tcPr marL="36000" marR="36000" marT="0" marB="0" anchor="ctr"/>
                </a:tc>
                <a:extLst>
                  <a:ext uri="{0D108BD9-81ED-4DB2-BD59-A6C34878D82A}">
                    <a16:rowId xmlns:a16="http://schemas.microsoft.com/office/drawing/2014/main" val="67580627"/>
                  </a:ext>
                </a:extLst>
              </a:tr>
              <a:tr h="335672">
                <a:tc>
                  <a:txBody>
                    <a:bodyPr/>
                    <a:lstStyle/>
                    <a:p>
                      <a:pPr algn="ctr"/>
                      <a:r>
                        <a:rPr lang="fr-FR" sz="1400" b="1" i="0" u="none" strike="noStrike" kern="1200" baseline="0" dirty="0" smtClean="0">
                          <a:solidFill>
                            <a:schemeClr val="dk1"/>
                          </a:solidFill>
                          <a:latin typeface="+mn-lt"/>
                          <a:ea typeface="+mn-ea"/>
                          <a:cs typeface="+mn-cs"/>
                        </a:rPr>
                        <a:t>Sciences</a:t>
                      </a:r>
                    </a:p>
                  </a:txBody>
                  <a:tcPr marL="36000" marR="36000" marT="0" marB="0" anchor="ctr"/>
                </a:tc>
                <a:tc>
                  <a:txBody>
                    <a:bodyPr/>
                    <a:lstStyle/>
                    <a:p>
                      <a:pPr algn="ctr"/>
                      <a:r>
                        <a:rPr lang="fr-FR" sz="1000" b="0" i="0" u="none" strike="noStrike" kern="1200" baseline="0" dirty="0" smtClean="0">
                          <a:solidFill>
                            <a:schemeClr val="dk1"/>
                          </a:solidFill>
                          <a:latin typeface="+mn-lt"/>
                          <a:ea typeface="+mn-ea"/>
                          <a:cs typeface="+mn-cs"/>
                        </a:rPr>
                        <a:t>Actualités scientifiques</a:t>
                      </a:r>
                    </a:p>
                    <a:p>
                      <a:pPr algn="ctr"/>
                      <a:r>
                        <a:rPr lang="fr-FR" sz="1000" b="0" i="0" u="none" strike="noStrike" kern="1200" baseline="0" dirty="0" smtClean="0">
                          <a:solidFill>
                            <a:schemeClr val="dk1"/>
                          </a:solidFill>
                          <a:latin typeface="+mn-lt"/>
                          <a:ea typeface="+mn-ea"/>
                          <a:cs typeface="+mn-cs"/>
                        </a:rPr>
                        <a:t>et vulgarisation</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L'ordinateur quantique au banc d'essai</a:t>
                      </a:r>
                      <a:endParaRPr lang="fr-FR" sz="1400" b="1" i="1" dirty="0" smtClean="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47</a:t>
                      </a:r>
                    </a:p>
                  </a:txBody>
                  <a:tcPr marL="36000" marR="36000" marT="0" marB="0" anchor="ctr"/>
                </a:tc>
                <a:extLst>
                  <a:ext uri="{0D108BD9-81ED-4DB2-BD59-A6C34878D82A}">
                    <a16:rowId xmlns:a16="http://schemas.microsoft.com/office/drawing/2014/main" val="1347478507"/>
                  </a:ext>
                </a:extLst>
              </a:tr>
              <a:tr h="234971">
                <a:tc>
                  <a:txBody>
                    <a:bodyPr/>
                    <a:lstStyle/>
                    <a:p>
                      <a:pPr algn="ctr"/>
                      <a:r>
                        <a:rPr lang="fr-FR" sz="1400" b="1" i="0" u="none" strike="noStrike" kern="1200" baseline="0" dirty="0" smtClean="0">
                          <a:solidFill>
                            <a:schemeClr val="dk1"/>
                          </a:solidFill>
                          <a:latin typeface="+mn-lt"/>
                          <a:ea typeface="+mn-ea"/>
                          <a:cs typeface="+mn-cs"/>
                        </a:rPr>
                        <a:t>Sport</a:t>
                      </a:r>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0" i="0" u="none" strike="noStrike" kern="1200" baseline="0" dirty="0" smtClean="0">
                          <a:solidFill>
                            <a:schemeClr val="dk1"/>
                          </a:solidFill>
                          <a:latin typeface="+mn-lt"/>
                          <a:ea typeface="+mn-ea"/>
                          <a:cs typeface="+mn-cs"/>
                        </a:rPr>
                        <a:t>Actualités sportives</a:t>
                      </a:r>
                      <a:endParaRPr lang="fr-FR" sz="1000" dirty="0" smtClean="0"/>
                    </a:p>
                  </a:txBody>
                  <a:tcPr marL="36000" marR="36000" marT="0" marB="0" anchor="ctr"/>
                </a:tc>
                <a:tc>
                  <a:txBody>
                    <a:bodyPr/>
                    <a:lstStyle/>
                    <a:p>
                      <a:pPr algn="ctr"/>
                      <a:r>
                        <a:rPr lang="fr-FR" sz="1400" b="1" i="1" u="none" strike="noStrike" kern="1200" baseline="0" dirty="0" smtClean="0">
                          <a:solidFill>
                            <a:schemeClr val="dk1"/>
                          </a:solidFill>
                          <a:latin typeface="+mn-lt"/>
                          <a:ea typeface="+mn-ea"/>
                          <a:cs typeface="+mn-cs"/>
                        </a:rPr>
                        <a:t>F1 : Webber partira en tête à Monaco</a:t>
                      </a:r>
                      <a:endParaRPr lang="fr-FR" sz="1400" b="1" i="1" dirty="0"/>
                    </a:p>
                  </a:txBody>
                  <a:tcPr marL="36000" marR="3600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baseline="0" dirty="0" smtClean="0">
                          <a:solidFill>
                            <a:schemeClr val="dk1"/>
                          </a:solidFill>
                          <a:latin typeface="+mn-lt"/>
                          <a:ea typeface="+mn-ea"/>
                          <a:cs typeface="+mn-cs"/>
                        </a:rPr>
                        <a:t>64</a:t>
                      </a:r>
                    </a:p>
                  </a:txBody>
                  <a:tcPr marL="36000" marR="36000" marT="0" marB="0" anchor="ctr"/>
                </a:tc>
                <a:extLst>
                  <a:ext uri="{0D108BD9-81ED-4DB2-BD59-A6C34878D82A}">
                    <a16:rowId xmlns:a16="http://schemas.microsoft.com/office/drawing/2014/main" val="4224690675"/>
                  </a:ext>
                </a:extLst>
              </a:tr>
            </a:tbl>
          </a:graphicData>
        </a:graphic>
      </p:graphicFrame>
      <p:graphicFrame>
        <p:nvGraphicFramePr>
          <p:cNvPr id="27" name="Tableau 26"/>
          <p:cNvGraphicFramePr>
            <a:graphicFrameLocks noGrp="1"/>
          </p:cNvGraphicFramePr>
          <p:nvPr>
            <p:extLst/>
          </p:nvPr>
        </p:nvGraphicFramePr>
        <p:xfrm>
          <a:off x="230520" y="2542117"/>
          <a:ext cx="1332000" cy="2880000"/>
        </p:xfrm>
        <a:graphic>
          <a:graphicData uri="http://schemas.openxmlformats.org/drawingml/2006/table">
            <a:tbl>
              <a:tblPr bandRow="1">
                <a:tableStyleId>{21E4AEA4-8DFA-4A89-87EB-49C32662AFE0}</a:tableStyleId>
              </a:tblPr>
              <a:tblGrid>
                <a:gridCol w="1332000">
                  <a:extLst>
                    <a:ext uri="{9D8B030D-6E8A-4147-A177-3AD203B41FA5}">
                      <a16:colId xmlns:a16="http://schemas.microsoft.com/office/drawing/2014/main" val="308148946"/>
                    </a:ext>
                  </a:extLst>
                </a:gridCol>
              </a:tblGrid>
              <a:tr h="1440000">
                <a:tc>
                  <a:txBody>
                    <a:bodyPr/>
                    <a:lstStyle/>
                    <a:p>
                      <a:pPr algn="ctr"/>
                      <a:r>
                        <a:rPr lang="fr-FR" b="1" dirty="0" smtClean="0"/>
                        <a:t>Thématique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Article de journaux</a:t>
                      </a:r>
                    </a:p>
                  </a:txBody>
                  <a:tcPr anchor="ctr"/>
                </a:tc>
                <a:extLst>
                  <a:ext uri="{0D108BD9-81ED-4DB2-BD59-A6C34878D82A}">
                    <a16:rowId xmlns:a16="http://schemas.microsoft.com/office/drawing/2014/main" val="215389184"/>
                  </a:ext>
                </a:extLst>
              </a:tr>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smtClean="0"/>
                        <a:t>Taille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smtClean="0"/>
                        <a:t>744 titres</a:t>
                      </a:r>
                      <a:r>
                        <a:rPr lang="fr-FR" baseline="0" dirty="0" smtClean="0"/>
                        <a:t> d’article français</a:t>
                      </a:r>
                      <a:endParaRPr lang="fr-FR" dirty="0" smtClean="0"/>
                    </a:p>
                  </a:txBody>
                  <a:tcPr anchor="ctr"/>
                </a:tc>
                <a:extLst>
                  <a:ext uri="{0D108BD9-81ED-4DB2-BD59-A6C34878D82A}">
                    <a16:rowId xmlns:a16="http://schemas.microsoft.com/office/drawing/2014/main" val="3805243917"/>
                  </a:ext>
                </a:extLst>
              </a:tr>
            </a:tbl>
          </a:graphicData>
        </a:graphic>
      </p:graphicFrame>
      <p:sp>
        <p:nvSpPr>
          <p:cNvPr id="5" name="Espace réservé du numéro de diapositive 4"/>
          <p:cNvSpPr>
            <a:spLocks noGrp="1"/>
          </p:cNvSpPr>
          <p:nvPr>
            <p:ph type="sldNum" sz="quarter" idx="12"/>
          </p:nvPr>
        </p:nvSpPr>
        <p:spPr/>
        <p:txBody>
          <a:bodyPr/>
          <a:lstStyle/>
          <a:p>
            <a:fld id="{0B167A8D-1753-467B-8CBB-93FC469C016E}" type="slidenum">
              <a:rPr lang="fr-FR" smtClean="0"/>
              <a:t>98</a:t>
            </a:fld>
            <a:endParaRPr lang="fr-FR"/>
          </a:p>
        </p:txBody>
      </p:sp>
      <p:sp>
        <p:nvSpPr>
          <p:cNvPr id="2" name="Titre 1"/>
          <p:cNvSpPr>
            <a:spLocks noGrp="1"/>
          </p:cNvSpPr>
          <p:nvPr>
            <p:ph type="title"/>
          </p:nvPr>
        </p:nvSpPr>
        <p:spPr/>
        <p:txBody>
          <a:bodyPr/>
          <a:lstStyle/>
          <a:p>
            <a:r>
              <a:rPr lang="fr-FR" dirty="0" smtClean="0"/>
              <a:t>Annexe A. Jeux de données</a:t>
            </a:r>
            <a:endParaRPr lang="fr-FR" dirty="0"/>
          </a:p>
        </p:txBody>
      </p:sp>
      <p:sp>
        <p:nvSpPr>
          <p:cNvPr id="10" name="Espace réservé du texte 9"/>
          <p:cNvSpPr>
            <a:spLocks noGrp="1"/>
          </p:cNvSpPr>
          <p:nvPr>
            <p:ph type="body" sz="quarter" idx="14"/>
          </p:nvPr>
        </p:nvSpPr>
        <p:spPr/>
        <p:txBody>
          <a:bodyPr/>
          <a:lstStyle/>
          <a:p>
            <a:r>
              <a:rPr lang="fr-FR" dirty="0" smtClean="0"/>
              <a:t>MLSUM [SUBSET]</a:t>
            </a:r>
            <a:endParaRPr lang="fr-FR" dirty="0"/>
          </a:p>
        </p:txBody>
      </p:sp>
      <p:grpSp>
        <p:nvGrpSpPr>
          <p:cNvPr id="9" name="Groupe 8"/>
          <p:cNvGrpSpPr/>
          <p:nvPr/>
        </p:nvGrpSpPr>
        <p:grpSpPr>
          <a:xfrm>
            <a:off x="6354484" y="295012"/>
            <a:ext cx="5499100" cy="814388"/>
            <a:chOff x="1968500" y="4002945"/>
            <a:chExt cx="5499100" cy="814388"/>
          </a:xfrm>
        </p:grpSpPr>
        <p:sp>
          <p:nvSpPr>
            <p:cNvPr id="13" name="Rectangle 12"/>
            <p:cNvSpPr/>
            <p:nvPr/>
          </p:nvSpPr>
          <p:spPr>
            <a:xfrm>
              <a:off x="1968500" y="4002946"/>
              <a:ext cx="5499100" cy="8143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chemeClr val="accent3"/>
                </a:solidFill>
              </a:endParaRPr>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72" y="4050139"/>
              <a:ext cx="2101394" cy="720000"/>
            </a:xfrm>
            <a:prstGeom prst="rect">
              <a:avLst/>
            </a:prstGeom>
          </p:spPr>
        </p:pic>
        <p:pic>
          <p:nvPicPr>
            <p:cNvPr id="15" name="Image 14"/>
            <p:cNvPicPr>
              <a:picLocks noChangeAspect="1"/>
            </p:cNvPicPr>
            <p:nvPr/>
          </p:nvPicPr>
          <p:blipFill rotWithShape="1">
            <a:blip r:embed="rId4" cstate="print">
              <a:extLst>
                <a:ext uri="{28A0092B-C50C-407E-A947-70E740481C1C}">
                  <a14:useLocalDpi xmlns:a14="http://schemas.microsoft.com/office/drawing/2010/main" val="0"/>
                </a:ext>
              </a:extLst>
            </a:blip>
            <a:srcRect l="8666" t="8667" r="8668" b="8888"/>
            <a:stretch/>
          </p:blipFill>
          <p:spPr>
            <a:xfrm>
              <a:off x="6705601" y="4050139"/>
              <a:ext cx="721940" cy="720000"/>
            </a:xfrm>
            <a:prstGeom prst="rect">
              <a:avLst/>
            </a:prstGeom>
            <a:ln w="19050">
              <a:noFill/>
            </a:ln>
          </p:spPr>
        </p:pic>
        <p:sp>
          <p:nvSpPr>
            <p:cNvPr id="16" name="Rectangle 15"/>
            <p:cNvSpPr/>
            <p:nvPr/>
          </p:nvSpPr>
          <p:spPr>
            <a:xfrm>
              <a:off x="4103066" y="4002945"/>
              <a:ext cx="2602535" cy="814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smtClean="0">
                  <a:solidFill>
                    <a:schemeClr val="accent3"/>
                  </a:solidFill>
                </a:rPr>
                <a:t>Dataset</a:t>
              </a:r>
              <a:r>
                <a:rPr lang="fr-FR" sz="1600" b="1" dirty="0" smtClean="0">
                  <a:solidFill>
                    <a:schemeClr val="accent3"/>
                  </a:solidFill>
                </a:rPr>
                <a:t> : MLSUM [</a:t>
              </a:r>
              <a:r>
                <a:rPr lang="fr-FR" sz="1600" b="1" dirty="0" err="1" smtClean="0">
                  <a:solidFill>
                    <a:schemeClr val="accent3"/>
                  </a:solidFill>
                </a:rPr>
                <a:t>subset</a:t>
              </a:r>
              <a:r>
                <a:rPr lang="fr-FR" sz="1600" b="1" dirty="0">
                  <a:solidFill>
                    <a:schemeClr val="accent3"/>
                  </a:solidFill>
                </a:rPr>
                <a:t>]</a:t>
              </a:r>
            </a:p>
            <a:p>
              <a:pPr algn="ctr"/>
              <a:r>
                <a:rPr lang="fr-FR" sz="1600" dirty="0" smtClean="0">
                  <a:solidFill>
                    <a:schemeClr val="accent3"/>
                  </a:solidFill>
                  <a:hlinkClick r:id="rId5"/>
                </a:rPr>
                <a:t>https</a:t>
              </a:r>
              <a:r>
                <a:rPr lang="fr-FR" sz="1600" dirty="0">
                  <a:solidFill>
                    <a:schemeClr val="accent3"/>
                  </a:solidFill>
                  <a:hlinkClick r:id="rId5"/>
                </a:rPr>
                <a:t>://</a:t>
              </a:r>
              <a:r>
                <a:rPr lang="fr-FR" sz="1600" dirty="0" smtClean="0">
                  <a:solidFill>
                    <a:schemeClr val="accent3"/>
                  </a:solidFill>
                  <a:hlinkClick r:id="rId5"/>
                </a:rPr>
                <a:t>zenodo.org/doi/</a:t>
              </a:r>
            </a:p>
            <a:p>
              <a:pPr algn="ctr"/>
              <a:r>
                <a:rPr lang="fr-FR" sz="1600" dirty="0" smtClean="0">
                  <a:solidFill>
                    <a:schemeClr val="accent3"/>
                  </a:solidFill>
                  <a:hlinkClick r:id="rId5"/>
                </a:rPr>
                <a:t>10.5281/zenodo.8399301</a:t>
              </a:r>
              <a:endParaRPr lang="fr-FR" sz="1600" dirty="0">
                <a:solidFill>
                  <a:schemeClr val="accent3"/>
                </a:solidFill>
              </a:endParaRPr>
            </a:p>
          </p:txBody>
        </p:sp>
      </p:grpSp>
    </p:spTree>
    <p:extLst>
      <p:ext uri="{BB962C8B-B14F-4D97-AF65-F5344CB8AC3E}">
        <p14:creationId xmlns:p14="http://schemas.microsoft.com/office/powerpoint/2010/main" val="439350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Annexe B. Implémentations</a:t>
            </a:r>
            <a:endParaRPr lang="fr-FR" dirty="0"/>
          </a:p>
        </p:txBody>
      </p:sp>
    </p:spTree>
    <p:extLst>
      <p:ext uri="{BB962C8B-B14F-4D97-AF65-F5344CB8AC3E}">
        <p14:creationId xmlns:p14="http://schemas.microsoft.com/office/powerpoint/2010/main" val="3001801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HEME-PPT-THES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2.xml><?xml version="1.0" encoding="utf-8"?>
<a:theme xmlns:a="http://schemas.openxmlformats.org/drawingml/2006/main" name="THEME-PPT-THESE (Camera)">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A8D"/>
        </a:solidFill>
        <a:ln>
          <a:noFill/>
        </a:ln>
      </a:spPr>
      <a:bodyPr rtlCol="0" anchor="ctr"/>
      <a:lstStyle>
        <a:defPPr algn="ctr">
          <a:defRPr sz="2000" dirty="0">
            <a:solidFill>
              <a:schemeClr val="bg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800" dirty="0">
            <a:solidFill>
              <a:srgbClr val="0C4392"/>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HEME-PPT-THESE" id="{FE1D65D4-F4EB-4529-8DE7-D414A1799FD0}" vid="{8B0536F1-A4FB-408F-9B0D-A9F77A74A8B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THEME-PPT-THESE</Template>
  <TotalTime>7831</TotalTime>
  <Words>7434</Words>
  <Application>Microsoft Office PowerPoint</Application>
  <PresentationFormat>Grand écran</PresentationFormat>
  <Paragraphs>1415</Paragraphs>
  <Slides>132</Slides>
  <Notes>28</Notes>
  <HiddenSlides>10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132</vt:i4>
      </vt:variant>
    </vt:vector>
  </HeadingPairs>
  <TitlesOfParts>
    <vt:vector size="141" baseType="lpstr">
      <vt:lpstr>Arial</vt:lpstr>
      <vt:lpstr>Calibri</vt:lpstr>
      <vt:lpstr>Cambria Math</vt:lpstr>
      <vt:lpstr>Segoe UI</vt:lpstr>
      <vt:lpstr>Segoe UI Light</vt:lpstr>
      <vt:lpstr>Wingdings</vt:lpstr>
      <vt:lpstr>Wingdings 3</vt:lpstr>
      <vt:lpstr>THEME-PPT-THESE</vt:lpstr>
      <vt:lpstr>THEME-PPT-THESE (Camera)</vt:lpstr>
      <vt:lpstr>De l'Importance de Valoriser  l'Expertise Humaine dans l'Annotation :   Application à la Modélisation de Textes en Intentions à l'aide d'un Clustering Interactif</vt:lpstr>
      <vt:lpstr>Thèse CIFRE en partenariat avec Euro Information et le LORIA </vt:lpstr>
      <vt:lpstr>Thèse CIFRE en partenariat avec Euro Information et le LORIA </vt:lpstr>
      <vt:lpstr>Thèse CIFRE en partenariat avec Euro Information et le LORIA </vt:lpstr>
      <vt:lpstr>« De l'Importance de Valoriser l'Expertise Humaine dans l'Annotation »</vt:lpstr>
      <vt:lpstr>« De l'Importance de Valoriser l'Expertise Humaine dans l'Annotation »</vt:lpstr>
      <vt:lpstr>I. Concevoir un assistant conversationnel pour garagistes</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 Concevoir un assistant conversationnel</vt:lpstr>
      <vt:lpstr>II. Créer un jeu de données d’entrainement</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 Créer un jeu de données d’entrainement </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III. Aider nos garagistes dans leur tâche d’annotation</vt:lpstr>
      <vt:lpstr>IV. Adapter la tâche d’annotation à nos garagistes</vt:lpstr>
      <vt:lpstr>IV. Adapter la tâche d’annotation à nos garagistes</vt:lpstr>
      <vt:lpstr>IV. Adapter la tâche d’annotation à nos garagistes</vt:lpstr>
      <vt:lpstr>IV. Adapter la tâche d’annotation à nos garagistes</vt:lpstr>
      <vt:lpstr>IV. Adapter la tâche d’annotation à nos garagistes</vt:lpstr>
      <vt:lpstr>V. Proposer un « Clustering Interactif »</vt:lpstr>
      <vt:lpstr>V. Proposer un « Clustering Interactif »</vt:lpstr>
      <vt:lpstr>V. Proposer un « Clustering Interactif »</vt:lpstr>
      <vt:lpstr>V. Proposer un « Clustering Interactif »</vt:lpstr>
      <vt:lpstr>V. Proposer un « Clustering Interactif »</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 Aperçu de l’application</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VII. Étude de la méthode</vt:lpstr>
      <vt:lpstr>Bilan</vt:lpstr>
      <vt:lpstr>V. Proposer un « Clustering Interactif »</vt:lpstr>
      <vt:lpstr>VII. Bilan et perspectives</vt:lpstr>
      <vt:lpstr>Présentation PowerPoint</vt:lpstr>
      <vt:lpstr>Présentation PowerPoint</vt:lpstr>
      <vt:lpstr>VII. Bilan et perspectives</vt:lpstr>
      <vt:lpstr>VII. Bilan et perspectives</vt:lpstr>
      <vt:lpstr>VI. Bilan et perspectives</vt:lpstr>
      <vt:lpstr>VI. Bilan et perspectives</vt:lpstr>
      <vt:lpstr>VI. Bilan et perspectives</vt:lpstr>
      <vt:lpstr>VI. Bilan et perspectives</vt:lpstr>
      <vt:lpstr>Merci pour votre attention !</vt:lpstr>
      <vt:lpstr>Annexe A. Jeux de données</vt:lpstr>
      <vt:lpstr>Annexe A. Jeux de données</vt:lpstr>
      <vt:lpstr>Annexe A. Jeux de données</vt:lpstr>
      <vt:lpstr>Annexe B. Implémentations</vt:lpstr>
      <vt:lpstr>Annexe B. Implémentations</vt:lpstr>
      <vt:lpstr>Annexe B. Implémentations</vt:lpstr>
      <vt:lpstr>Annexe B. Implémentations</vt:lpstr>
      <vt:lpstr>Annexe B. Implémentations</vt:lpstr>
      <vt:lpstr>Annexe B. Implémentations</vt:lpstr>
      <vt:lpstr>Annexe B. Implémentations</vt:lpstr>
      <vt:lpstr>Annexe B. Implémentations</vt:lpstr>
      <vt:lpstr>Annexe C. Études (cf. manuscrit)</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Annexe C. Études</vt:lpstr>
      <vt:lpstr>Bibliographie</vt:lpstr>
      <vt:lpstr>Bibliographie</vt:lpstr>
      <vt:lpstr>Bibliographie</vt:lpstr>
      <vt:lpstr>Bibliographie</vt:lpstr>
      <vt:lpstr>Bibliographie</vt:lpstr>
      <vt:lpstr>Bibliographie</vt:lpstr>
      <vt:lpstr>Bibliographie</vt:lpstr>
      <vt:lpstr>Images et ressources utilisées</vt:lpstr>
      <vt:lpstr>Images générées avec « LoRA the Explorer »</vt:lpstr>
      <vt:lpstr>Montages</vt:lpstr>
      <vt:lpstr>Montages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SCHILD Erwan</dc:creator>
  <cp:lastModifiedBy>SCHILD Erwan</cp:lastModifiedBy>
  <cp:revision>279</cp:revision>
  <dcterms:created xsi:type="dcterms:W3CDTF">2024-03-11T08:36:21Z</dcterms:created>
  <dcterms:modified xsi:type="dcterms:W3CDTF">2024-03-26T21:20:12Z</dcterms:modified>
</cp:coreProperties>
</file>